
<file path=[Content_Types].xml><?xml version="1.0" encoding="utf-8"?>
<Types xmlns="http://schemas.openxmlformats.org/package/2006/content-types">
  <Default Extension="jpeg" ContentType="image/jpeg"/>
  <Default Extension="jpg" ContentType="image/jp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392" r:id="rId2"/>
    <p:sldId id="748" r:id="rId3"/>
    <p:sldId id="1395" r:id="rId4"/>
    <p:sldId id="1396" r:id="rId5"/>
    <p:sldId id="1397" r:id="rId6"/>
    <p:sldId id="1413" r:id="rId7"/>
    <p:sldId id="1399" r:id="rId8"/>
    <p:sldId id="1400" r:id="rId9"/>
    <p:sldId id="1401" r:id="rId10"/>
    <p:sldId id="1393" r:id="rId11"/>
    <p:sldId id="259" r:id="rId12"/>
    <p:sldId id="260" r:id="rId13"/>
    <p:sldId id="261" r:id="rId14"/>
    <p:sldId id="263" r:id="rId15"/>
    <p:sldId id="262" r:id="rId16"/>
    <p:sldId id="264" r:id="rId17"/>
    <p:sldId id="265" r:id="rId18"/>
    <p:sldId id="266" r:id="rId19"/>
    <p:sldId id="267" r:id="rId20"/>
    <p:sldId id="1408" r:id="rId21"/>
    <p:sldId id="293" r:id="rId22"/>
    <p:sldId id="294" r:id="rId23"/>
    <p:sldId id="295" r:id="rId24"/>
    <p:sldId id="299" r:id="rId25"/>
    <p:sldId id="1414" r:id="rId26"/>
    <p:sldId id="1415" r:id="rId27"/>
    <p:sldId id="298" r:id="rId28"/>
    <p:sldId id="1412"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51069" autoAdjust="0"/>
  </p:normalViewPr>
  <p:slideViewPr>
    <p:cSldViewPr snapToGrid="0">
      <p:cViewPr>
        <p:scale>
          <a:sx n="50" d="100"/>
          <a:sy n="50" d="100"/>
        </p:scale>
        <p:origin x="2268" y="16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99129-526A-40FC-A6F9-703B2D5D0261}" type="datetimeFigureOut">
              <a:rPr lang="zh-CN" altLang="en-US" smtClean="0"/>
              <a:t>2024/08/31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5D099-9C88-47E1-BE23-CD76CB447148}" type="slidenum">
              <a:rPr lang="zh-CN" altLang="en-US" smtClean="0"/>
              <a:t>‹#›</a:t>
            </a:fld>
            <a:endParaRPr lang="zh-CN" altLang="en-US"/>
          </a:p>
        </p:txBody>
      </p:sp>
    </p:spTree>
    <p:extLst>
      <p:ext uri="{BB962C8B-B14F-4D97-AF65-F5344CB8AC3E}">
        <p14:creationId xmlns:p14="http://schemas.microsoft.com/office/powerpoint/2010/main" val="258615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同学们大家好，这次课我们来讲工程物联网。</a:t>
            </a:r>
          </a:p>
        </p:txBody>
      </p:sp>
      <p:sp>
        <p:nvSpPr>
          <p:cNvPr id="4" name="灯片编号占位符 3"/>
          <p:cNvSpPr>
            <a:spLocks noGrp="1"/>
          </p:cNvSpPr>
          <p:nvPr>
            <p:ph type="sldNum" sz="quarter" idx="5"/>
          </p:nvPr>
        </p:nvSpPr>
        <p:spPr/>
        <p:txBody>
          <a:bodyPr/>
          <a:lstStyle/>
          <a:p>
            <a:fld id="{A195D099-9C88-47E1-BE23-CD76CB447148}" type="slidenum">
              <a:rPr lang="zh-CN" altLang="en-US" smtClean="0"/>
              <a:t>1</a:t>
            </a:fld>
            <a:endParaRPr lang="zh-CN" altLang="en-US"/>
          </a:p>
        </p:txBody>
      </p:sp>
    </p:spTree>
    <p:extLst>
      <p:ext uri="{BB962C8B-B14F-4D97-AF65-F5344CB8AC3E}">
        <p14:creationId xmlns:p14="http://schemas.microsoft.com/office/powerpoint/2010/main" val="1654093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第二章我们来学习</a:t>
            </a:r>
            <a:r>
              <a:rPr lang="zh-CN" altLang="en-US" sz="1200" dirty="0">
                <a:latin typeface="微软雅黑" panose="020B0503020204020204" pitchFamily="34" charset="-122"/>
                <a:ea typeface="微软雅黑" panose="020B0503020204020204" pitchFamily="34" charset="-122"/>
                <a:sym typeface="+mn-ea"/>
              </a:rPr>
              <a:t>工业物联网与数字孪生</a:t>
            </a:r>
            <a:r>
              <a:rPr lang="zh-CN" altLang="en-US" dirty="0"/>
              <a:t>。</a:t>
            </a:r>
          </a:p>
        </p:txBody>
      </p:sp>
      <p:sp>
        <p:nvSpPr>
          <p:cNvPr id="4" name="灯片编号占位符 3"/>
          <p:cNvSpPr>
            <a:spLocks noGrp="1"/>
          </p:cNvSpPr>
          <p:nvPr>
            <p:ph type="sldNum" sz="quarter" idx="5"/>
          </p:nvPr>
        </p:nvSpPr>
        <p:spPr/>
        <p:txBody>
          <a:bodyPr/>
          <a:lstStyle/>
          <a:p>
            <a:fld id="{A195D099-9C88-47E1-BE23-CD76CB447148}" type="slidenum">
              <a:rPr lang="zh-CN" altLang="en-US" smtClean="0"/>
              <a:t>10</a:t>
            </a:fld>
            <a:endParaRPr lang="zh-CN" altLang="en-US"/>
          </a:p>
        </p:txBody>
      </p:sp>
    </p:spTree>
    <p:extLst>
      <p:ext uri="{BB962C8B-B14F-4D97-AF65-F5344CB8AC3E}">
        <p14:creationId xmlns:p14="http://schemas.microsoft.com/office/powerpoint/2010/main" val="83407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首先，我们来看一张时间线，展示了工业互联网发展的几个重要里程碑。</a:t>
            </a:r>
          </a:p>
          <a:p>
            <a:pPr marL="171450" indent="-171450">
              <a:buFont typeface="Arial" panose="020B0604020202020204" pitchFamily="34" charset="0"/>
              <a:buChar char="•"/>
            </a:pPr>
            <a:r>
              <a:rPr lang="en-US" altLang="zh-CN" dirty="0"/>
              <a:t>2011</a:t>
            </a:r>
            <a:r>
              <a:rPr lang="zh-CN" altLang="en-US" dirty="0"/>
              <a:t>年德国汉诺威工业展上，提出了“</a:t>
            </a:r>
            <a:r>
              <a:rPr lang="en-US" altLang="zh-CN" dirty="0"/>
              <a:t>INDUSTRY 4.0”</a:t>
            </a:r>
            <a:r>
              <a:rPr lang="zh-CN" altLang="en-US" dirty="0"/>
              <a:t>的概念，这标志着从嵌入式系统到 </a:t>
            </a:r>
            <a:r>
              <a:rPr lang="en-US" altLang="zh-CN" dirty="0"/>
              <a:t>Cyber-physical systems </a:t>
            </a:r>
            <a:r>
              <a:rPr lang="zh-CN" altLang="en-US" dirty="0"/>
              <a:t>的技术演变。简单来说，</a:t>
            </a:r>
            <a:r>
              <a:rPr lang="en-US" altLang="zh-CN" dirty="0"/>
              <a:t>Industry 4.0 </a:t>
            </a:r>
            <a:r>
              <a:rPr lang="zh-CN" altLang="en-US" dirty="0"/>
              <a:t>代表着在通往物联网、数据和服务之路上的第四次工业革命。</a:t>
            </a:r>
          </a:p>
          <a:p>
            <a:pPr marL="171450" indent="-171450">
              <a:buFont typeface="Arial" panose="020B0604020202020204" pitchFamily="34" charset="0"/>
              <a:buChar char="•"/>
            </a:pPr>
            <a:r>
              <a:rPr lang="en-US" altLang="zh-CN" dirty="0"/>
              <a:t>2012</a:t>
            </a:r>
            <a:r>
              <a:rPr lang="zh-CN" altLang="en-US" dirty="0"/>
              <a:t>年，美国通用电气公司提出了工业互联网的概念。这一概念强调通过互联网连接工业设备和系统，实现数据的实时传输和分析，从而提高生产效率和质量。</a:t>
            </a:r>
          </a:p>
          <a:p>
            <a:pPr marL="171450" indent="-171450">
              <a:buFont typeface="Arial" panose="020B0604020202020204" pitchFamily="34" charset="0"/>
              <a:buChar char="•"/>
            </a:pPr>
            <a:r>
              <a:rPr lang="en-US" altLang="zh-CN" dirty="0"/>
              <a:t>2015</a:t>
            </a:r>
            <a:r>
              <a:rPr lang="zh-CN" altLang="en-US" dirty="0"/>
              <a:t>年，中国发布了</a:t>
            </a:r>
            <a:r>
              <a:rPr lang="en-US" altLang="zh-CN" dirty="0"/>
              <a:t>《</a:t>
            </a:r>
            <a:r>
              <a:rPr lang="zh-CN" altLang="en-US" dirty="0"/>
              <a:t>中国制造</a:t>
            </a:r>
            <a:r>
              <a:rPr lang="en-US" altLang="zh-CN" dirty="0"/>
              <a:t>2025》</a:t>
            </a:r>
            <a:r>
              <a:rPr lang="zh-CN" altLang="en-US" dirty="0"/>
              <a:t>战略，提出了一系列措施来推动制造业的转型升级，包括加强技术创新、促进智能制造等。</a:t>
            </a:r>
          </a:p>
          <a:p>
            <a:pPr marL="171450" indent="-171450">
              <a:buFont typeface="Arial" panose="020B0604020202020204" pitchFamily="34" charset="0"/>
              <a:buChar char="•"/>
            </a:pPr>
            <a:r>
              <a:rPr lang="en-US" altLang="zh-CN" dirty="0"/>
              <a:t>2020</a:t>
            </a:r>
            <a:r>
              <a:rPr lang="zh-CN" altLang="en-US" dirty="0"/>
              <a:t>年，在中国政府工作报告中，提到了新基建的概念，其中包括了新型基础设施建设，如</a:t>
            </a:r>
            <a:r>
              <a:rPr lang="en-US" altLang="zh-CN" dirty="0"/>
              <a:t>5G </a:t>
            </a:r>
            <a:r>
              <a:rPr lang="zh-CN" altLang="en-US" dirty="0"/>
              <a:t>网络、大数据中心等，这些设施将为工业互联网的发展提供强大的支持。</a:t>
            </a:r>
          </a:p>
          <a:p>
            <a:r>
              <a:rPr lang="zh-CN" altLang="en-US" dirty="0"/>
              <a:t>总的来说，工业互联网是一个不断演进的概念，它随着技术的进步和产业的需求变化而不断发展。通过连接工业设备和系统，实现数据的实时分析和智能决策，工业互联网可以帮助企业提高生产效率、降低成本、增加灵活性，并最终实现产业的数字化转型。</a:t>
            </a: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11</a:t>
            </a:fld>
            <a:endParaRPr lang="zh-CN" altLang="en-US"/>
          </a:p>
        </p:txBody>
      </p:sp>
    </p:spTree>
    <p:extLst>
      <p:ext uri="{BB962C8B-B14F-4D97-AF65-F5344CB8AC3E}">
        <p14:creationId xmlns:p14="http://schemas.microsoft.com/office/powerpoint/2010/main" val="724565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们来学习工业物联网的体系，我们知道工业互联网的本质是通过互联网技术，连接工业领域的各个环节，包括设备、生产线、供应链等，实现数据共享和协同工作。它不仅提高了企业的运营效率，还促进了整个行业的创新发展。在工业互联网的体系结构中，有多个关键要素。</a:t>
            </a:r>
            <a:endParaRPr lang="en-US" altLang="zh-CN" dirty="0"/>
          </a:p>
          <a:p>
            <a:pPr marL="171450" indent="-171450">
              <a:buFont typeface="Arial" panose="020B0604020202020204" pitchFamily="34" charset="0"/>
              <a:buChar char="•"/>
            </a:pPr>
            <a:r>
              <a:rPr lang="zh-CN" altLang="en-US" dirty="0"/>
              <a:t>首先，我们需要有一个智能服务平台，它能够收集、存储、分析和处理大量的工业数据，为企业和决策者提供支持。</a:t>
            </a:r>
            <a:endParaRPr lang="en-US" altLang="zh-CN" dirty="0"/>
          </a:p>
          <a:p>
            <a:pPr marL="171450" indent="-171450">
              <a:buFont typeface="Arial" panose="020B0604020202020204" pitchFamily="34" charset="0"/>
              <a:buChar char="•"/>
            </a:pPr>
            <a:r>
              <a:rPr lang="zh-CN" altLang="en-US" dirty="0"/>
              <a:t>其次，我们要有一个软件定义的数据平台，它能够根据不同的业务需求，快速部署和调整</a:t>
            </a:r>
            <a:r>
              <a:rPr lang="en-US" altLang="zh-CN" dirty="0"/>
              <a:t>IT</a:t>
            </a:r>
            <a:r>
              <a:rPr lang="zh-CN" altLang="en-US" dirty="0"/>
              <a:t>资源。</a:t>
            </a:r>
          </a:p>
          <a:p>
            <a:pPr marL="171450" indent="-171450">
              <a:buFont typeface="Arial" panose="020B0604020202020204" pitchFamily="34" charset="0"/>
              <a:buChar char="•"/>
            </a:pPr>
            <a:r>
              <a:rPr lang="zh-CN" altLang="en-US" dirty="0"/>
              <a:t>此外，我们还需要一个网络化物理平台，它能够实现设备和系统的互联互通，使企业能够实时监控和控制生产过程。</a:t>
            </a:r>
            <a:endParaRPr lang="en-US" altLang="zh-CN" dirty="0"/>
          </a:p>
          <a:p>
            <a:pPr marL="171450" indent="-171450">
              <a:buFont typeface="Arial" panose="020B0604020202020204" pitchFamily="34" charset="0"/>
              <a:buChar char="•"/>
            </a:pPr>
            <a:r>
              <a:rPr lang="zh-CN" altLang="en-US" dirty="0"/>
              <a:t>最后，我们还需要一些技术性基础设施，如</a:t>
            </a:r>
            <a:r>
              <a:rPr lang="en-US" altLang="zh-CN" dirty="0"/>
              <a:t>5G</a:t>
            </a:r>
            <a:r>
              <a:rPr lang="zh-CN" altLang="en-US" dirty="0"/>
              <a:t>网络、云计算、大数据中心等，为工业互联网提供强大的支持和保障。</a:t>
            </a:r>
          </a:p>
          <a:p>
            <a:r>
              <a:rPr lang="zh-CN" altLang="en-US" dirty="0"/>
              <a:t>只有对每个关键要素进行健全完善，工业物联网才能实现</a:t>
            </a:r>
            <a:r>
              <a:rPr lang="zh-CN" altLang="en-US" sz="1200" kern="0" spc="-5" dirty="0">
                <a:solidFill>
                  <a:srgbClr val="000000"/>
                </a:solidFill>
                <a:latin typeface="Arial"/>
                <a:cs typeface="Arial"/>
              </a:rPr>
              <a:t>全价值链的互联互通。</a:t>
            </a:r>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12</a:t>
            </a:fld>
            <a:endParaRPr lang="zh-CN" altLang="en-US"/>
          </a:p>
        </p:txBody>
      </p:sp>
    </p:spTree>
    <p:extLst>
      <p:ext uri="{BB962C8B-B14F-4D97-AF65-F5344CB8AC3E}">
        <p14:creationId xmlns:p14="http://schemas.microsoft.com/office/powerpoint/2010/main" val="2269264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接下来我们来学习工业物联网的体系架构。工业物联网秉承物联网系统</a:t>
            </a:r>
            <a:r>
              <a:rPr lang="zh-CN" altLang="en-US" b="1" dirty="0"/>
              <a:t>感、联、知、控</a:t>
            </a:r>
            <a:r>
              <a:rPr lang="zh-CN" altLang="en-US" dirty="0"/>
              <a:t>四层体系架构，本质是以</a:t>
            </a:r>
            <a:r>
              <a:rPr lang="zh-CN" altLang="en-US" b="1" dirty="0"/>
              <a:t>人、机、物、网络、工业云</a:t>
            </a:r>
            <a:r>
              <a:rPr lang="zh-CN" altLang="en-US" dirty="0"/>
              <a:t>构成的云端架构为基础，通过云端协作对工业数据进行全面深度感知、高效实时联网传输、快速计算和建模分析，从而实现智慧决策优化和精准执行控制。我们</a:t>
            </a:r>
            <a:r>
              <a:rPr lang="zh-CN" altLang="en-US" b="0" i="0" dirty="0">
                <a:solidFill>
                  <a:srgbClr val="1A2029"/>
                </a:solidFill>
                <a:effectLst/>
                <a:latin typeface="-apple-system"/>
              </a:rPr>
              <a:t>详细解析工业物联网的体系架构。</a:t>
            </a:r>
            <a:endParaRPr lang="en-US" altLang="zh-CN" b="0" i="0" dirty="0">
              <a:solidFill>
                <a:srgbClr val="1A2029"/>
              </a:solidFill>
              <a:effectLst/>
              <a:latin typeface="-apple-system"/>
            </a:endParaRPr>
          </a:p>
          <a:p>
            <a:pPr marL="171450" indent="-171450">
              <a:buFont typeface="Arial" panose="020B0604020202020204" pitchFamily="34" charset="0"/>
              <a:buChar char="•"/>
            </a:pPr>
            <a:r>
              <a:rPr lang="zh-CN" altLang="en-US" b="0" i="0" dirty="0">
                <a:solidFill>
                  <a:srgbClr val="1A2029"/>
                </a:solidFill>
                <a:effectLst/>
                <a:latin typeface="-apple-system"/>
              </a:rPr>
              <a:t>首先是感知层。这一层是数据采集层，负责从各种设备和传感器收集原始数据。这些设备包括机械、机器人、移动机器人和工人等。通过安装在这些设备上的传感器来监测温度、压力、湿度、位置等信息，并将这些信息转换为数字信号进行传输。</a:t>
            </a:r>
            <a:endParaRPr lang="en-US" altLang="zh-CN" b="0" i="0" dirty="0">
              <a:solidFill>
                <a:srgbClr val="1A2029"/>
              </a:solidFill>
              <a:effectLst/>
              <a:latin typeface="-apple-system"/>
            </a:endParaRPr>
          </a:p>
          <a:p>
            <a:pPr marL="171450" indent="-171450">
              <a:buFont typeface="Arial" panose="020B0604020202020204" pitchFamily="34" charset="0"/>
              <a:buChar char="•"/>
            </a:pPr>
            <a:r>
              <a:rPr lang="zh-CN" altLang="en-US" b="0" i="0" dirty="0">
                <a:solidFill>
                  <a:srgbClr val="1A2029"/>
                </a:solidFill>
                <a:effectLst/>
                <a:latin typeface="-apple-system"/>
              </a:rPr>
              <a:t>其次是联系层。这一层是将各个设备连接起来的网络层。它分为工厂内网和工厂外网两部分。工厂内网是在工厂内部建立的网络，用于连接不同设备和系统。这通常涉及有线或无线通信技术，如</a:t>
            </a:r>
            <a:r>
              <a:rPr lang="en-US" altLang="zh-CN" b="0" i="0" dirty="0">
                <a:solidFill>
                  <a:srgbClr val="1A2029"/>
                </a:solidFill>
                <a:effectLst/>
                <a:latin typeface="-apple-system"/>
              </a:rPr>
              <a:t>Wi-Fi</a:t>
            </a:r>
            <a:r>
              <a:rPr lang="zh-CN" altLang="en-US" b="0" i="0" dirty="0">
                <a:solidFill>
                  <a:srgbClr val="1A2029"/>
                </a:solidFill>
                <a:effectLst/>
                <a:latin typeface="-apple-system"/>
              </a:rPr>
              <a:t>、蓝牙等。此外，还有汇聚节点、交换机和路由器等网络设备，它们负责数据的汇集和处理。工厂外网则是与互联网相连的外部网络，使得企业可以访问外部资源和服务。这通常涉及到公共云服务提供商，如</a:t>
            </a:r>
            <a:r>
              <a:rPr lang="en-US" altLang="zh-CN" b="0" i="0" dirty="0">
                <a:solidFill>
                  <a:srgbClr val="1A2029"/>
                </a:solidFill>
                <a:effectLst/>
                <a:latin typeface="-apple-system"/>
              </a:rPr>
              <a:t>AWS</a:t>
            </a:r>
            <a:r>
              <a:rPr lang="zh-CN" altLang="en-US" b="0" i="0" dirty="0">
                <a:solidFill>
                  <a:srgbClr val="1A2029"/>
                </a:solidFill>
                <a:effectLst/>
                <a:latin typeface="-apple-system"/>
              </a:rPr>
              <a:t>、</a:t>
            </a:r>
            <a:r>
              <a:rPr lang="en-US" altLang="zh-CN" b="0" i="0" dirty="0">
                <a:solidFill>
                  <a:srgbClr val="1A2029"/>
                </a:solidFill>
                <a:effectLst/>
                <a:latin typeface="-apple-system"/>
              </a:rPr>
              <a:t>Azure</a:t>
            </a:r>
            <a:r>
              <a:rPr lang="zh-CN" altLang="en-US" b="0" i="0" dirty="0">
                <a:solidFill>
                  <a:srgbClr val="1A2029"/>
                </a:solidFill>
                <a:effectLst/>
                <a:latin typeface="-apple-system"/>
              </a:rPr>
              <a:t>、</a:t>
            </a:r>
            <a:r>
              <a:rPr lang="en-US" altLang="zh-CN" b="0" i="0" dirty="0">
                <a:solidFill>
                  <a:srgbClr val="1A2029"/>
                </a:solidFill>
                <a:effectLst/>
                <a:latin typeface="-apple-system"/>
              </a:rPr>
              <a:t>Google Cloud</a:t>
            </a:r>
            <a:r>
              <a:rPr lang="zh-CN" altLang="en-US" b="0" i="0" dirty="0">
                <a:solidFill>
                  <a:srgbClr val="1A2029"/>
                </a:solidFill>
                <a:effectLst/>
                <a:latin typeface="-apple-system"/>
              </a:rPr>
              <a:t>等，以及私有云解决方案。</a:t>
            </a:r>
            <a:endParaRPr lang="en-US" altLang="zh-CN" b="0" i="0" dirty="0">
              <a:solidFill>
                <a:srgbClr val="1A2029"/>
              </a:solidFill>
              <a:effectLst/>
              <a:latin typeface="-apple-system"/>
            </a:endParaRPr>
          </a:p>
          <a:p>
            <a:pPr marL="171450" indent="-171450">
              <a:buFont typeface="Arial" panose="020B0604020202020204" pitchFamily="34" charset="0"/>
              <a:buChar char="•"/>
            </a:pPr>
            <a:r>
              <a:rPr lang="zh-CN" altLang="en-US" dirty="0"/>
              <a:t>再次是数据处理，也称为知识层。</a:t>
            </a:r>
            <a:r>
              <a:rPr lang="zh-CN" altLang="en-US" b="0" i="0" dirty="0">
                <a:solidFill>
                  <a:srgbClr val="1A2029"/>
                </a:solidFill>
                <a:effectLst/>
                <a:latin typeface="-apple-system"/>
              </a:rPr>
              <a:t>这一层是数据处理和分析层，主要任务是对收集到的数据进行存储、处理和分析。这包括数据库、大数据平台、数据中心和数据挖掘等技术。通过对数据的分析和挖掘，可以发现潜在的模式和趋势，从而为企业的决策提供支持。</a:t>
            </a:r>
            <a:endParaRPr lang="en-US" altLang="zh-CN" b="0" i="0" dirty="0">
              <a:solidFill>
                <a:srgbClr val="1A2029"/>
              </a:solidFill>
              <a:effectLst/>
              <a:latin typeface="-apple-system"/>
            </a:endParaRPr>
          </a:p>
          <a:p>
            <a:pPr marL="171450" indent="-171450">
              <a:buFont typeface="Arial" panose="020B0604020202020204" pitchFamily="34" charset="0"/>
              <a:buChar char="•"/>
            </a:pPr>
            <a:r>
              <a:rPr lang="zh-CN" altLang="en-US" b="0" i="0" dirty="0">
                <a:solidFill>
                  <a:srgbClr val="1A2029"/>
                </a:solidFill>
                <a:effectLst/>
                <a:latin typeface="-apple-system"/>
              </a:rPr>
              <a:t>最后是控制执行层，根据数据分析的结果采取相应的行动。这可能涉及到智能工厂、智能产品、智能制造和智能物流等多个方面。例如，可以根据实时生产数据调整生产线参数，优化生产流程；也可以对供应链中的库存水平进行监控和管理，确保及时补充原材料和成品。</a:t>
            </a:r>
            <a:endParaRPr lang="en-US" altLang="zh-CN" b="0" i="0" dirty="0">
              <a:solidFill>
                <a:srgbClr val="1A2029"/>
              </a:solidFill>
              <a:effectLst/>
              <a:latin typeface="-apple-system"/>
            </a:endParaRPr>
          </a:p>
          <a:p>
            <a:r>
              <a:rPr lang="zh-CN" altLang="en-US" b="1" i="0" dirty="0">
                <a:solidFill>
                  <a:srgbClr val="1A2029"/>
                </a:solidFill>
                <a:effectLst/>
                <a:latin typeface="-apple-system"/>
              </a:rPr>
              <a:t>综上所述，工业物联网的体系架构可以分为四个层次：数据采集层、网络层、数据处理和分析层以及控制执行层。每个层次都有其特定的功能和作用，共同构成了一个完整的工业物联网生态系统。</a:t>
            </a:r>
            <a:endParaRPr lang="zh-CN" altLang="en-US" b="1" dirty="0"/>
          </a:p>
          <a:p>
            <a:endParaRPr lang="zh-CN" altLang="en-US"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13</a:t>
            </a:fld>
            <a:endParaRPr lang="zh-CN" altLang="en-US"/>
          </a:p>
        </p:txBody>
      </p:sp>
    </p:spTree>
    <p:extLst>
      <p:ext uri="{BB962C8B-B14F-4D97-AF65-F5344CB8AC3E}">
        <p14:creationId xmlns:p14="http://schemas.microsoft.com/office/powerpoint/2010/main" val="192589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工程领域，工业物联网与数字孪生技术密不可分。我们知道工业互联网是指通过互联网技术，连接工业设备、系统和数据，实现生产过程的智能化、高效化和透明化。可以帮助企业提高生产效率、降低成本、缩短交付周期，同时也可以促进技术创新和产业升级。那么，数字孪生又是什么呢？数字孪生是一种数字化表示方法，它通过计算机技术创建一个与物理对象完全相同的虚拟副本。这个虚拟副本可以实时反映物理对象的状态、性能和变化，从而实现对物理对象的远程监控、分析和优化。</a:t>
            </a:r>
            <a:endParaRPr lang="en-US" altLang="zh-CN" dirty="0"/>
          </a:p>
          <a:p>
            <a:endParaRPr lang="en-US" altLang="zh-CN" dirty="0"/>
          </a:p>
          <a:p>
            <a:r>
              <a:rPr lang="zh-CN" altLang="en-US" dirty="0"/>
              <a:t>通过工业互联网与数字孪生结合，可以为企业的生产和运营带来巨大的好处。</a:t>
            </a:r>
            <a:endParaRPr lang="en-US" altLang="zh-CN" dirty="0"/>
          </a:p>
          <a:p>
            <a:pPr marL="171450" indent="-171450">
              <a:buFont typeface="Arial" panose="020B0604020202020204" pitchFamily="34" charset="0"/>
              <a:buChar char="•"/>
            </a:pPr>
            <a:r>
              <a:rPr lang="zh-CN" altLang="en-US" dirty="0"/>
              <a:t>例如，在制造业中，数字孪生可以用于预测设备的故障、优化生产流程、提高产品质量。</a:t>
            </a:r>
            <a:endParaRPr lang="en-US" altLang="zh-CN" dirty="0"/>
          </a:p>
          <a:p>
            <a:pPr marL="171450" indent="-171450">
              <a:buFont typeface="Arial" panose="020B0604020202020204" pitchFamily="34" charset="0"/>
              <a:buChar char="•"/>
            </a:pPr>
            <a:r>
              <a:rPr lang="zh-CN" altLang="en-US" dirty="0"/>
              <a:t>在能源领域，数字孪生可以帮助监测能源的使用情况、优化能源分配、提高能源效率。</a:t>
            </a:r>
            <a:endParaRPr lang="en-US" altLang="zh-CN" dirty="0"/>
          </a:p>
          <a:p>
            <a:pPr marL="171450" indent="-171450">
              <a:buFont typeface="Arial" panose="020B0604020202020204" pitchFamily="34" charset="0"/>
              <a:buChar char="•"/>
            </a:pPr>
            <a:r>
              <a:rPr lang="zh-CN" altLang="en-US" dirty="0"/>
              <a:t>此外，数字孪生还可以应用于城市管理、环境保护、灾害预防等领域，为政府和企业提供决策支持。</a:t>
            </a:r>
            <a:endParaRPr lang="en-US" altLang="zh-CN" b="0"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14</a:t>
            </a:fld>
            <a:endParaRPr lang="zh-CN" altLang="en-US"/>
          </a:p>
        </p:txBody>
      </p:sp>
    </p:spTree>
    <p:extLst>
      <p:ext uri="{BB962C8B-B14F-4D97-AF65-F5344CB8AC3E}">
        <p14:creationId xmlns:p14="http://schemas.microsoft.com/office/powerpoint/2010/main" val="2192305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1A2029"/>
                </a:solidFill>
                <a:effectLst/>
                <a:latin typeface="-apple-system"/>
              </a:rPr>
              <a:t>而数字孪生与工业互联网的结合，使得企业获得了以下优势：</a:t>
            </a:r>
          </a:p>
          <a:p>
            <a:pPr marL="171450" indent="-171450" algn="l" fontAlgn="base">
              <a:buFont typeface="Arial" panose="020B0604020202020204" pitchFamily="34" charset="0"/>
              <a:buChar char="•"/>
            </a:pPr>
            <a:r>
              <a:rPr lang="zh-CN" altLang="en-US" b="0" i="0" dirty="0">
                <a:solidFill>
                  <a:srgbClr val="1A2029"/>
                </a:solidFill>
                <a:effectLst/>
                <a:latin typeface="-apple-system"/>
              </a:rPr>
              <a:t>提高生产效率：通过实时监控和优化生产流程，减少浪费，提高产出。</a:t>
            </a:r>
          </a:p>
          <a:p>
            <a:pPr marL="171450" indent="-171450" algn="l" fontAlgn="base">
              <a:buFont typeface="Arial" panose="020B0604020202020204" pitchFamily="34" charset="0"/>
              <a:buChar char="•"/>
            </a:pPr>
            <a:r>
              <a:rPr lang="zh-CN" altLang="en-US" b="0" i="0" dirty="0">
                <a:solidFill>
                  <a:srgbClr val="1A2029"/>
                </a:solidFill>
                <a:effectLst/>
                <a:latin typeface="-apple-system"/>
              </a:rPr>
              <a:t>降低运营成本：通过预测性维护和资源优化，减少不必要的开支。</a:t>
            </a:r>
          </a:p>
          <a:p>
            <a:pPr marL="171450" indent="-171450" algn="l" fontAlgn="base">
              <a:buFont typeface="Arial" panose="020B0604020202020204" pitchFamily="34" charset="0"/>
              <a:buChar char="•"/>
            </a:pPr>
            <a:r>
              <a:rPr lang="zh-CN" altLang="en-US" b="0" i="0" dirty="0">
                <a:solidFill>
                  <a:srgbClr val="1A2029"/>
                </a:solidFill>
                <a:effectLst/>
                <a:latin typeface="-apple-system"/>
              </a:rPr>
              <a:t>增强决策能力：通过数据分析，为企业提供更深入的洞察，支持更明智的决策。</a:t>
            </a:r>
          </a:p>
          <a:p>
            <a:pPr marL="171450" indent="-171450" algn="l" fontAlgn="base">
              <a:buFont typeface="Arial" panose="020B0604020202020204" pitchFamily="34" charset="0"/>
              <a:buChar char="•"/>
            </a:pPr>
            <a:r>
              <a:rPr lang="zh-CN" altLang="en-US" b="0" i="0" dirty="0">
                <a:solidFill>
                  <a:srgbClr val="1A2029"/>
                </a:solidFill>
                <a:effectLst/>
                <a:latin typeface="-apple-system"/>
              </a:rPr>
              <a:t>促进创新能力：通过模拟和测试新想法，加速产品和服务创新。</a:t>
            </a:r>
            <a:endParaRPr lang="en-US" altLang="zh-CN" b="0" i="0" dirty="0">
              <a:solidFill>
                <a:srgbClr val="1A2029"/>
              </a:solidFill>
              <a:effectLst/>
              <a:latin typeface="-apple-system"/>
            </a:endParaRPr>
          </a:p>
          <a:p>
            <a:pPr marL="171450" indent="-171450" algn="l" fontAlgn="base">
              <a:buFont typeface="Arial" panose="020B0604020202020204" pitchFamily="34" charset="0"/>
              <a:buChar char="•"/>
            </a:pPr>
            <a:endParaRPr lang="zh-CN" altLang="en-US" b="0" i="0" dirty="0">
              <a:solidFill>
                <a:srgbClr val="1A2029"/>
              </a:solidFill>
              <a:effectLst/>
              <a:latin typeface="-apple-system"/>
            </a:endParaRPr>
          </a:p>
          <a:p>
            <a:pPr algn="l" fontAlgn="base"/>
            <a:r>
              <a:rPr lang="zh-CN" altLang="en-US" b="0" i="0" dirty="0">
                <a:solidFill>
                  <a:srgbClr val="1A2029"/>
                </a:solidFill>
                <a:effectLst/>
                <a:latin typeface="-apple-system"/>
              </a:rPr>
              <a:t>总之，数字孪生技术可以说是工业物联网体系架构中的一个重要工具，通过虚拟化实体资产，为企业带来了前所未有的操作透明度和控制能力。</a:t>
            </a:r>
          </a:p>
          <a:p>
            <a:endParaRPr lang="zh-CN" altLang="en-US" dirty="0"/>
          </a:p>
          <a:p>
            <a:endParaRPr lang="zh-CN" altLang="en-US" dirty="0"/>
          </a:p>
          <a:p>
            <a:endParaRPr lang="zh-CN" altLang="en-US"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15</a:t>
            </a:fld>
            <a:endParaRPr lang="zh-CN" altLang="en-US"/>
          </a:p>
        </p:txBody>
      </p:sp>
    </p:spTree>
    <p:extLst>
      <p:ext uri="{BB962C8B-B14F-4D97-AF65-F5344CB8AC3E}">
        <p14:creationId xmlns:p14="http://schemas.microsoft.com/office/powerpoint/2010/main" val="154367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接下来，我们来看一个实际的数字孪生系统，西门子</a:t>
            </a:r>
            <a:r>
              <a:rPr lang="en-US" altLang="zh-CN" dirty="0"/>
              <a:t>Plant Sight</a:t>
            </a:r>
            <a:r>
              <a:rPr lang="zh-CN" altLang="en-US" dirty="0"/>
              <a:t>系统。这是一个革命性的解决方案，通过数字化手段复制和模拟物理工厂，从而实现对工厂的全面监控、分析和优化，它由三个核心组件构成：</a:t>
            </a:r>
          </a:p>
          <a:p>
            <a:pPr marL="171450" indent="-171450">
              <a:buFont typeface="Arial" panose="020B0604020202020204" pitchFamily="34" charset="0"/>
              <a:buChar char="•"/>
            </a:pPr>
            <a:r>
              <a:rPr lang="zh-CN" altLang="en-US" dirty="0"/>
              <a:t>数据采集与集成；</a:t>
            </a:r>
          </a:p>
          <a:p>
            <a:pPr marL="171450" indent="-171450">
              <a:buFont typeface="Arial" panose="020B0604020202020204" pitchFamily="34" charset="0"/>
              <a:buChar char="•"/>
            </a:pPr>
            <a:r>
              <a:rPr lang="zh-CN" altLang="en-US" dirty="0"/>
              <a:t>智能分析与可视化；</a:t>
            </a:r>
          </a:p>
          <a:p>
            <a:pPr marL="171450" indent="-171450">
              <a:buFont typeface="Arial" panose="020B0604020202020204" pitchFamily="34" charset="0"/>
              <a:buChar char="•"/>
            </a:pPr>
            <a:r>
              <a:rPr lang="zh-CN" altLang="en-US" dirty="0"/>
              <a:t>实时反馈与优化。</a:t>
            </a:r>
          </a:p>
          <a:p>
            <a:r>
              <a:rPr lang="zh-CN" altLang="en-US" dirty="0"/>
              <a:t>这三个组件相互协作，共同构成了一个完整的数字孪生生态系统。</a:t>
            </a:r>
          </a:p>
        </p:txBody>
      </p:sp>
      <p:sp>
        <p:nvSpPr>
          <p:cNvPr id="4" name="灯片编号占位符 3"/>
          <p:cNvSpPr>
            <a:spLocks noGrp="1"/>
          </p:cNvSpPr>
          <p:nvPr>
            <p:ph type="sldNum" sz="quarter" idx="5"/>
          </p:nvPr>
        </p:nvSpPr>
        <p:spPr/>
        <p:txBody>
          <a:bodyPr/>
          <a:lstStyle/>
          <a:p>
            <a:fld id="{A195D099-9C88-47E1-BE23-CD76CB447148}" type="slidenum">
              <a:rPr lang="zh-CN" altLang="en-US" smtClean="0"/>
              <a:t>16</a:t>
            </a:fld>
            <a:endParaRPr lang="zh-CN" altLang="en-US"/>
          </a:p>
        </p:txBody>
      </p:sp>
    </p:spTree>
    <p:extLst>
      <p:ext uri="{BB962C8B-B14F-4D97-AF65-F5344CB8AC3E}">
        <p14:creationId xmlns:p14="http://schemas.microsoft.com/office/powerpoint/2010/main" val="1565447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t>西门子</a:t>
            </a:r>
            <a:r>
              <a:rPr lang="en-US" altLang="zh-CN" sz="1800" dirty="0"/>
              <a:t>Plant Sight</a:t>
            </a:r>
            <a:r>
              <a:rPr lang="zh-CN" altLang="en-US" sz="1800" dirty="0"/>
              <a:t>系统通过其先进的功能，如</a:t>
            </a:r>
            <a:r>
              <a:rPr lang="zh-CN" altLang="en-US" sz="1800" b="1" dirty="0"/>
              <a:t>组态资产管理、部件资产管理、三维资产视图和快速故障定位</a:t>
            </a:r>
            <a:r>
              <a:rPr lang="zh-CN" altLang="en-US" sz="1800" dirty="0"/>
              <a:t>，为企业带来了全方位的数据管理和分析解决方案。</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800" dirty="0"/>
              <a:t>组态资产管理功能实现了企业资产的透明化监控，提升了资产的有效利用。企业能够借助实时监控和深入的数据分析，掌握资产的状态和性能指标，进而做出更加精准的投资和运营决策。</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800" dirty="0"/>
              <a:t>部件资产管理功能则着眼于提升部件的维护效率和管理水平。通过为部件创建详尽的数字化模型，企业得以实施虚拟化的运维策略，显著减少设备停机时间及相关成本。此外，该功能还支持预测性维护，有助于避免计划外的维修活动，延长部件的使用寿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800" dirty="0"/>
              <a:t>三维资产视图功能提供了一个高度直观的三维可视化界面，使企业能够更加深入地理解和操控资产。利用这一平台，企业可以进行资产的运行模拟、虚拟调试和流程优化，从而提高操作的精确性和效率。</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800" dirty="0"/>
              <a:t>快速故障定位功能则确保了在发生设备故障时，企业能够迅速而准确地识别问题根源。结合实时数据分析与智能算法，系统能够自动辨识故障模式，并提供针对性的解决建议，大大缩短了故障处理时间。</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t>通过这些功能的有效运用，企业不仅能够快速从故障中恢复生产，减少潜在的损失，还能够持续优化运营流程，提升整体的竞争力和市场响应速度。此外，</a:t>
            </a:r>
            <a:r>
              <a:rPr lang="en-US" altLang="zh-CN" sz="1800" dirty="0"/>
              <a:t>Plant Sight</a:t>
            </a:r>
            <a:r>
              <a:rPr lang="zh-CN" altLang="en-US" sz="1800" dirty="0"/>
              <a:t>系统还不断演进，通过集成最新的物联网技术和人工智能算法，为企业带来更加智能、高效的资产管理体验，推动工业</a:t>
            </a:r>
            <a:r>
              <a:rPr lang="en-US" altLang="zh-CN" sz="1800" dirty="0"/>
              <a:t>4.0</a:t>
            </a:r>
            <a:r>
              <a:rPr lang="zh-CN" altLang="en-US" sz="1800" dirty="0"/>
              <a:t>的深入实施。</a:t>
            </a:r>
          </a:p>
        </p:txBody>
      </p:sp>
      <p:sp>
        <p:nvSpPr>
          <p:cNvPr id="4" name="灯片编号占位符 3"/>
          <p:cNvSpPr>
            <a:spLocks noGrp="1"/>
          </p:cNvSpPr>
          <p:nvPr>
            <p:ph type="sldNum" sz="quarter" idx="5"/>
          </p:nvPr>
        </p:nvSpPr>
        <p:spPr/>
        <p:txBody>
          <a:bodyPr/>
          <a:lstStyle/>
          <a:p>
            <a:fld id="{A195D099-9C88-47E1-BE23-CD76CB447148}" type="slidenum">
              <a:rPr lang="zh-CN" altLang="en-US" smtClean="0"/>
              <a:t>17</a:t>
            </a:fld>
            <a:endParaRPr lang="zh-CN" altLang="en-US"/>
          </a:p>
        </p:txBody>
      </p:sp>
    </p:spTree>
    <p:extLst>
      <p:ext uri="{BB962C8B-B14F-4D97-AF65-F5344CB8AC3E}">
        <p14:creationId xmlns:p14="http://schemas.microsoft.com/office/powerpoint/2010/main" val="3282600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我们再来看另外一个数字孪生系统，即国家电网的</a:t>
            </a:r>
            <a:r>
              <a:rPr lang="zh-CN" altLang="en-US" b="1" dirty="0"/>
              <a:t>特高压换流站调相机无人值守监测和诊断系统。</a:t>
            </a:r>
            <a:r>
              <a:rPr lang="zh-CN" altLang="en-US" b="0" i="0" dirty="0">
                <a:solidFill>
                  <a:srgbClr val="1A2029"/>
                </a:solidFill>
                <a:effectLst/>
                <a:latin typeface="-apple-system"/>
              </a:rPr>
              <a:t>我们首先要了解，全球能源互联网是以特高压电网为骨架实现全球电力互联的智能电网系统，它也是清洁能源在全球范围大规模开发、输送和使用的基础平台。</a:t>
            </a:r>
            <a:r>
              <a:rPr lang="zh-CN" altLang="en-US" b="0" dirty="0"/>
              <a:t>而</a:t>
            </a:r>
            <a:r>
              <a:rPr lang="zh-CN" altLang="en-US" b="0" i="0" dirty="0">
                <a:solidFill>
                  <a:srgbClr val="1A2029"/>
                </a:solidFill>
                <a:effectLst/>
                <a:latin typeface="-apple-system"/>
              </a:rPr>
              <a:t>特高压换流站的使命和作用就是保障电网安全稳定、支持能源结构转型。本案例中的这个调相机无人值守监测诊断系统利用了物联网、数据可视化与虚拟现实、大数据与人工智能等前沿技术，实现了对调相机的远程监控和故障诊断。具体来说，这个系统可以实现对调相机的自动化监控，从而取代了传统的人工定期巡视。同时，它还可以通过对大量数据的分析，来预测和诊断潜在的故障，提高了设备的运行效率和可靠性。总的来说，这个系统不仅提高了电力系统的安全性，也有助于推动能源行业的智能化发展。</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18</a:t>
            </a:fld>
            <a:endParaRPr lang="zh-CN" altLang="en-US"/>
          </a:p>
        </p:txBody>
      </p:sp>
    </p:spTree>
    <p:extLst>
      <p:ext uri="{BB962C8B-B14F-4D97-AF65-F5344CB8AC3E}">
        <p14:creationId xmlns:p14="http://schemas.microsoft.com/office/powerpoint/2010/main" val="1876611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dirty="0"/>
              <a:t>进一步来说，本</a:t>
            </a:r>
            <a:r>
              <a:rPr lang="zh-CN" altLang="en-US" sz="1200" b="0" spc="-5" dirty="0">
                <a:solidFill>
                  <a:srgbClr val="000000"/>
                </a:solidFill>
                <a:latin typeface="微软雅黑"/>
                <a:cs typeface="微软雅黑"/>
              </a:rPr>
              <a:t>系统</a:t>
            </a:r>
            <a:r>
              <a:rPr lang="zh-CN" altLang="en-US" b="0" dirty="0"/>
              <a:t>具体分为六个部分：</a:t>
            </a:r>
          </a:p>
          <a:p>
            <a:pPr marL="171450" indent="-171450">
              <a:buFont typeface="Arial" panose="020B0604020202020204" pitchFamily="34" charset="0"/>
              <a:buChar char="•"/>
            </a:pPr>
            <a:r>
              <a:rPr lang="zh-CN" altLang="en-US" b="0" dirty="0"/>
              <a:t>首先，通过数字孪生厂房三维重建，使得远程监控和管理变得更加直观和高效。</a:t>
            </a:r>
          </a:p>
          <a:p>
            <a:pPr marL="171450" indent="-171450">
              <a:buFont typeface="Arial" panose="020B0604020202020204" pitchFamily="34" charset="0"/>
              <a:buChar char="•"/>
            </a:pPr>
            <a:r>
              <a:rPr lang="zh-CN" altLang="en-US" b="0" dirty="0"/>
              <a:t>接下来是三维监测数据展示，在这个部分，我们可以看到各种关键数据的实时显示和分析，为运维人员提供了重要的决策依据。</a:t>
            </a:r>
          </a:p>
          <a:p>
            <a:pPr marL="171450" indent="-171450">
              <a:buFont typeface="Arial" panose="020B0604020202020204" pitchFamily="34" charset="0"/>
              <a:buChar char="•"/>
            </a:pPr>
            <a:r>
              <a:rPr lang="zh-CN" altLang="en-US" b="0" dirty="0"/>
              <a:t>第三部分是运行环境智能监测，该部分对整个系统的运行状态进行全面监控，确保设备的安全稳定运行。</a:t>
            </a:r>
            <a:endParaRPr lang="en-US" altLang="zh-CN" b="0" dirty="0"/>
          </a:p>
          <a:p>
            <a:pPr marL="171450" indent="-171450">
              <a:buFont typeface="Arial" panose="020B0604020202020204" pitchFamily="34" charset="0"/>
              <a:buChar char="•"/>
            </a:pPr>
            <a:r>
              <a:rPr lang="zh-CN" altLang="en-US" b="0" dirty="0"/>
              <a:t>然后是智能无线感知监测，利用先进的传感器技术，对设备的健康状况进行实时监测和预警。</a:t>
            </a:r>
            <a:endParaRPr lang="en-US" altLang="zh-CN" b="0" dirty="0"/>
          </a:p>
          <a:p>
            <a:pPr marL="171450" indent="-171450">
              <a:buFont typeface="Arial" panose="020B0604020202020204" pitchFamily="34" charset="0"/>
              <a:buChar char="•"/>
            </a:pPr>
            <a:r>
              <a:rPr lang="zh-CN" altLang="en-US" b="0" dirty="0"/>
              <a:t>之后，通过虚拟现实交互式巡检的方式，使运维人员在不出门的情况下也能完成对设备的全面检查。</a:t>
            </a:r>
            <a:endParaRPr lang="en-US" altLang="zh-CN" b="0" dirty="0"/>
          </a:p>
          <a:p>
            <a:pPr marL="171450" indent="-171450">
              <a:buFont typeface="Arial" panose="020B0604020202020204" pitchFamily="34" charset="0"/>
              <a:buChar char="•"/>
            </a:pPr>
            <a:r>
              <a:rPr lang="zh-CN" altLang="en-US" b="0" dirty="0"/>
              <a:t>最后是多元素构感知数据分析处理，通过对大量数据的分析和挖掘，我们可以发现潜在的问题并及时解决，提高系统的可靠性和稳定性。</a:t>
            </a:r>
          </a:p>
          <a:p>
            <a:r>
              <a:rPr lang="zh-CN" altLang="en-US" b="0" dirty="0"/>
              <a:t>总而言之，这个系统不仅拓展了感知维度，还提升了交互效率，从而实现了减员增效的目标。</a:t>
            </a:r>
          </a:p>
        </p:txBody>
      </p:sp>
      <p:sp>
        <p:nvSpPr>
          <p:cNvPr id="4" name="灯片编号占位符 3"/>
          <p:cNvSpPr>
            <a:spLocks noGrp="1"/>
          </p:cNvSpPr>
          <p:nvPr>
            <p:ph type="sldNum" sz="quarter" idx="5"/>
          </p:nvPr>
        </p:nvSpPr>
        <p:spPr/>
        <p:txBody>
          <a:bodyPr/>
          <a:lstStyle/>
          <a:p>
            <a:fld id="{A195D099-9C88-47E1-BE23-CD76CB447148}" type="slidenum">
              <a:rPr lang="zh-CN" altLang="en-US" smtClean="0"/>
              <a:t>19</a:t>
            </a:fld>
            <a:endParaRPr lang="zh-CN" altLang="en-US"/>
          </a:p>
        </p:txBody>
      </p:sp>
    </p:spTree>
    <p:extLst>
      <p:ext uri="{BB962C8B-B14F-4D97-AF65-F5344CB8AC3E}">
        <p14:creationId xmlns:p14="http://schemas.microsoft.com/office/powerpoint/2010/main" val="341519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首先，我们来了解一下工程物联网相关的一些基本概念。</a:t>
            </a:r>
          </a:p>
        </p:txBody>
      </p:sp>
      <p:sp>
        <p:nvSpPr>
          <p:cNvPr id="4" name="灯片编号占位符 3"/>
          <p:cNvSpPr>
            <a:spLocks noGrp="1"/>
          </p:cNvSpPr>
          <p:nvPr>
            <p:ph type="sldNum" sz="quarter" idx="5"/>
          </p:nvPr>
        </p:nvSpPr>
        <p:spPr/>
        <p:txBody>
          <a:bodyPr/>
          <a:lstStyle/>
          <a:p>
            <a:fld id="{A195D099-9C88-47E1-BE23-CD76CB447148}" type="slidenum">
              <a:rPr lang="zh-CN" altLang="en-US" smtClean="0"/>
              <a:t>2</a:t>
            </a:fld>
            <a:endParaRPr lang="zh-CN" altLang="en-US"/>
          </a:p>
        </p:txBody>
      </p:sp>
    </p:spTree>
    <p:extLst>
      <p:ext uri="{BB962C8B-B14F-4D97-AF65-F5344CB8AC3E}">
        <p14:creationId xmlns:p14="http://schemas.microsoft.com/office/powerpoint/2010/main" val="77235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第三章我们来学习</a:t>
            </a:r>
            <a:r>
              <a:rPr lang="zh-CN" altLang="en-US" sz="1200" dirty="0">
                <a:latin typeface="微软雅黑" panose="020B0503020204020204" pitchFamily="34" charset="-122"/>
                <a:ea typeface="微软雅黑" panose="020B0503020204020204" pitchFamily="34" charset="-122"/>
                <a:sym typeface="+mn-ea"/>
              </a:rPr>
              <a:t>云</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边</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端协同架构。</a:t>
            </a:r>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20</a:t>
            </a:fld>
            <a:endParaRPr lang="zh-CN" altLang="en-US"/>
          </a:p>
        </p:txBody>
      </p:sp>
    </p:spTree>
    <p:extLst>
      <p:ext uri="{BB962C8B-B14F-4D97-AF65-F5344CB8AC3E}">
        <p14:creationId xmlns:p14="http://schemas.microsoft.com/office/powerpoint/2010/main" val="2691113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在学习这个架构之前，请大家先回顾一下</a:t>
            </a:r>
            <a:r>
              <a:rPr lang="zh-CN" altLang="en-US" sz="1200" dirty="0">
                <a:solidFill>
                  <a:srgbClr val="000000"/>
                </a:solidFill>
                <a:latin typeface="微软雅黑"/>
                <a:cs typeface="微软雅黑"/>
              </a:rPr>
              <a:t>数字建造框架体系，并从这个体系的视角来了解一下</a:t>
            </a:r>
            <a:r>
              <a:rPr lang="zh-CN" altLang="en-US" sz="1200" b="1" dirty="0">
                <a:latin typeface="微软雅黑"/>
                <a:cs typeface="微软雅黑"/>
              </a:rPr>
              <a:t>云</a:t>
            </a:r>
            <a:r>
              <a:rPr lang="en-US" altLang="zh-CN" sz="1200" b="1" dirty="0">
                <a:latin typeface="微软雅黑"/>
                <a:cs typeface="微软雅黑"/>
              </a:rPr>
              <a:t>-</a:t>
            </a:r>
            <a:r>
              <a:rPr lang="zh-CN" altLang="en-US" sz="1200" b="1" dirty="0">
                <a:latin typeface="微软雅黑"/>
                <a:cs typeface="微软雅黑"/>
              </a:rPr>
              <a:t>边</a:t>
            </a:r>
            <a:r>
              <a:rPr lang="en-US" altLang="zh-CN" sz="1200" b="1" dirty="0">
                <a:latin typeface="微软雅黑"/>
                <a:cs typeface="微软雅黑"/>
              </a:rPr>
              <a:t>-</a:t>
            </a:r>
            <a:r>
              <a:rPr lang="zh-CN" altLang="en-US" sz="1200" b="1" dirty="0">
                <a:latin typeface="微软雅黑"/>
                <a:cs typeface="微软雅黑"/>
              </a:rPr>
              <a:t>端协同架构</a:t>
            </a:r>
            <a:r>
              <a:rPr lang="zh-CN" altLang="en-US" sz="1200" dirty="0">
                <a:latin typeface="微软雅黑"/>
                <a:cs typeface="微软雅黑"/>
              </a:rPr>
              <a:t>。</a:t>
            </a:r>
            <a:endParaRPr lang="en-US" altLang="zh-CN" sz="1200" dirty="0">
              <a:latin typeface="微软雅黑"/>
              <a:cs typeface="微软雅黑"/>
            </a:endParaRPr>
          </a:p>
          <a:p>
            <a:endParaRPr lang="en-US" altLang="zh-CN" sz="1200" dirty="0">
              <a:latin typeface="微软雅黑"/>
            </a:endParaRPr>
          </a:p>
          <a:p>
            <a:r>
              <a:rPr lang="zh-CN" altLang="en-US" sz="1200" b="1" dirty="0">
                <a:latin typeface="微软雅黑"/>
              </a:rPr>
              <a:t>首先，</a:t>
            </a:r>
            <a:r>
              <a:rPr lang="zh-CN" altLang="en-US" b="1" dirty="0"/>
              <a:t>数字建造是一种利用数字化、网络化、智能化技术手段，对工程建设进行全寿命周期管理的一种新模式。它通过整合设计、施工、运营等各个环节的信息，实现工程建设的智能化、高效化和绿色化。</a:t>
            </a:r>
            <a:endParaRPr lang="en-US" altLang="zh-CN" b="1" dirty="0"/>
          </a:p>
          <a:p>
            <a:pPr marL="171450" indent="-171450">
              <a:buFont typeface="Arial" panose="020B0604020202020204" pitchFamily="34" charset="0"/>
              <a:buChar char="•"/>
            </a:pPr>
            <a:r>
              <a:rPr lang="zh-CN" altLang="en-US" dirty="0"/>
              <a:t>在通用技术上，我们应重视三化和三算。其中，数字化是基础，它为所有操作提供了必要的数据支撑；网络化是实现信息流通的关键途径；而智能化则是最终目标，旨在提升工作效率。关于三算，算据涉及数据的收集和处理，算力关乎数据处理的能力，算法则关系到如何高效地解决问题。</a:t>
            </a:r>
            <a:endParaRPr lang="en-US" altLang="zh-CN" dirty="0"/>
          </a:p>
          <a:p>
            <a:pPr marL="171450" indent="-171450">
              <a:buFont typeface="Arial" panose="020B0604020202020204" pitchFamily="34" charset="0"/>
              <a:buChar char="•"/>
            </a:pPr>
            <a:r>
              <a:rPr lang="zh-CN" altLang="en-US" dirty="0"/>
              <a:t>在专业领域上，我们需要聚焦于工程建模与仿真、利用物联网技术的数字工地管理、由大数据支持的智能决策以及自动化的机械系统。</a:t>
            </a:r>
            <a:endParaRPr lang="en-US" altLang="zh-CN" dirty="0"/>
          </a:p>
          <a:p>
            <a:pPr marL="171450" indent="-171450">
              <a:buFont typeface="Arial" panose="020B0604020202020204" pitchFamily="34" charset="0"/>
              <a:buChar char="•"/>
            </a:pPr>
            <a:r>
              <a:rPr lang="zh-CN" altLang="en-US" dirty="0"/>
              <a:t>在业务协作层面，我们应该构建一个覆盖项目全生命周期的协同平台，整合从设计到运营维护的所有环节，确保信息流畅通且业务流程无缝对接。</a:t>
            </a:r>
            <a:endParaRPr lang="en-US" altLang="zh-CN" dirty="0"/>
          </a:p>
          <a:p>
            <a:endParaRPr lang="en-US" altLang="zh-CN" dirty="0"/>
          </a:p>
          <a:p>
            <a:r>
              <a:rPr lang="zh-CN" altLang="en-US" dirty="0"/>
              <a:t>那么，</a:t>
            </a:r>
            <a:r>
              <a:rPr lang="zh-CN" altLang="en-US" b="1" dirty="0"/>
              <a:t>数字建造作为</a:t>
            </a:r>
            <a:r>
              <a:rPr lang="zh-CN" altLang="en-US" b="1" i="0" dirty="0">
                <a:solidFill>
                  <a:srgbClr val="1A2029"/>
                </a:solidFill>
                <a:effectLst/>
                <a:latin typeface="-apple-system"/>
              </a:rPr>
              <a:t>一个以信息技术为核心，集成设计、施工、运维全过程的智能化管理体系，主要包括以下几个层面</a:t>
            </a:r>
            <a:r>
              <a:rPr lang="zh-CN" altLang="en-US" b="0" i="0" dirty="0">
                <a:solidFill>
                  <a:srgbClr val="1A2029"/>
                </a:solidFill>
                <a:effectLst/>
                <a:latin typeface="-apple-system"/>
              </a:rPr>
              <a:t>：</a:t>
            </a:r>
            <a:endParaRPr lang="en-US" altLang="zh-CN" b="0" i="0" dirty="0">
              <a:solidFill>
                <a:srgbClr val="1A2029"/>
              </a:solidFill>
              <a:effectLst/>
              <a:latin typeface="-apple-system"/>
            </a:endParaRPr>
          </a:p>
          <a:p>
            <a:pPr marL="171450" indent="-171450">
              <a:buFont typeface="Arial" panose="020B0604020202020204" pitchFamily="34" charset="0"/>
              <a:buChar char="•"/>
            </a:pPr>
            <a:r>
              <a:rPr lang="zh-CN" altLang="en-US" b="0" i="0" dirty="0">
                <a:solidFill>
                  <a:srgbClr val="1A2029"/>
                </a:solidFill>
                <a:effectLst/>
                <a:latin typeface="-apple-system"/>
              </a:rPr>
              <a:t>感知层：这是框架体系的基础，通过传感器、摄像头等设备收集施工现场的环境数据、设备状态和人员活动等信息。</a:t>
            </a:r>
          </a:p>
          <a:p>
            <a:pPr marL="171450" indent="-171450">
              <a:buFont typeface="Arial" panose="020B0604020202020204" pitchFamily="34" charset="0"/>
              <a:buChar char="•"/>
            </a:pPr>
            <a:r>
              <a:rPr lang="zh-CN" altLang="en-US" b="0" i="0" dirty="0">
                <a:solidFill>
                  <a:srgbClr val="1A2029"/>
                </a:solidFill>
                <a:effectLst/>
                <a:latin typeface="-apple-system"/>
              </a:rPr>
              <a:t>网络层：将感知层收集到的数据通过有线或无线网络传输到处理层，实现数据的快速流通。</a:t>
            </a:r>
          </a:p>
          <a:p>
            <a:pPr marL="171450" indent="-171450">
              <a:buFont typeface="Arial" panose="020B0604020202020204" pitchFamily="34" charset="0"/>
              <a:buChar char="•"/>
            </a:pPr>
            <a:r>
              <a:rPr lang="zh-CN" altLang="en-US" b="0" i="0" dirty="0">
                <a:solidFill>
                  <a:srgbClr val="1A2029"/>
                </a:solidFill>
                <a:effectLst/>
                <a:latin typeface="-apple-system"/>
              </a:rPr>
              <a:t>处理层：对收集到的数据进行处理和分析，包括数据清洗、模型计算和智能决策等。</a:t>
            </a:r>
          </a:p>
          <a:p>
            <a:pPr marL="171450" indent="-171450">
              <a:buFont typeface="Arial" panose="020B0604020202020204" pitchFamily="34" charset="0"/>
              <a:buChar char="•"/>
            </a:pPr>
            <a:r>
              <a:rPr lang="zh-CN" altLang="en-US" b="0" i="0" dirty="0">
                <a:solidFill>
                  <a:srgbClr val="1A2029"/>
                </a:solidFill>
                <a:effectLst/>
                <a:latin typeface="-apple-system"/>
              </a:rPr>
              <a:t>应用层：将处理后的数据应用于实际场景，如施工管理、质量控制、安全监控等。</a:t>
            </a:r>
            <a:endParaRPr lang="en-US" altLang="zh-CN" b="0" i="0" dirty="0">
              <a:solidFill>
                <a:srgbClr val="1A2029"/>
              </a:solidFill>
              <a:effectLst/>
              <a:latin typeface="-apple-system"/>
            </a:endParaRPr>
          </a:p>
          <a:p>
            <a:pPr marL="171450" indent="-171450">
              <a:buFont typeface="Arial" panose="020B0604020202020204" pitchFamily="34" charset="0"/>
              <a:buChar char="•"/>
            </a:pPr>
            <a:endParaRPr lang="en-US" altLang="zh-CN" b="0" i="0" dirty="0">
              <a:solidFill>
                <a:srgbClr val="1A2029"/>
              </a:solidFill>
              <a:effectLst/>
              <a:latin typeface="-apple-system"/>
            </a:endParaRPr>
          </a:p>
          <a:p>
            <a:pPr marL="0" indent="0">
              <a:buFont typeface="Arial" panose="020B0604020202020204" pitchFamily="34" charset="0"/>
              <a:buNone/>
            </a:pPr>
            <a:r>
              <a:rPr lang="zh-CN" altLang="en-US" b="1" i="0" dirty="0">
                <a:solidFill>
                  <a:srgbClr val="1A2029"/>
                </a:solidFill>
                <a:effectLst/>
                <a:latin typeface="-apple-system"/>
              </a:rPr>
              <a:t>让我们从数字建造框架体系的视角来解读云</a:t>
            </a:r>
            <a:r>
              <a:rPr lang="en-US" altLang="zh-CN" b="1" i="0" dirty="0">
                <a:solidFill>
                  <a:srgbClr val="1A2029"/>
                </a:solidFill>
                <a:effectLst/>
                <a:latin typeface="-apple-system"/>
              </a:rPr>
              <a:t>-</a:t>
            </a:r>
            <a:r>
              <a:rPr lang="zh-CN" altLang="en-US" b="1" i="0" dirty="0">
                <a:solidFill>
                  <a:srgbClr val="1A2029"/>
                </a:solidFill>
                <a:effectLst/>
                <a:latin typeface="-apple-system"/>
              </a:rPr>
              <a:t>边</a:t>
            </a:r>
            <a:r>
              <a:rPr lang="en-US" altLang="zh-CN" b="1" i="0" dirty="0">
                <a:solidFill>
                  <a:srgbClr val="1A2029"/>
                </a:solidFill>
                <a:effectLst/>
                <a:latin typeface="-apple-system"/>
              </a:rPr>
              <a:t>-</a:t>
            </a:r>
            <a:r>
              <a:rPr lang="zh-CN" altLang="en-US" b="1" i="0" dirty="0">
                <a:solidFill>
                  <a:srgbClr val="1A2029"/>
                </a:solidFill>
                <a:effectLst/>
                <a:latin typeface="-apple-system"/>
              </a:rPr>
              <a:t>端协同架构。</a:t>
            </a:r>
            <a:r>
              <a:rPr lang="zh-CN" altLang="en-US" b="0" i="0" dirty="0">
                <a:solidFill>
                  <a:srgbClr val="1A2029"/>
                </a:solidFill>
                <a:effectLst/>
                <a:latin typeface="-apple-system"/>
              </a:rPr>
              <a:t>云</a:t>
            </a:r>
            <a:r>
              <a:rPr lang="en-US" altLang="zh-CN" b="0" i="0" dirty="0">
                <a:solidFill>
                  <a:srgbClr val="1A2029"/>
                </a:solidFill>
                <a:effectLst/>
                <a:latin typeface="-apple-system"/>
              </a:rPr>
              <a:t>-</a:t>
            </a:r>
            <a:r>
              <a:rPr lang="zh-CN" altLang="en-US" b="0" i="0" dirty="0">
                <a:solidFill>
                  <a:srgbClr val="1A2029"/>
                </a:solidFill>
                <a:effectLst/>
                <a:latin typeface="-apple-system"/>
              </a:rPr>
              <a:t>边</a:t>
            </a:r>
            <a:r>
              <a:rPr lang="en-US" altLang="zh-CN" b="0" i="0" dirty="0">
                <a:solidFill>
                  <a:srgbClr val="1A2029"/>
                </a:solidFill>
                <a:effectLst/>
                <a:latin typeface="-apple-system"/>
              </a:rPr>
              <a:t>-</a:t>
            </a:r>
            <a:r>
              <a:rPr lang="zh-CN" altLang="en-US" b="0" i="0" dirty="0">
                <a:solidFill>
                  <a:srgbClr val="1A2029"/>
                </a:solidFill>
                <a:effectLst/>
                <a:latin typeface="-apple-system"/>
              </a:rPr>
              <a:t>端协同架构是一种新型的计算架构，它将云计算的强大处理能力、边缘计算的实时性和终端设备的多样性有效结合，形成了高效的数据处理和资源调度模式。</a:t>
            </a:r>
            <a:endParaRPr lang="en-US" altLang="zh-CN" b="0" i="0" dirty="0">
              <a:solidFill>
                <a:srgbClr val="1A2029"/>
              </a:solidFill>
              <a:effectLst/>
              <a:latin typeface="-apple-system"/>
            </a:endParaRPr>
          </a:p>
          <a:p>
            <a:pPr marL="171450" indent="-171450">
              <a:buFont typeface="Arial" panose="020B0604020202020204" pitchFamily="34" charset="0"/>
              <a:buChar char="•"/>
            </a:pPr>
            <a:r>
              <a:rPr lang="zh-CN" altLang="en-US" dirty="0"/>
              <a:t>云端：在数字建造框架体系中，云端扮演着处理层和应用层的角色，它负责大规模数据的存储、复杂计算和智能算法的运行。云端能够为整个建造过程提供全局的视角和深度的数据分析。</a:t>
            </a:r>
          </a:p>
          <a:p>
            <a:pPr marL="171450" indent="-171450">
              <a:buFont typeface="Arial" panose="020B0604020202020204" pitchFamily="34" charset="0"/>
              <a:buChar char="•"/>
            </a:pPr>
            <a:r>
              <a:rPr lang="zh-CN" altLang="en-US" dirty="0"/>
              <a:t>边缘端：边缘端位于网络层的边缘，靠近数据源，它承担着部分数据处理和分析的任务。在数字建造中，边缘端可以快速响应现场的变化，如实时监控施工现场的安全状况，及时调整施工计划。</a:t>
            </a:r>
          </a:p>
          <a:p>
            <a:pPr marL="171450" indent="-171450">
              <a:buFont typeface="Arial" panose="020B0604020202020204" pitchFamily="34" charset="0"/>
              <a:buChar char="•"/>
            </a:pPr>
            <a:r>
              <a:rPr lang="zh-CN" altLang="en-US" dirty="0"/>
              <a:t>终端：终端设备如各种传感器、移动设备等，它们是感知层的组成部分，负责收集现场数据。在云</a:t>
            </a:r>
            <a:r>
              <a:rPr lang="en-US" altLang="zh-CN" dirty="0"/>
              <a:t>-</a:t>
            </a:r>
            <a:r>
              <a:rPr lang="zh-CN" altLang="en-US" dirty="0"/>
              <a:t>边</a:t>
            </a:r>
            <a:r>
              <a:rPr lang="en-US" altLang="zh-CN" dirty="0"/>
              <a:t>-</a:t>
            </a:r>
            <a:r>
              <a:rPr lang="zh-CN" altLang="en-US" dirty="0"/>
              <a:t>端协同架构中，终端设备不仅发送数据，还能接收来自边缘端和云端的指令，实现智能化的操作。</a:t>
            </a:r>
          </a:p>
          <a:p>
            <a:endParaRPr lang="en-US" altLang="zh-CN" dirty="0"/>
          </a:p>
          <a:p>
            <a:r>
              <a:rPr lang="zh-CN" altLang="en-US" b="0" i="0" dirty="0">
                <a:solidFill>
                  <a:srgbClr val="1A2029"/>
                </a:solidFill>
                <a:effectLst/>
                <a:latin typeface="-apple-system"/>
              </a:rPr>
              <a:t>通过云</a:t>
            </a:r>
            <a:r>
              <a:rPr lang="en-US" altLang="zh-CN" b="0" i="0" dirty="0">
                <a:solidFill>
                  <a:srgbClr val="1A2029"/>
                </a:solidFill>
                <a:effectLst/>
                <a:latin typeface="-apple-system"/>
              </a:rPr>
              <a:t>-</a:t>
            </a:r>
            <a:r>
              <a:rPr lang="zh-CN" altLang="en-US" b="0" i="0" dirty="0">
                <a:solidFill>
                  <a:srgbClr val="1A2029"/>
                </a:solidFill>
                <a:effectLst/>
                <a:latin typeface="-apple-system"/>
              </a:rPr>
              <a:t>边</a:t>
            </a:r>
            <a:r>
              <a:rPr lang="en-US" altLang="zh-CN" b="0" i="0" dirty="0">
                <a:solidFill>
                  <a:srgbClr val="1A2029"/>
                </a:solidFill>
                <a:effectLst/>
                <a:latin typeface="-apple-system"/>
              </a:rPr>
              <a:t>-</a:t>
            </a:r>
            <a:r>
              <a:rPr lang="zh-CN" altLang="en-US" b="0" i="0" dirty="0">
                <a:solidFill>
                  <a:srgbClr val="1A2029"/>
                </a:solidFill>
                <a:effectLst/>
                <a:latin typeface="-apple-system"/>
              </a:rPr>
              <a:t>端协同架构，数字建造框架体系能够更加高效地处理和分析数据，提高建造过程的智能化水平，实现资源的优化配置和施工过程的精细化管理。这种架构为建筑行业的数字化转型提供了强有力的技术支撑，</a:t>
            </a:r>
            <a:r>
              <a:rPr lang="zh-CN" altLang="en-US" b="1" i="0" dirty="0">
                <a:solidFill>
                  <a:srgbClr val="1A2029"/>
                </a:solidFill>
                <a:effectLst/>
                <a:latin typeface="-apple-system"/>
              </a:rPr>
              <a:t>总而言之，云</a:t>
            </a:r>
            <a:r>
              <a:rPr lang="en-US" altLang="zh-CN" b="1" i="0" dirty="0">
                <a:solidFill>
                  <a:srgbClr val="1A2029"/>
                </a:solidFill>
                <a:effectLst/>
                <a:latin typeface="-apple-system"/>
              </a:rPr>
              <a:t>-</a:t>
            </a:r>
            <a:r>
              <a:rPr lang="zh-CN" altLang="en-US" b="1" i="0" dirty="0">
                <a:solidFill>
                  <a:srgbClr val="1A2029"/>
                </a:solidFill>
                <a:effectLst/>
                <a:latin typeface="-apple-system"/>
              </a:rPr>
              <a:t>边</a:t>
            </a:r>
            <a:r>
              <a:rPr lang="en-US" altLang="zh-CN" b="1" i="0" dirty="0">
                <a:solidFill>
                  <a:srgbClr val="1A2029"/>
                </a:solidFill>
                <a:effectLst/>
                <a:latin typeface="-apple-system"/>
              </a:rPr>
              <a:t>-</a:t>
            </a:r>
            <a:r>
              <a:rPr lang="zh-CN" altLang="en-US" b="1" i="0" dirty="0">
                <a:solidFill>
                  <a:srgbClr val="1A2029"/>
                </a:solidFill>
                <a:effectLst/>
                <a:latin typeface="-apple-system"/>
              </a:rPr>
              <a:t>端协同是可支持算据精确感知、算力充分利用、算法有效运行的可靠架构。</a:t>
            </a:r>
          </a:p>
          <a:p>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21</a:t>
            </a:fld>
            <a:endParaRPr lang="zh-CN" altLang="en-US"/>
          </a:p>
        </p:txBody>
      </p:sp>
    </p:spTree>
    <p:extLst>
      <p:ext uri="{BB962C8B-B14F-4D97-AF65-F5344CB8AC3E}">
        <p14:creationId xmlns:p14="http://schemas.microsoft.com/office/powerpoint/2010/main" val="2730623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接下来，我们将探讨云边端技术的整体能力和其核心概念。</a:t>
            </a:r>
            <a:r>
              <a:rPr lang="zh-CN" altLang="en-US" dirty="0"/>
              <a:t>云边端由三大部分组成：云计算、边缘计算以及终端（或称“端”）。</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a:t>其中，云计算专注于处理和分析那些需要长时间运行的非实时大数据；它特别适合于长期维护任务及为业务决策提供支持。</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a:t>另一方面，边缘计算专门用于快速响应和处理局部的实时数据，非常适合即时智能化的本地业务决策和操作。</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a:t>在这个框架内，“端”扮演着关键角色，它是连接云和边缘设备的数据收集和传输枢纽。边缘计算节点部署在网络边缘，能够提供多种云服务，比如预测性维护、能源效率优化和质量改进等。而云服务，无论是公有云或私有云，涵盖了从预测性维护到应用开发和测试等一系列功能。</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这些服务通过服务协同、业务管理协同、智能协同和数据协同等多种方式相互配合，实现了云、边、端之间的无缝集成与合作，从而有力地推动了业务发展。</a:t>
            </a:r>
          </a:p>
        </p:txBody>
      </p:sp>
      <p:sp>
        <p:nvSpPr>
          <p:cNvPr id="4" name="灯片编号占位符 3"/>
          <p:cNvSpPr>
            <a:spLocks noGrp="1"/>
          </p:cNvSpPr>
          <p:nvPr>
            <p:ph type="sldNum" sz="quarter" idx="5"/>
          </p:nvPr>
        </p:nvSpPr>
        <p:spPr/>
        <p:txBody>
          <a:bodyPr/>
          <a:lstStyle/>
          <a:p>
            <a:fld id="{A195D099-9C88-47E1-BE23-CD76CB447148}" type="slidenum">
              <a:rPr lang="zh-CN" altLang="en-US" smtClean="0"/>
              <a:t>22</a:t>
            </a:fld>
            <a:endParaRPr lang="zh-CN" altLang="en-US"/>
          </a:p>
        </p:txBody>
      </p:sp>
    </p:spTree>
    <p:extLst>
      <p:ext uri="{BB962C8B-B14F-4D97-AF65-F5344CB8AC3E}">
        <p14:creationId xmlns:p14="http://schemas.microsoft.com/office/powerpoint/2010/main" val="2214088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t>接下来我将继续解释该架构的各个部分。</a:t>
            </a:r>
            <a:endParaRPr lang="en-US" altLang="zh-CN" dirty="0"/>
          </a:p>
          <a:p>
            <a:pPr marL="171450" indent="-171450" algn="l" fontAlgn="base">
              <a:buFont typeface="Arial" panose="020B0604020202020204" pitchFamily="34" charset="0"/>
              <a:buChar char="•"/>
            </a:pPr>
            <a:r>
              <a:rPr lang="zh-CN" altLang="en-US" b="0" i="0" dirty="0">
                <a:solidFill>
                  <a:srgbClr val="1A2029"/>
                </a:solidFill>
                <a:effectLst/>
                <a:latin typeface="-apple-system"/>
              </a:rPr>
              <a:t>在云层，我们有云服务和应用。云服务提供了各种功能和资源，而应用则是运行在这些服务之上的程序或软件。</a:t>
            </a:r>
          </a:p>
          <a:p>
            <a:pPr marL="171450" indent="-171450" algn="l" fontAlgn="base">
              <a:buFont typeface="Arial" panose="020B0604020202020204" pitchFamily="34" charset="0"/>
              <a:buChar char="•"/>
            </a:pPr>
            <a:r>
              <a:rPr lang="zh-CN" altLang="en-US" b="0" i="0" dirty="0">
                <a:solidFill>
                  <a:srgbClr val="1A2029"/>
                </a:solidFill>
                <a:effectLst/>
                <a:latin typeface="-apple-system"/>
              </a:rPr>
              <a:t>接下来是边缘层。这一层包括了边缘管理器、基于模型的业务编排、直接资源调用等功能。</a:t>
            </a:r>
          </a:p>
          <a:p>
            <a:pPr marL="171450" indent="-171450" algn="l" fontAlgn="base">
              <a:buFont typeface="Arial" panose="020B0604020202020204" pitchFamily="34" charset="0"/>
              <a:buChar char="•"/>
            </a:pPr>
            <a:r>
              <a:rPr lang="zh-CN" altLang="en-US" b="0" i="0" dirty="0">
                <a:solidFill>
                  <a:srgbClr val="1A2029"/>
                </a:solidFill>
                <a:effectLst/>
                <a:latin typeface="-apple-system"/>
              </a:rPr>
              <a:t>之后是现场设备层。这一层主要包括接口和设备。接口用于连接不同的设备和系统，使它们能够相互通信；而设备则是指具体的硬件设施，如传感器、执行器和终端等。</a:t>
            </a:r>
          </a:p>
          <a:p>
            <a:pPr marL="171450" indent="-171450" algn="l" fontAlgn="base">
              <a:buFont typeface="Arial" panose="020B0604020202020204" pitchFamily="34" charset="0"/>
              <a:buChar char="•"/>
            </a:pPr>
            <a:r>
              <a:rPr lang="zh-CN" altLang="en-US" b="0" i="0" dirty="0">
                <a:solidFill>
                  <a:srgbClr val="1A2029"/>
                </a:solidFill>
                <a:effectLst/>
                <a:latin typeface="-apple-system"/>
              </a:rPr>
              <a:t>最后是数据全生命周期服务。这一部分主要负责数据的采集、传输、存储和管理。</a:t>
            </a:r>
            <a:endParaRPr lang="en-US" altLang="zh-CN" b="0" i="0" dirty="0">
              <a:solidFill>
                <a:srgbClr val="1A2029"/>
              </a:solidFill>
              <a:effectLst/>
              <a:latin typeface="-apple-system"/>
            </a:endParaRPr>
          </a:p>
          <a:p>
            <a:pPr marL="171450" indent="-171450" algn="l" fontAlgn="base">
              <a:buFont typeface="Arial" panose="020B0604020202020204" pitchFamily="34" charset="0"/>
              <a:buChar char="•"/>
            </a:pPr>
            <a:endParaRPr lang="en-US" altLang="zh-CN" b="0" i="0" dirty="0">
              <a:solidFill>
                <a:srgbClr val="1A2029"/>
              </a:solidFill>
              <a:effectLst/>
              <a:latin typeface="-apple-system"/>
            </a:endParaRPr>
          </a:p>
          <a:p>
            <a:pPr marL="0" indent="0" algn="l" fontAlgn="base">
              <a:buFont typeface="Arial" panose="020B0604020202020204" pitchFamily="34" charset="0"/>
              <a:buNone/>
            </a:pPr>
            <a:r>
              <a:rPr lang="zh-CN" altLang="en-US" b="1" dirty="0"/>
              <a:t>不难发现，云、边、端架构的整合至关重要。</a:t>
            </a:r>
            <a:endParaRPr lang="en-US" altLang="zh-CN" b="1" dirty="0"/>
          </a:p>
          <a:p>
            <a:pPr marL="171450" indent="-171450" algn="l" fontAlgn="base">
              <a:buFont typeface="Arial" panose="020B0604020202020204" pitchFamily="34" charset="0"/>
              <a:buChar char="•"/>
            </a:pPr>
            <a:r>
              <a:rPr lang="zh-CN" altLang="en-US" dirty="0"/>
              <a:t>首先，云端负责提供强大的计算能力和数据存储服务，边缘层则负责实时数据的处理和智能设备的控制，而终端设备如手机、平板电脑等则提供用户友好的界面和服务。</a:t>
            </a:r>
            <a:endParaRPr lang="en-US" altLang="zh-CN" dirty="0"/>
          </a:p>
          <a:p>
            <a:pPr marL="171450" indent="-171450" algn="l" fontAlgn="base">
              <a:buFont typeface="Arial" panose="020B0604020202020204" pitchFamily="34" charset="0"/>
              <a:buChar char="•"/>
            </a:pPr>
            <a:r>
              <a:rPr lang="zh-CN" altLang="en-US" dirty="0"/>
              <a:t>此外，还应该注重系统的简化集成，通过模型驱动的一站式服务框架，开发服务框架和部署运营服务框架无缝衔接，为用户提供高效、便捷的服务。</a:t>
            </a:r>
            <a:endParaRPr lang="en-US" altLang="zh-CN" dirty="0"/>
          </a:p>
          <a:p>
            <a:pPr marL="171450" indent="-171450" algn="l" fontAlgn="base">
              <a:buFont typeface="Arial" panose="020B0604020202020204" pitchFamily="34" charset="0"/>
              <a:buChar char="•"/>
            </a:pPr>
            <a:r>
              <a:rPr lang="zh-CN" altLang="en-US" dirty="0"/>
              <a:t>同时，可以建立自动化控制、分析和优化的体系，以提高服务的效率和质量。</a:t>
            </a:r>
            <a:endParaRPr lang="en-US" altLang="zh-CN" dirty="0"/>
          </a:p>
          <a:p>
            <a:pPr marL="0" indent="0" algn="l" fontAlgn="base">
              <a:buFont typeface="Arial" panose="020B0604020202020204" pitchFamily="34" charset="0"/>
              <a:buNone/>
            </a:pPr>
            <a:r>
              <a:rPr lang="zh-CN" altLang="en-US" dirty="0"/>
              <a:t>在整个系统运行过程中，该架构提供了全生命周期的支撑，包括管理服务和安全服务。管理服务可以帮助用户有效地管理和配置资源，确保服务的稳定性和安全性；安全服务则负责保护用户的数据和隐私，防止网络攻击和恶意行为。</a:t>
            </a:r>
            <a:endParaRPr lang="en-US" altLang="zh-CN" dirty="0"/>
          </a:p>
          <a:p>
            <a:pPr marL="0" indent="0" algn="l" fontAlgn="base">
              <a:buFont typeface="Arial" panose="020B0604020202020204" pitchFamily="34" charset="0"/>
              <a:buNone/>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i="0" dirty="0">
                <a:solidFill>
                  <a:srgbClr val="1A2029"/>
                </a:solidFill>
                <a:effectLst/>
                <a:latin typeface="-apple-system"/>
              </a:rPr>
              <a:t>总的来说，云边端架构是一个复杂的系统，涉及到多个层面和技术。通过这种架构，我们可以实现虚拟世界与现实世界的协作，促进不同行业之间的生态合作，简化系统集成，并为整个系统的全生命周期提供支持，最终</a:t>
            </a:r>
            <a:r>
              <a:rPr lang="zh-CN" altLang="en-US" b="1" dirty="0"/>
              <a:t>使整个行业生态更加繁荣</a:t>
            </a:r>
            <a:r>
              <a:rPr lang="zh-CN" altLang="en-US" b="1" i="0" dirty="0">
                <a:solidFill>
                  <a:srgbClr val="1A2029"/>
                </a:solidFill>
                <a:effectLst/>
                <a:latin typeface="-apple-system"/>
              </a:rPr>
              <a:t>。</a:t>
            </a: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23</a:t>
            </a:fld>
            <a:endParaRPr lang="zh-CN" altLang="en-US"/>
          </a:p>
        </p:txBody>
      </p:sp>
    </p:spTree>
    <p:extLst>
      <p:ext uri="{BB962C8B-B14F-4D97-AF65-F5344CB8AC3E}">
        <p14:creationId xmlns:p14="http://schemas.microsoft.com/office/powerpoint/2010/main" val="3392113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这是一张</a:t>
            </a:r>
            <a:r>
              <a:rPr lang="zh-CN" altLang="en-US" sz="1200" dirty="0">
                <a:solidFill>
                  <a:srgbClr val="000000"/>
                </a:solidFill>
                <a:latin typeface="微软雅黑"/>
                <a:cs typeface="微软雅黑"/>
              </a:rPr>
              <a:t>云</a:t>
            </a:r>
            <a:r>
              <a:rPr lang="en-US" altLang="zh-CN" sz="1200" dirty="0">
                <a:solidFill>
                  <a:srgbClr val="000000"/>
                </a:solidFill>
                <a:latin typeface="微软雅黑"/>
                <a:cs typeface="微软雅黑"/>
              </a:rPr>
              <a:t>-</a:t>
            </a:r>
            <a:r>
              <a:rPr lang="zh-CN" altLang="en-US" sz="1200" dirty="0">
                <a:solidFill>
                  <a:srgbClr val="000000"/>
                </a:solidFill>
                <a:latin typeface="微软雅黑"/>
                <a:cs typeface="微软雅黑"/>
              </a:rPr>
              <a:t>边</a:t>
            </a:r>
            <a:r>
              <a:rPr lang="en-US" altLang="zh-CN" sz="1200" dirty="0">
                <a:solidFill>
                  <a:srgbClr val="000000"/>
                </a:solidFill>
                <a:latin typeface="微软雅黑"/>
                <a:cs typeface="微软雅黑"/>
              </a:rPr>
              <a:t>-</a:t>
            </a:r>
            <a:r>
              <a:rPr lang="zh-CN" altLang="en-US" sz="1200" dirty="0">
                <a:solidFill>
                  <a:srgbClr val="000000"/>
                </a:solidFill>
                <a:latin typeface="微软雅黑"/>
                <a:cs typeface="微软雅黑"/>
              </a:rPr>
              <a:t>端架构</a:t>
            </a:r>
            <a:r>
              <a:rPr lang="zh-CN" altLang="en-US" sz="1200" spc="-75" dirty="0">
                <a:solidFill>
                  <a:srgbClr val="000000"/>
                </a:solidFill>
                <a:latin typeface="微软雅黑"/>
                <a:cs typeface="微软雅黑"/>
              </a:rPr>
              <a:t>的</a:t>
            </a:r>
            <a:r>
              <a:rPr lang="zh-CN" altLang="en-US" sz="1200" dirty="0">
                <a:solidFill>
                  <a:srgbClr val="000000"/>
                </a:solidFill>
                <a:latin typeface="微软雅黑"/>
                <a:cs typeface="微软雅黑"/>
              </a:rPr>
              <a:t>部署视图，</a:t>
            </a:r>
            <a:r>
              <a:rPr lang="zh-CN" altLang="en-US" b="0" i="0" dirty="0">
                <a:solidFill>
                  <a:srgbClr val="1A2029"/>
                </a:solidFill>
                <a:effectLst/>
                <a:latin typeface="-apple-system"/>
              </a:rPr>
              <a:t>该架构由三个层次组成：现场层、边缘层和云计算层。</a:t>
            </a:r>
            <a:endParaRPr lang="en-US" altLang="zh-CN" b="0" i="0" dirty="0">
              <a:solidFill>
                <a:srgbClr val="1A2029"/>
              </a:solidFill>
              <a:effectLst/>
              <a:latin typeface="-apple-system"/>
            </a:endParaRPr>
          </a:p>
          <a:p>
            <a:endParaRPr lang="en-US" altLang="zh-CN" b="0" i="0" dirty="0">
              <a:solidFill>
                <a:srgbClr val="1A2029"/>
              </a:solidFill>
              <a:effectLst/>
              <a:latin typeface="-apple-system"/>
            </a:endParaRPr>
          </a:p>
          <a:p>
            <a:pPr marL="171450" indent="-171450" algn="l" fontAlgn="base">
              <a:buFont typeface="Arial" panose="020B0604020202020204" pitchFamily="34" charset="0"/>
              <a:buChar char="•"/>
            </a:pPr>
            <a:r>
              <a:rPr lang="zh-CN" altLang="en-US" b="1" i="0" dirty="0">
                <a:solidFill>
                  <a:srgbClr val="1A2029"/>
                </a:solidFill>
                <a:effectLst/>
                <a:latin typeface="-apple-system"/>
              </a:rPr>
              <a:t>在常见的工业自动化系统中，现场层扮演着至关重要的角色。</a:t>
            </a:r>
            <a:r>
              <a:rPr lang="zh-CN" altLang="en-US" b="0" i="0" dirty="0">
                <a:solidFill>
                  <a:srgbClr val="1A2029"/>
                </a:solidFill>
                <a:effectLst/>
                <a:latin typeface="-apple-system"/>
              </a:rPr>
              <a:t>这一层级通过先进的现场网络技术，确保了与边缘网关设备的无缝连接，从而实现了数据和控制信息的双向流通。现场的机器人、传感器和其他设备不仅能够即时捕捉生产过程中的关键信息，还能将这些数据迅速传递至边缘层进行进一步的处理和分析。</a:t>
            </a:r>
          </a:p>
          <a:p>
            <a:pPr marL="171450" indent="-171450" algn="l" fontAlgn="base">
              <a:buFont typeface="Arial" panose="020B0604020202020204" pitchFamily="34" charset="0"/>
              <a:buChar char="•"/>
            </a:pPr>
            <a:r>
              <a:rPr lang="zh-CN" altLang="en-US" b="1" i="0" dirty="0">
                <a:solidFill>
                  <a:srgbClr val="1A2029"/>
                </a:solidFill>
                <a:effectLst/>
                <a:latin typeface="-apple-system"/>
              </a:rPr>
              <a:t>而边缘层作为系统的核心枢纽，集成了多种功能</a:t>
            </a:r>
            <a:r>
              <a:rPr lang="zh-CN" altLang="en-US" b="0" i="0" dirty="0">
                <a:solidFill>
                  <a:srgbClr val="1A2029"/>
                </a:solidFill>
                <a:effectLst/>
                <a:latin typeface="-apple-system"/>
              </a:rPr>
              <a:t>，如智能感知、安全保障、数据分析、高效计算、流程优化及实时调控等。它介于现场层和云计算层之间，承担着对原始数据进行预处理的重任，确保了数据的准确性和可用性。</a:t>
            </a:r>
          </a:p>
          <a:p>
            <a:pPr marL="171450" indent="-171450" algn="l" fontAlgn="base">
              <a:buFont typeface="Arial" panose="020B0604020202020204" pitchFamily="34" charset="0"/>
              <a:buChar char="•"/>
            </a:pPr>
            <a:r>
              <a:rPr lang="zh-CN" altLang="en-US" b="1" i="0" dirty="0">
                <a:solidFill>
                  <a:srgbClr val="1A2029"/>
                </a:solidFill>
                <a:effectLst/>
                <a:latin typeface="-apple-system"/>
              </a:rPr>
              <a:t>最后的云计算层则在整个架构中起到了指挥中枢的作用。</a:t>
            </a:r>
            <a:r>
              <a:rPr lang="zh-CN" altLang="en-US" b="0" i="0" dirty="0">
                <a:solidFill>
                  <a:srgbClr val="1A2029"/>
                </a:solidFill>
                <a:effectLst/>
                <a:latin typeface="-apple-system"/>
              </a:rPr>
              <a:t>它不仅负责整个系统的全局协调和智能决策制定，还通过与边缘层的以太网连接，接收经过初步分析的数据，执行更为复杂的数据挖掘、存储和管理任务。此外，云计算层还能够为边缘层提供必要的决策支持和一系列专业领域内的先进应用，如智能化施工指导、跨部门协作平台搭建、服务模式拓展以及满足客户需求的个性化定制服务等。</a:t>
            </a:r>
          </a:p>
          <a:p>
            <a:endParaRPr lang="en-US" altLang="zh-CN" dirty="0"/>
          </a:p>
          <a:p>
            <a:pPr algn="l" fontAlgn="base"/>
            <a:r>
              <a:rPr lang="zh-CN" altLang="en-US" b="0" i="0" dirty="0">
                <a:solidFill>
                  <a:srgbClr val="1A2029"/>
                </a:solidFill>
                <a:effectLst/>
                <a:latin typeface="-apple-system"/>
              </a:rPr>
              <a:t>此外，为了确保整个系统的稳定性和安全性，云边端架构还通常采用分布式数据库技术来存储和管理大量的数据。这种技术允许我们将数据分布在多个节点上，从而提高了数据的可靠性和可用性。同时，企业部门也会实施严格的安全措施，如加密通信协议和数据访问控制策略，以确保敏感信息不被未授权的用户获取或篡改。通过这样的设计，云</a:t>
            </a:r>
            <a:r>
              <a:rPr lang="en-US" altLang="zh-CN" b="0" i="0" dirty="0">
                <a:solidFill>
                  <a:srgbClr val="1A2029"/>
                </a:solidFill>
                <a:effectLst/>
                <a:latin typeface="-apple-system"/>
              </a:rPr>
              <a:t>-</a:t>
            </a:r>
            <a:r>
              <a:rPr lang="zh-CN" altLang="en-US" b="0" i="0" dirty="0">
                <a:solidFill>
                  <a:srgbClr val="1A2029"/>
                </a:solidFill>
                <a:effectLst/>
                <a:latin typeface="-apple-system"/>
              </a:rPr>
              <a:t>边</a:t>
            </a:r>
            <a:r>
              <a:rPr lang="en-US" altLang="zh-CN" b="0" i="0" dirty="0">
                <a:solidFill>
                  <a:srgbClr val="1A2029"/>
                </a:solidFill>
                <a:effectLst/>
                <a:latin typeface="-apple-system"/>
              </a:rPr>
              <a:t>-</a:t>
            </a:r>
            <a:r>
              <a:rPr lang="zh-CN" altLang="en-US" b="0" i="0" dirty="0">
                <a:solidFill>
                  <a:srgbClr val="1A2029"/>
                </a:solidFill>
                <a:effectLst/>
                <a:latin typeface="-apple-system"/>
              </a:rPr>
              <a:t>端架构不仅能够高效地处理和分析大量数据，还能够保证数据的安全性，满足不同行业对数据处理的需求。</a:t>
            </a: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24</a:t>
            </a:fld>
            <a:endParaRPr lang="zh-CN" altLang="en-US"/>
          </a:p>
        </p:txBody>
      </p:sp>
    </p:spTree>
    <p:extLst>
      <p:ext uri="{BB962C8B-B14F-4D97-AF65-F5344CB8AC3E}">
        <p14:creationId xmlns:p14="http://schemas.microsoft.com/office/powerpoint/2010/main" val="2097238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t>我们来具体分析这个</a:t>
            </a:r>
            <a:r>
              <a:rPr lang="zh-CN" altLang="en-US" sz="1200" b="1" dirty="0">
                <a:solidFill>
                  <a:srgbClr val="000000"/>
                </a:solidFill>
                <a:latin typeface="微软雅黑"/>
                <a:cs typeface="微软雅黑"/>
              </a:rPr>
              <a:t>云</a:t>
            </a:r>
            <a:r>
              <a:rPr lang="en-US" altLang="zh-CN" sz="1200" b="1" dirty="0">
                <a:solidFill>
                  <a:srgbClr val="000000"/>
                </a:solidFill>
                <a:latin typeface="微软雅黑"/>
                <a:cs typeface="微软雅黑"/>
              </a:rPr>
              <a:t>-</a:t>
            </a:r>
            <a:r>
              <a:rPr lang="zh-CN" altLang="en-US" sz="1200" b="1" dirty="0">
                <a:solidFill>
                  <a:srgbClr val="000000"/>
                </a:solidFill>
                <a:latin typeface="微软雅黑"/>
                <a:cs typeface="微软雅黑"/>
              </a:rPr>
              <a:t>边</a:t>
            </a:r>
            <a:r>
              <a:rPr lang="en-US" altLang="zh-CN" sz="1200" b="1" dirty="0">
                <a:solidFill>
                  <a:srgbClr val="000000"/>
                </a:solidFill>
                <a:latin typeface="微软雅黑"/>
                <a:cs typeface="微软雅黑"/>
              </a:rPr>
              <a:t>-</a:t>
            </a:r>
            <a:r>
              <a:rPr lang="zh-CN" altLang="en-US" sz="1200" b="1" dirty="0">
                <a:solidFill>
                  <a:srgbClr val="000000"/>
                </a:solidFill>
                <a:latin typeface="微软雅黑"/>
                <a:cs typeface="微软雅黑"/>
              </a:rPr>
              <a:t>端架构，主要分为三个部分：靠近现场的边缘层管理、边缘计算的功能视图和数据全生命周期服务。</a:t>
            </a:r>
            <a:endParaRPr lang="en-US" altLang="zh-CN" sz="1200" b="1" dirty="0">
              <a:solidFill>
                <a:srgbClr val="000000"/>
              </a:solidFill>
              <a:latin typeface="微软雅黑"/>
              <a:cs typeface="微软雅黑"/>
            </a:endParaRPr>
          </a:p>
          <a:p>
            <a:r>
              <a:rPr lang="zh-CN" altLang="en-US" sz="1200" b="1" dirty="0">
                <a:solidFill>
                  <a:srgbClr val="000000"/>
                </a:solidFill>
                <a:latin typeface="微软雅黑"/>
              </a:rPr>
              <a:t>首先是</a:t>
            </a:r>
            <a:r>
              <a:rPr lang="zh-CN" altLang="en-US" sz="1200" b="1" dirty="0">
                <a:solidFill>
                  <a:srgbClr val="000000"/>
                </a:solidFill>
                <a:latin typeface="微软雅黑"/>
                <a:cs typeface="微软雅黑"/>
              </a:rPr>
              <a:t>靠近现场的边缘层管理。</a:t>
            </a:r>
            <a:r>
              <a:rPr lang="zh-CN" altLang="en-US" sz="1200" dirty="0">
                <a:solidFill>
                  <a:srgbClr val="000000"/>
                </a:solidFill>
                <a:latin typeface="微软雅黑"/>
                <a:cs typeface="微软雅黑"/>
              </a:rPr>
              <a:t>简单来说，边缘层管理是指在网络边缘，也就是靠近数据源的地方，对数据进行处理和管理的一种方式。这种管理方式能够更好地满足实时性、安全性、可靠性和成本效率等方面的要求。</a:t>
            </a:r>
            <a:endParaRPr lang="en-US" altLang="zh-CN" sz="1200" dirty="0">
              <a:solidFill>
                <a:srgbClr val="000000"/>
              </a:solidFill>
              <a:latin typeface="微软雅黑"/>
              <a:cs typeface="微软雅黑"/>
            </a:endParaRPr>
          </a:p>
          <a:p>
            <a:pPr marL="171450" indent="-171450">
              <a:buFont typeface="Arial" panose="020B0604020202020204" pitchFamily="34" charset="0"/>
              <a:buChar char="•"/>
            </a:pPr>
            <a:r>
              <a:rPr lang="zh-CN" altLang="en-US" b="0" i="0" dirty="0">
                <a:solidFill>
                  <a:srgbClr val="1A2029"/>
                </a:solidFill>
                <a:effectLst/>
                <a:latin typeface="-apple-system"/>
              </a:rPr>
              <a:t>我们需要了解的是在这种管理模式下，主要有五种角色，包括业主、设计师、工程师、操作员和维护员。这些角色的职责各不相同，共同构成了边缘层管理的组织架构。</a:t>
            </a:r>
            <a:endParaRPr lang="en-US" altLang="zh-CN" b="0" i="0" dirty="0">
              <a:solidFill>
                <a:srgbClr val="1A2029"/>
              </a:solidFill>
              <a:effectLst/>
              <a:latin typeface="-apple-system"/>
            </a:endParaRPr>
          </a:p>
          <a:p>
            <a:pPr marL="171450" indent="-171450">
              <a:buFont typeface="Arial" panose="020B0604020202020204" pitchFamily="34" charset="0"/>
              <a:buChar char="•"/>
            </a:pPr>
            <a:r>
              <a:rPr lang="zh-CN" altLang="en-US" b="0" i="0" dirty="0">
                <a:solidFill>
                  <a:srgbClr val="1A2029"/>
                </a:solidFill>
                <a:effectLst/>
                <a:latin typeface="-apple-system"/>
              </a:rPr>
              <a:t>而边缘计算系统是一个集成了结构、行为、状态、设计和部署的系统。它通过维修保养来保证系统的正常运行，并通过运行来执行具体的任务和功能。这种系统通常用于处理大量的实时数据，并进行快速的分析和处理。</a:t>
            </a:r>
            <a:endParaRPr lang="en-US" altLang="zh-CN" b="0" i="0" dirty="0">
              <a:solidFill>
                <a:srgbClr val="1A2029"/>
              </a:solidFill>
              <a:effectLst/>
              <a:latin typeface="-apple-system"/>
            </a:endParaRPr>
          </a:p>
          <a:p>
            <a:pPr marL="171450" indent="-171450">
              <a:buFont typeface="Arial" panose="020B0604020202020204" pitchFamily="34" charset="0"/>
              <a:buChar char="•"/>
            </a:pPr>
            <a:r>
              <a:rPr lang="zh-CN" altLang="en-US" b="0" i="0" dirty="0">
                <a:solidFill>
                  <a:srgbClr val="1A2029"/>
                </a:solidFill>
                <a:effectLst/>
                <a:latin typeface="-apple-system"/>
              </a:rPr>
              <a:t>此外，还有场景的设计。场景包括了时间、空间、触发、结果和约束等多个方面。通过对场景进行详细的规划和设计，可以更好地满足实际应用的需求。</a:t>
            </a:r>
            <a:endParaRPr lang="en-US" altLang="zh-CN" b="0" i="0" dirty="0">
              <a:solidFill>
                <a:srgbClr val="1A2029"/>
              </a:solidFill>
              <a:effectLst/>
              <a:latin typeface="-apple-system"/>
            </a:endParaRPr>
          </a:p>
          <a:p>
            <a:pPr marL="171450" indent="-171450">
              <a:buFont typeface="Arial" panose="020B0604020202020204" pitchFamily="34" charset="0"/>
              <a:buChar char="•"/>
            </a:pPr>
            <a:r>
              <a:rPr lang="zh-CN" altLang="en-US" b="0" i="0" dirty="0">
                <a:solidFill>
                  <a:srgbClr val="1A2029"/>
                </a:solidFill>
                <a:effectLst/>
                <a:latin typeface="-apple-system"/>
              </a:rPr>
              <a:t>最后是业务的功能模块部署实现。这部分主要关注如何根据业务需求来选择合适的功能模块，并进行有效的部署和配置。这是确保系统能够高效运行的关键步骤之一。</a:t>
            </a:r>
            <a:endParaRPr lang="en-US" altLang="zh-CN" b="0" i="0" dirty="0">
              <a:solidFill>
                <a:srgbClr val="1A2029"/>
              </a:solidFill>
              <a:effectLst/>
              <a:latin typeface="-apple-system"/>
            </a:endParaRPr>
          </a:p>
          <a:p>
            <a:pPr algn="l" fontAlgn="base"/>
            <a:r>
              <a:rPr lang="zh-CN" altLang="en-US" b="1" i="0" dirty="0">
                <a:solidFill>
                  <a:srgbClr val="333333"/>
                </a:solidFill>
                <a:effectLst/>
                <a:latin typeface="-apple-system"/>
              </a:rPr>
              <a:t>总的来说，靠近现场的边缘层管理是一种复杂的管理模式，需要充分考虑各种因素，如角色分配、权限控制、系统设计、场景规划以及业务部署等。只有这样，才能构建出一个既实用又高效的边缘层管理系统。</a:t>
            </a:r>
          </a:p>
        </p:txBody>
      </p:sp>
      <p:sp>
        <p:nvSpPr>
          <p:cNvPr id="4" name="灯片编号占位符 3"/>
          <p:cNvSpPr>
            <a:spLocks noGrp="1"/>
          </p:cNvSpPr>
          <p:nvPr>
            <p:ph type="sldNum" sz="quarter" idx="5"/>
          </p:nvPr>
        </p:nvSpPr>
        <p:spPr/>
        <p:txBody>
          <a:bodyPr/>
          <a:lstStyle/>
          <a:p>
            <a:fld id="{A195D099-9C88-47E1-BE23-CD76CB447148}" type="slidenum">
              <a:rPr lang="zh-CN" altLang="en-US" smtClean="0"/>
              <a:t>25</a:t>
            </a:fld>
            <a:endParaRPr lang="zh-CN" altLang="en-US"/>
          </a:p>
        </p:txBody>
      </p:sp>
    </p:spTree>
    <p:extLst>
      <p:ext uri="{BB962C8B-B14F-4D97-AF65-F5344CB8AC3E}">
        <p14:creationId xmlns:p14="http://schemas.microsoft.com/office/powerpoint/2010/main" val="632853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之后，则是</a:t>
            </a:r>
            <a:r>
              <a:rPr lang="zh-CN" altLang="en-US" sz="1200" b="1" dirty="0">
                <a:solidFill>
                  <a:srgbClr val="000000"/>
                </a:solidFill>
                <a:latin typeface="微软雅黑"/>
                <a:cs typeface="微软雅黑"/>
              </a:rPr>
              <a:t>边缘计算的功能视图部分。</a:t>
            </a:r>
            <a:r>
              <a:rPr lang="zh-CN" altLang="en-US" b="1" i="0" dirty="0">
                <a:solidFill>
                  <a:srgbClr val="1A2029"/>
                </a:solidFill>
                <a:effectLst/>
                <a:latin typeface="-apple-system"/>
              </a:rPr>
              <a:t>简单来说，边缘计算是一种分布式计算架构，它将数据处理和分析推向网络边缘，从而减少数据传输延迟，提高系统响应速度。</a:t>
            </a:r>
            <a:r>
              <a:rPr lang="zh-CN" altLang="en-US" b="0" i="0" dirty="0">
                <a:solidFill>
                  <a:srgbClr val="1A2029"/>
                </a:solidFill>
                <a:effectLst/>
                <a:latin typeface="-apple-system"/>
              </a:rPr>
              <a:t>这张图展示了边缘计算平台的技术架构，包括从边缘服务到基础资源、虚拟化技术，再到管理服务的多层次结构。它特别强调了控制、分析和优化三个功能领域的作用，以及虚拟机和软件定义网络在实现边缘计算中的关键角色。</a:t>
            </a:r>
            <a:endParaRPr lang="en-US" altLang="zh-CN" b="0" i="0" dirty="0">
              <a:solidFill>
                <a:srgbClr val="1A20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1A20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1A2029"/>
                </a:solidFill>
                <a:effectLst/>
                <a:latin typeface="-apple-system"/>
              </a:rPr>
              <a:t>具体而言，在边缘计算中，有两个重要的概念：</a:t>
            </a:r>
            <a:r>
              <a:rPr lang="zh-CN" altLang="en-US" b="1" i="0" dirty="0">
                <a:solidFill>
                  <a:srgbClr val="1A2029"/>
                </a:solidFill>
                <a:effectLst/>
                <a:latin typeface="-apple-system"/>
              </a:rPr>
              <a:t>虚拟化（</a:t>
            </a:r>
            <a:r>
              <a:rPr lang="en-US" altLang="zh-CN" b="1" i="0" dirty="0">
                <a:solidFill>
                  <a:srgbClr val="1A2029"/>
                </a:solidFill>
                <a:effectLst/>
                <a:latin typeface="-apple-system"/>
              </a:rPr>
              <a:t>VM</a:t>
            </a:r>
            <a:r>
              <a:rPr lang="zh-CN" altLang="en-US" b="1" i="0" dirty="0">
                <a:solidFill>
                  <a:srgbClr val="1A2029"/>
                </a:solidFill>
                <a:effectLst/>
                <a:latin typeface="-apple-system"/>
              </a:rPr>
              <a:t>）和软件定义网络（</a:t>
            </a:r>
            <a:r>
              <a:rPr lang="en-US" altLang="zh-CN" b="1" i="0" dirty="0">
                <a:solidFill>
                  <a:srgbClr val="1A2029"/>
                </a:solidFill>
                <a:effectLst/>
                <a:latin typeface="-apple-system"/>
              </a:rPr>
              <a:t>SDN</a:t>
            </a:r>
            <a:r>
              <a:rPr lang="zh-CN" altLang="en-US" b="1" i="0" dirty="0">
                <a:solidFill>
                  <a:srgbClr val="1A2029"/>
                </a:solidFill>
                <a:effectLst/>
                <a:latin typeface="-apple-system"/>
              </a:rPr>
              <a:t>）</a:t>
            </a:r>
            <a:r>
              <a:rPr lang="zh-CN" altLang="en-US" b="0" i="0" dirty="0">
                <a:solidFill>
                  <a:srgbClr val="1A2029"/>
                </a:solidFill>
                <a:effectLst/>
                <a:latin typeface="-apple-system"/>
              </a:rPr>
              <a:t>。</a:t>
            </a:r>
            <a:endParaRPr lang="en-US" altLang="zh-CN" b="0" i="0" dirty="0">
              <a:solidFill>
                <a:srgbClr val="1A2029"/>
              </a:solidFill>
              <a:effectLst/>
              <a:latin typeface="-apple-system"/>
            </a:endParaRPr>
          </a:p>
          <a:p>
            <a:pPr marL="171450" indent="-171450">
              <a:buFont typeface="Arial" panose="020B0604020202020204" pitchFamily="34" charset="0"/>
              <a:buChar char="•"/>
            </a:pPr>
            <a:r>
              <a:rPr lang="zh-CN" altLang="en-US" b="0" i="0" dirty="0">
                <a:solidFill>
                  <a:srgbClr val="1A2029"/>
                </a:solidFill>
                <a:effectLst/>
                <a:latin typeface="-apple-system"/>
              </a:rPr>
              <a:t>虚拟化技术允许我们在单个物理服务器上运行多个虚拟机实例，每个实例可以独立地执行不同的任务或应用程序。</a:t>
            </a:r>
            <a:endParaRPr lang="en-US" altLang="zh-CN" b="0" i="0" dirty="0">
              <a:solidFill>
                <a:srgbClr val="1A2029"/>
              </a:solidFill>
              <a:effectLst/>
              <a:latin typeface="-apple-system"/>
            </a:endParaRPr>
          </a:p>
          <a:p>
            <a:pPr marL="171450" indent="-171450">
              <a:buFont typeface="Arial" panose="020B0604020202020204" pitchFamily="34" charset="0"/>
              <a:buChar char="•"/>
            </a:pPr>
            <a:r>
              <a:rPr lang="zh-CN" altLang="en-US" b="0" i="0" dirty="0">
                <a:solidFill>
                  <a:srgbClr val="1A2029"/>
                </a:solidFill>
                <a:effectLst/>
                <a:latin typeface="-apple-system"/>
              </a:rPr>
              <a:t>而软件定义网络则通过集中控制的方式管理网络流量和数据包转发，使得网络的配置和管理变得更加灵活和高效。</a:t>
            </a:r>
            <a:endParaRPr lang="en-US" altLang="zh-CN" b="0" i="0" dirty="0">
              <a:solidFill>
                <a:srgbClr val="1A2029"/>
              </a:solidFill>
              <a:effectLst/>
              <a:latin typeface="-apple-system"/>
            </a:endParaRPr>
          </a:p>
          <a:p>
            <a:pPr algn="l" fontAlgn="base"/>
            <a:endParaRPr lang="en-US" altLang="zh-CN" b="0" i="0" dirty="0">
              <a:solidFill>
                <a:srgbClr val="1A2029"/>
              </a:solidFill>
              <a:effectLst/>
              <a:latin typeface="-apple-system"/>
            </a:endParaRPr>
          </a:p>
          <a:p>
            <a:pPr algn="l" fontAlgn="base"/>
            <a:r>
              <a:rPr lang="zh-CN" altLang="en-US" b="0" i="0" dirty="0">
                <a:solidFill>
                  <a:srgbClr val="1A2029"/>
                </a:solidFill>
                <a:effectLst/>
                <a:latin typeface="-apple-system"/>
              </a:rPr>
              <a:t>在边缘计算中，有两个关键点需要注意：</a:t>
            </a:r>
          </a:p>
          <a:p>
            <a:pPr marL="171450" indent="-171450">
              <a:buFont typeface="Arial" panose="020B0604020202020204" pitchFamily="34" charset="0"/>
              <a:buChar char="•"/>
            </a:pPr>
            <a:r>
              <a:rPr lang="zh-CN" altLang="en-US" b="1" i="0" dirty="0">
                <a:solidFill>
                  <a:srgbClr val="1A2029"/>
                </a:solidFill>
                <a:effectLst/>
                <a:latin typeface="-apple-system"/>
              </a:rPr>
              <a:t>数据预处理：</a:t>
            </a:r>
            <a:r>
              <a:rPr lang="zh-CN" altLang="en-US" b="0" i="0" dirty="0">
                <a:solidFill>
                  <a:srgbClr val="1A2029"/>
                </a:solidFill>
                <a:effectLst/>
                <a:latin typeface="-apple-system"/>
              </a:rPr>
              <a:t>随着物联网设备的普及，边缘设备产生的数据量急剧增加。为了有效利用这些数据，我们需要在边缘侧进行预处理。这意味着对海量边缘设备采集或产生的数据进行筛选和过滤，去除无用的数据，从而降低传输带宽，减少对网络资源的占用。</a:t>
            </a:r>
          </a:p>
          <a:p>
            <a:pPr marL="171450" indent="-171450">
              <a:buFont typeface="Arial" panose="020B0604020202020204" pitchFamily="34" charset="0"/>
              <a:buChar char="•"/>
            </a:pPr>
            <a:r>
              <a:rPr lang="zh-CN" altLang="en-US" b="1" i="0" dirty="0">
                <a:solidFill>
                  <a:srgbClr val="1A2029"/>
                </a:solidFill>
                <a:effectLst/>
                <a:latin typeface="-apple-system"/>
              </a:rPr>
              <a:t>时间敏感型数据分析：</a:t>
            </a:r>
            <a:r>
              <a:rPr lang="zh-CN" altLang="en-US" b="0" i="0" dirty="0">
                <a:solidFill>
                  <a:srgbClr val="1A2029"/>
                </a:solidFill>
                <a:effectLst/>
                <a:latin typeface="-apple-system"/>
              </a:rPr>
              <a:t>对于那些对实时性要求较高的数据，如监控视频、传感器数据等，边缘计算提供了巨大的优势。通过将时间敏感型数据分析应用迁移至边缘侧，我们可以显著提高数据访问速度，保证数据中心的高可靠性，并满足数据生成速度的需求。</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CN" b="0" i="0" dirty="0">
              <a:solidFill>
                <a:srgbClr val="1A20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b="0" i="0" dirty="0">
                <a:solidFill>
                  <a:srgbClr val="1A2029"/>
                </a:solidFill>
                <a:effectLst/>
                <a:latin typeface="-apple-system"/>
              </a:rPr>
              <a:t>通过这样的架构设计，边缘计算平台能够提供数据全生命周期服务和安全管理服务，实现资源的灵活管理和高效利用。总之，边缘计算的实施不仅仅是一个技术问题，它还涉及到整个工作流程和思维方式的转变。它要求我们重新考虑数据中心的架构和处理流程，寻找更加高效、可靠的数据处理方式。</a:t>
            </a:r>
            <a:endParaRPr lang="en-US" altLang="zh-CN" b="0" i="0" dirty="0">
              <a:solidFill>
                <a:srgbClr val="1A2029"/>
              </a:solidFill>
              <a:effectLst/>
              <a:latin typeface="-apple-system"/>
            </a:endParaRPr>
          </a:p>
          <a:p>
            <a:pPr marL="0" indent="0">
              <a:buFont typeface="Arial" panose="020B0604020202020204" pitchFamily="34" charset="0"/>
              <a:buNone/>
            </a:pPr>
            <a:endParaRPr lang="en-US" altLang="zh-CN" b="0" i="0" dirty="0">
              <a:solidFill>
                <a:srgbClr val="1A2029"/>
              </a:solidFill>
              <a:effectLst/>
              <a:latin typeface="-apple-system"/>
            </a:endParaRPr>
          </a:p>
        </p:txBody>
      </p:sp>
      <p:sp>
        <p:nvSpPr>
          <p:cNvPr id="4" name="灯片编号占位符 3"/>
          <p:cNvSpPr>
            <a:spLocks noGrp="1"/>
          </p:cNvSpPr>
          <p:nvPr>
            <p:ph type="sldNum" sz="quarter" idx="5"/>
          </p:nvPr>
        </p:nvSpPr>
        <p:spPr/>
        <p:txBody>
          <a:bodyPr/>
          <a:lstStyle/>
          <a:p>
            <a:fld id="{A195D099-9C88-47E1-BE23-CD76CB447148}" type="slidenum">
              <a:rPr lang="zh-CN" altLang="en-US" smtClean="0"/>
              <a:t>26</a:t>
            </a:fld>
            <a:endParaRPr lang="zh-CN" altLang="en-US"/>
          </a:p>
        </p:txBody>
      </p:sp>
    </p:spTree>
    <p:extLst>
      <p:ext uri="{BB962C8B-B14F-4D97-AF65-F5344CB8AC3E}">
        <p14:creationId xmlns:p14="http://schemas.microsoft.com/office/powerpoint/2010/main" val="1165365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t>最后是数据全生命周期的服务。</a:t>
            </a:r>
            <a:r>
              <a:rPr lang="zh-CN" altLang="en-US" dirty="0"/>
              <a:t>数据的生命周期包括从收集、预处理到分析和可视化与存储的整个过程。</a:t>
            </a:r>
            <a:endParaRPr lang="en-US" altLang="zh-CN" dirty="0"/>
          </a:p>
          <a:p>
            <a:pPr marL="171450" indent="-171450">
              <a:buFont typeface="Arial" panose="020B0604020202020204" pitchFamily="34" charset="0"/>
              <a:buChar char="•"/>
            </a:pPr>
            <a:r>
              <a:rPr lang="zh-CN" altLang="en-US" dirty="0"/>
              <a:t>首先，我们来看一下数据预处理阶段。这个阶段的主要任务是对原始数据的过滤、清洗、聚合、质量优化和语义解析。通过这些步骤，我们可以确保数据的准确性和完整性，为后续的分析做好准备。</a:t>
            </a:r>
            <a:endParaRPr lang="en-US" altLang="zh-CN" dirty="0"/>
          </a:p>
          <a:p>
            <a:pPr marL="171450" indent="-171450">
              <a:buFont typeface="Arial" panose="020B0604020202020204" pitchFamily="34" charset="0"/>
              <a:buChar char="•"/>
            </a:pPr>
            <a:r>
              <a:rPr lang="zh-CN" altLang="en-US" dirty="0"/>
              <a:t>接下来是分发与策略执行阶段。这一阶段是基于预定义的规则和数据分析结果，在本地或云端进行策略执行。这样可以实现数据的实时处理和响应，提高决策效率。</a:t>
            </a:r>
            <a:endParaRPr lang="en-US" altLang="zh-CN" dirty="0"/>
          </a:p>
          <a:p>
            <a:pPr marL="171450" indent="-171450">
              <a:buFont typeface="Arial" panose="020B0604020202020204" pitchFamily="34" charset="0"/>
              <a:buChar char="•"/>
            </a:pPr>
            <a:r>
              <a:rPr lang="zh-CN" altLang="en-US" dirty="0"/>
              <a:t>然后是数据分析和可视化阶段。在这个阶段，我们会使用统计、机器学习模型等工具对数据进行分析，以揭示隐藏的趋势和模式。同时，我们也能够通过图表、仪表板等形式对数据进行可视化，使复杂的数据变得直观易懂。</a:t>
            </a:r>
            <a:endParaRPr lang="en-US" altLang="zh-CN" dirty="0"/>
          </a:p>
          <a:p>
            <a:pPr marL="171450" indent="-171450">
              <a:buFont typeface="Arial" panose="020B0604020202020204" pitchFamily="34" charset="0"/>
              <a:buChar char="•"/>
            </a:pPr>
            <a:r>
              <a:rPr lang="zh-CN" altLang="en-US" dirty="0"/>
              <a:t>最后是可视化和存储阶段。在这一阶段，我们会采用时序数据库等技术来节省存储空间，并满足报告和写操作的要求。同时，我们也会将数据存放在安全、可靠的地方，以确保数据的长期保存和可访问性。</a:t>
            </a:r>
            <a:endParaRPr lang="en-US" altLang="zh-CN" dirty="0"/>
          </a:p>
          <a:p>
            <a:r>
              <a:rPr lang="zh-CN" altLang="en-US" b="1" i="0" dirty="0">
                <a:solidFill>
                  <a:srgbClr val="1A2029"/>
                </a:solidFill>
                <a:effectLst/>
                <a:latin typeface="-apple-system"/>
              </a:rPr>
              <a:t>综上所述，数据全生命周期的服务涵盖了从数据收集到存储的各个环节，每个阶段都有其独特的任务和价值。通过对数据的全面管理和分析，企业可以更好地理解市场趋势、客户需求和业务状况，从而做出更明智的决策。此外，随着技术的不断进步，未来数据生命周期管理将会更加智能化、自动化，为企业带来更大的价值。</a:t>
            </a:r>
            <a:endParaRPr lang="zh-CN" altLang="en-US" b="1" dirty="0"/>
          </a:p>
          <a:p>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27</a:t>
            </a:fld>
            <a:endParaRPr lang="zh-CN" altLang="en-US"/>
          </a:p>
        </p:txBody>
      </p:sp>
    </p:spTree>
    <p:extLst>
      <p:ext uri="{BB962C8B-B14F-4D97-AF65-F5344CB8AC3E}">
        <p14:creationId xmlns:p14="http://schemas.microsoft.com/office/powerpoint/2010/main" val="674433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谢谢大家！</a:t>
            </a:r>
          </a:p>
        </p:txBody>
      </p:sp>
      <p:sp>
        <p:nvSpPr>
          <p:cNvPr id="4" name="灯片编号占位符 3"/>
          <p:cNvSpPr>
            <a:spLocks noGrp="1"/>
          </p:cNvSpPr>
          <p:nvPr>
            <p:ph type="sldNum" sz="quarter" idx="5"/>
          </p:nvPr>
        </p:nvSpPr>
        <p:spPr/>
        <p:txBody>
          <a:bodyPr/>
          <a:lstStyle/>
          <a:p>
            <a:fld id="{A195D099-9C88-47E1-BE23-CD76CB447148}" type="slidenum">
              <a:rPr lang="zh-CN" altLang="en-US" smtClean="0"/>
              <a:t>28</a:t>
            </a:fld>
            <a:endParaRPr lang="zh-CN" altLang="en-US"/>
          </a:p>
        </p:txBody>
      </p:sp>
    </p:spTree>
    <p:extLst>
      <p:ext uri="{BB962C8B-B14F-4D97-AF65-F5344CB8AC3E}">
        <p14:creationId xmlns:p14="http://schemas.microsoft.com/office/powerpoint/2010/main" val="323168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首先我来为大家介绍工程物联网的定义与本质特征。工程物联网是指在建筑领域中，通过物联网技术实现对工程要素的实时感知、精准管理和科学决策。它涵盖了从设计到施工再到运维的全过程，通过传感器、智能设备和通信网络的集成，实现对工程信息的采集、传输、分析和处理，从而提高工程效率、降低成本、确保质量安全。</a:t>
            </a:r>
          </a:p>
          <a:p>
            <a:r>
              <a:rPr lang="zh-CN" altLang="en-US" b="1" dirty="0"/>
              <a:t>那么，工程物联网的本质特征是什么呢？我们可以将其概括为六个方面：</a:t>
            </a:r>
          </a:p>
          <a:p>
            <a:pPr marL="171450" indent="-171450">
              <a:buFont typeface="Arial" panose="020B0604020202020204" pitchFamily="34" charset="0"/>
              <a:buChar char="•"/>
            </a:pPr>
            <a:r>
              <a:rPr lang="zh-CN" altLang="en-US" dirty="0"/>
              <a:t>泛在感知：通过各种传感器和智能设备，实现对工程现场的全面感知，包括温度、湿度、压力、位移等物理量以及人员、机械、材料等状态的实时监测。</a:t>
            </a:r>
          </a:p>
          <a:p>
            <a:pPr marL="171450" indent="-171450">
              <a:buFont typeface="Arial" panose="020B0604020202020204" pitchFamily="34" charset="0"/>
              <a:buChar char="•"/>
            </a:pPr>
            <a:r>
              <a:rPr lang="zh-CN" altLang="en-US" dirty="0"/>
              <a:t>异构互联：不同类型的信息系统和设备之间能够实现互联互通，共享数据和信息资源。</a:t>
            </a:r>
          </a:p>
          <a:p>
            <a:pPr marL="171450" indent="-171450">
              <a:buFont typeface="Arial" panose="020B0604020202020204" pitchFamily="34" charset="0"/>
              <a:buChar char="•"/>
            </a:pPr>
            <a:r>
              <a:rPr lang="zh-CN" altLang="en-US" dirty="0"/>
              <a:t>虚实映射：将虚拟模型与现实世界相结合，实现数字孪生体的构建，使工程技术人员能够在虚拟环境中进行设计和优化。</a:t>
            </a:r>
          </a:p>
          <a:p>
            <a:pPr marL="171450" indent="-171450">
              <a:buFont typeface="Arial" panose="020B0604020202020204" pitchFamily="34" charset="0"/>
              <a:buChar char="•"/>
            </a:pPr>
            <a:r>
              <a:rPr lang="zh-CN" altLang="en-US" dirty="0"/>
              <a:t>分析决策：通过对海量数据的分析和挖掘，得出有益于工程管理的结论和建议。</a:t>
            </a:r>
          </a:p>
          <a:p>
            <a:pPr marL="171450" indent="-171450">
              <a:buFont typeface="Arial" panose="020B0604020202020204" pitchFamily="34" charset="0"/>
              <a:buChar char="•"/>
            </a:pPr>
            <a:r>
              <a:rPr lang="zh-CN" altLang="en-US" dirty="0"/>
              <a:t>精准执行：根据分析决策的结果，实现对工程任务的精准控制和管理。</a:t>
            </a:r>
          </a:p>
          <a:p>
            <a:pPr marL="171450" indent="-171450">
              <a:buFont typeface="Arial" panose="020B0604020202020204" pitchFamily="34" charset="0"/>
              <a:buChar char="•"/>
            </a:pPr>
            <a:r>
              <a:rPr lang="zh-CN" altLang="en-US" dirty="0"/>
              <a:t>优化自治：系统能够自我学习和调整，不断提高自身的性能和效率。</a:t>
            </a:r>
          </a:p>
          <a:p>
            <a:r>
              <a:rPr lang="zh-CN" altLang="en-US" b="1" dirty="0"/>
              <a:t>这六个方面的特征共同构成了工程物联网的核心内涵，它们相互关联、协同工作，共同推动着建筑行业的数字化转型和发展。总之，工程物联网是一种先进的工程技术手段，通过物联网技术的应用，实现了对工程全生命周期的智能化管理。它的出现，必将极大地改变我们的工作方式和生活方式，推动建筑行业向着更加高效、智能、可持续的方向发展。</a:t>
            </a:r>
          </a:p>
          <a:p>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3</a:t>
            </a:fld>
            <a:endParaRPr lang="zh-CN" altLang="en-US"/>
          </a:p>
        </p:txBody>
      </p:sp>
    </p:spTree>
    <p:extLst>
      <p:ext uri="{BB962C8B-B14F-4D97-AF65-F5344CB8AC3E}">
        <p14:creationId xmlns:p14="http://schemas.microsoft.com/office/powerpoint/2010/main" val="152391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接下来为大家介绍的是工程物联网的体系架构。</a:t>
            </a:r>
            <a:r>
              <a:rPr lang="zh-CN" altLang="en-US" b="1" dirty="0"/>
              <a:t>参考物联网系统的基本架构，工程物联网的体系架构由对象层、泛在感知层、网络通信层、信息处理层以及决策控制层组成。</a:t>
            </a:r>
          </a:p>
          <a:p>
            <a:pPr marL="171450" indent="-171450">
              <a:buFont typeface="Arial" panose="020B0604020202020204" pitchFamily="34" charset="0"/>
              <a:buChar char="•"/>
            </a:pPr>
            <a:r>
              <a:rPr lang="zh-CN" altLang="en-US" dirty="0"/>
              <a:t>对象层：主要涉及各种传感器、执行器等硬件设备，它们负责采集和转换物理世界的信息，如温度、湿度、压力等，并将其转化为数字信号。</a:t>
            </a:r>
          </a:p>
          <a:p>
            <a:pPr marL="171450" indent="-171450">
              <a:buFont typeface="Arial" panose="020B0604020202020204" pitchFamily="34" charset="0"/>
              <a:buChar char="•"/>
            </a:pPr>
            <a:r>
              <a:rPr lang="zh-CN" altLang="en-US" dirty="0"/>
              <a:t>泛在感知层：泛在感知层包含不同类型的数据采集技术，用以实时测量或感知工程要素的状态与变化，同时转化为可传输、可处理、可储存的电子信号，具体包括传感器技术、机器视觉技术、扫描建模技术、质量检测技术等。</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a:t>网络通信层：这一层负责将感知层收集到的数据通过无线或有线网络进行传输。</a:t>
            </a:r>
            <a:r>
              <a:rPr lang="zh-CN" altLang="en-US" sz="1200" dirty="0"/>
              <a:t>对于不同的管理层级，都可以使用个性化的智能感知、分析以及决策技术。对于工序级所涉及本地服务器设备往往采用工程现场总线技术进行连接；对于工地级的项目应用，一般采用有线和无线网络相结合的方式；对于企业级的信息传输，一般采用无线网络上传至云端。</a:t>
            </a:r>
          </a:p>
          <a:p>
            <a:pPr marL="171450" indent="-171450">
              <a:buFont typeface="Arial" panose="020B0604020202020204" pitchFamily="34" charset="0"/>
              <a:buChar char="•"/>
            </a:pPr>
            <a:r>
              <a:rPr lang="zh-CN" altLang="en-US" dirty="0"/>
              <a:t>信息处理层：这一层对网络层传输来的数据进行处理和分析，提取有用的信息，如设备的状态、性能参数等。常用的信息处理技术包括大数据分析、云计算、边缘计算等。</a:t>
            </a:r>
          </a:p>
          <a:p>
            <a:pPr marL="171450" indent="-171450">
              <a:buFont typeface="Arial" panose="020B0604020202020204" pitchFamily="34" charset="0"/>
              <a:buChar char="•"/>
            </a:pPr>
            <a:r>
              <a:rPr lang="zh-CN" altLang="en-US" dirty="0"/>
              <a:t>决策控制层：这一层根据信息处理层提供的数据，做出相应的决策，并进行控制。例如，根据设备的运行状态，调整生产计划，或者根据天气条件，调整施工方案。</a:t>
            </a:r>
          </a:p>
        </p:txBody>
      </p:sp>
      <p:sp>
        <p:nvSpPr>
          <p:cNvPr id="4" name="灯片编号占位符 3"/>
          <p:cNvSpPr>
            <a:spLocks noGrp="1"/>
          </p:cNvSpPr>
          <p:nvPr>
            <p:ph type="sldNum" sz="quarter" idx="5"/>
          </p:nvPr>
        </p:nvSpPr>
        <p:spPr/>
        <p:txBody>
          <a:bodyPr/>
          <a:lstStyle/>
          <a:p>
            <a:fld id="{A195D099-9C88-47E1-BE23-CD76CB447148}" type="slidenum">
              <a:rPr lang="zh-CN" altLang="en-US" smtClean="0"/>
              <a:t>4</a:t>
            </a:fld>
            <a:endParaRPr lang="zh-CN" altLang="en-US"/>
          </a:p>
        </p:txBody>
      </p:sp>
    </p:spTree>
    <p:extLst>
      <p:ext uri="{BB962C8B-B14F-4D97-AF65-F5344CB8AC3E}">
        <p14:creationId xmlns:p14="http://schemas.microsoft.com/office/powerpoint/2010/main" val="138633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现代社会，工程物联网的应用越来越广泛，尤其是电力领域为了实现高效的能源管理和智能电网建设，产生了基于边缘云的泛在电力物联网架构。总体上看，这种架构通过在配电网采集终端部署边缘代理，实现对业务数据的合法性验证和实时传输。同时，雾设备利用计算能力对数据进行分析处理，确保了数据的安全性和准确性。在此基础上，通过云层建立长期数据模型，处理高延迟任务，通过雾层构建了中期数据模型，实现配电网实时数据模型，通过虚拟交换技术，完成各终端之间的数据传输。此外，该架构还支持大数据协作、大数据存储和分析，以及基于云计算的服务协作。这些功能共同作用，为电力物联网的应用提供了强大的支持。接下来我将具体讲述本</a:t>
            </a:r>
            <a:r>
              <a:rPr lang="zh-CN" altLang="en-US" sz="1200" kern="0" spc="-5" dirty="0">
                <a:solidFill>
                  <a:srgbClr val="000000"/>
                </a:solidFill>
                <a:latin typeface="Arial"/>
                <a:cs typeface="Arial"/>
              </a:rPr>
              <a:t>泛在电力物联网架构的三个具体层内容，分别为：</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b="1" kern="0" spc="-5" dirty="0">
                <a:solidFill>
                  <a:srgbClr val="000000"/>
                </a:solidFill>
                <a:latin typeface="Arial"/>
                <a:cs typeface="Arial"/>
              </a:rPr>
              <a:t>基于边缘计算的交互与控制层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b="1" kern="0" spc="-5" dirty="0">
                <a:solidFill>
                  <a:srgbClr val="000000"/>
                </a:solidFill>
                <a:latin typeface="Arial"/>
                <a:cs typeface="Arial"/>
              </a:rPr>
              <a:t>基于雾计算的信息集成层</a:t>
            </a:r>
            <a:endParaRPr lang="en-US" altLang="zh-CN" sz="1200" b="1" kern="0" spc="-5" dirty="0">
              <a:solidFill>
                <a:srgbClr val="000000"/>
              </a:solidFill>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b="1" kern="0" spc="-5" dirty="0">
                <a:solidFill>
                  <a:srgbClr val="000000"/>
                </a:solidFill>
                <a:latin typeface="Arial"/>
                <a:cs typeface="Arial"/>
              </a:rPr>
              <a:t>基于云计算的服务协作层</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0" spc="-5" dirty="0">
              <a:solidFill>
                <a:srgbClr val="000000"/>
              </a:solidFill>
              <a:latin typeface="Arial"/>
              <a:cs typeface="Arial"/>
            </a:endParaRPr>
          </a:p>
          <a:p>
            <a:endParaRPr lang="zh-CN" altLang="en-US"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5</a:t>
            </a:fld>
            <a:endParaRPr lang="zh-CN" altLang="en-US"/>
          </a:p>
        </p:txBody>
      </p:sp>
    </p:spTree>
    <p:extLst>
      <p:ext uri="{BB962C8B-B14F-4D97-AF65-F5344CB8AC3E}">
        <p14:creationId xmlns:p14="http://schemas.microsoft.com/office/powerpoint/2010/main" val="254448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首先是</a:t>
            </a:r>
            <a:r>
              <a:rPr lang="zh-CN" altLang="en-US" sz="1200" b="1" kern="0" spc="-5" dirty="0">
                <a:solidFill>
                  <a:srgbClr val="000000"/>
                </a:solidFill>
                <a:latin typeface="Arial"/>
                <a:cs typeface="Arial"/>
              </a:rPr>
              <a:t>基于边缘计算的交互与控制层。</a:t>
            </a:r>
            <a:r>
              <a:rPr lang="zh-CN" altLang="en-US" dirty="0"/>
              <a:t>具体来说，边缘计算发挥着至关重要的作用。</a:t>
            </a:r>
            <a:r>
              <a:rPr lang="zh-CN" altLang="en-US" b="0" dirty="0"/>
              <a:t>它位于网络的最前端，直接与各种现场设备相连接，通过边缘层实时采集配电设备或用户端的各种参数状态，如电压、电流、温度等关键数据。由于</a:t>
            </a:r>
            <a:r>
              <a:rPr lang="zh-CN" altLang="en-US" dirty="0"/>
              <a:t>边缘层的数据类型繁多，包括模拟量、数字量和文本信息等，所以为了实现不同数据格式的统一交互，边缘计算设备采用了多种通信协议转换技术，将这些不同的数据格式转换为标准化的格式，从而实现了数据的标准化。此外，边缘层还具备数据清洗、噪声处理和融合等功能，对采集到的数据进行预处理，确保数据的准确性和可靠性。同时，边缘层还具有一定的数据存储能力，能够实时监测并存储重要的数据，如故障信息和报警日志等，以便于后续的分析和管理。在实际应用中，边缘计算与云计算相结合，利用云平台的大数据分析能力和智能算法，对边缘层收集的海量数据进行更深入的分析，从而提高系统的智能化水平和决策效率。</a:t>
            </a:r>
          </a:p>
          <a:p>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6</a:t>
            </a:fld>
            <a:endParaRPr lang="zh-CN" altLang="en-US"/>
          </a:p>
        </p:txBody>
      </p:sp>
    </p:spTree>
    <p:extLst>
      <p:ext uri="{BB962C8B-B14F-4D97-AF65-F5344CB8AC3E}">
        <p14:creationId xmlns:p14="http://schemas.microsoft.com/office/powerpoint/2010/main" val="158724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接下来是</a:t>
            </a:r>
            <a:r>
              <a:rPr lang="zh-CN" altLang="en-US" sz="1200" b="1" kern="0" spc="-5" dirty="0">
                <a:solidFill>
                  <a:srgbClr val="000000"/>
                </a:solidFill>
                <a:latin typeface="Arial"/>
                <a:cs typeface="Arial"/>
              </a:rPr>
              <a:t>基于雾计算的信息集成层。</a:t>
            </a:r>
            <a:r>
              <a:rPr lang="zh-CN" altLang="en-US" dirty="0"/>
              <a:t>该层主要通过雾管理节点统一指挥，实现雾节点之间的互相合作。</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a:t>雾节点向下通过雾网关与边缘层通信，对边缘层数据进行进一步的数据过滤、压缩、存储、加密等数据处理，可以在该雾节点中执行任务，也可以将任务传输给其他雾节点进行处理。</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a:t>雾节点向上接收到雾管理节点分配的任务请求，通过雾管理节点与国网云数据中心传输。</a:t>
            </a:r>
          </a:p>
          <a:p>
            <a:r>
              <a:rPr lang="zh-CN" altLang="en-US" dirty="0"/>
              <a:t>综合来看，来自不同边缘网络的数据进一步统一了数据格式和通信协议，雾节点集成了这些数据，将集成后的数据传输到云层，为企业应用程序和服务提供可靠的数据支撑。另一方面，该层还接收来自于云外部的企业任务，通过这些任务，企业可以制定下一步生产计划和资源调度等工作。总结而言，</a:t>
            </a:r>
            <a:r>
              <a:rPr lang="zh-CN" altLang="en-US" sz="1200" kern="0" spc="-5" dirty="0">
                <a:solidFill>
                  <a:srgbClr val="000000"/>
                </a:solidFill>
                <a:latin typeface="Arial"/>
                <a:cs typeface="Arial"/>
              </a:rPr>
              <a:t>信息集成层</a:t>
            </a:r>
            <a:r>
              <a:rPr lang="zh-CN" altLang="en-US" dirty="0"/>
              <a:t>作为中间层，由雾计算技术有效地降低网络服务延迟和数据传输量，从而为企业管理应用提供高效的计算和存储服务。</a:t>
            </a:r>
          </a:p>
        </p:txBody>
      </p:sp>
      <p:sp>
        <p:nvSpPr>
          <p:cNvPr id="4" name="灯片编号占位符 3"/>
          <p:cNvSpPr>
            <a:spLocks noGrp="1"/>
          </p:cNvSpPr>
          <p:nvPr>
            <p:ph type="sldNum" sz="quarter" idx="5"/>
          </p:nvPr>
        </p:nvSpPr>
        <p:spPr/>
        <p:txBody>
          <a:bodyPr/>
          <a:lstStyle/>
          <a:p>
            <a:fld id="{A195D099-9C88-47E1-BE23-CD76CB447148}" type="slidenum">
              <a:rPr lang="zh-CN" altLang="en-US" smtClean="0"/>
              <a:t>7</a:t>
            </a:fld>
            <a:endParaRPr lang="zh-CN" altLang="en-US"/>
          </a:p>
        </p:txBody>
      </p:sp>
    </p:spTree>
    <p:extLst>
      <p:ext uri="{BB962C8B-B14F-4D97-AF65-F5344CB8AC3E}">
        <p14:creationId xmlns:p14="http://schemas.microsoft.com/office/powerpoint/2010/main" val="328879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t>最后是基于云计算的服务协作层。</a:t>
            </a:r>
            <a:r>
              <a:rPr lang="zh-CN" altLang="en-US" dirty="0"/>
              <a:t>这一层负责大数据的分析与存储，实现实时接收、处理从上一层传输而来的海量数据。具体来说，云计算服务协作层具有以下几个关键特性：</a:t>
            </a:r>
          </a:p>
          <a:p>
            <a:pPr marL="171450" indent="-171450">
              <a:buFont typeface="Arial" panose="020B0604020202020204" pitchFamily="34" charset="0"/>
              <a:buChar char="•"/>
            </a:pPr>
            <a:r>
              <a:rPr lang="zh-CN" altLang="en-US" dirty="0"/>
              <a:t>数据挖掘与分析：通过对数据的深入挖掘，可以提取出有价值的信息，建立数据处理模型，从而实现对复杂数据的分析和理解。这有助于降低延迟敏感度和提高数据分析的实时性。</a:t>
            </a:r>
          </a:p>
          <a:p>
            <a:pPr marL="171450" indent="-171450">
              <a:buFont typeface="Arial" panose="020B0604020202020204" pitchFamily="34" charset="0"/>
              <a:buChar char="•"/>
            </a:pPr>
            <a:r>
              <a:rPr lang="zh-CN" altLang="en-US" dirty="0"/>
              <a:t>模型服务：通过提供模型服务，企业可以根据自己的需求定制适合自己的分析模型，从而更准确地预测和规划业务发展。</a:t>
            </a:r>
          </a:p>
          <a:p>
            <a:pPr marL="171450" indent="-171450">
              <a:buFont typeface="Arial" panose="020B0604020202020204" pitchFamily="34" charset="0"/>
              <a:buChar char="•"/>
            </a:pPr>
            <a:r>
              <a:rPr lang="zh-CN" altLang="en-US" dirty="0"/>
              <a:t>服务管理：服务管理功能确保了服务的稳定性和高效性，包括任务的调度、资源的分配以及服务质量的监控等。</a:t>
            </a:r>
          </a:p>
          <a:p>
            <a:pPr marL="171450" indent="-171450">
              <a:buFont typeface="Arial" panose="020B0604020202020204" pitchFamily="34" charset="0"/>
              <a:buChar char="•"/>
            </a:pPr>
            <a:r>
              <a:rPr lang="zh-CN" altLang="en-US" dirty="0"/>
              <a:t>安全与隐私保护：云计算服务协作层还具备严格的安全措施和隐私保护机制，确保企业在享受便捷服务的同时，数据安全和隐私得到有效保障。</a:t>
            </a:r>
          </a:p>
          <a:p>
            <a:pPr marL="171450" indent="-171450">
              <a:buFont typeface="Arial" panose="020B0604020202020204" pitchFamily="34" charset="0"/>
              <a:buChar char="•"/>
            </a:pPr>
            <a:r>
              <a:rPr lang="zh-CN" altLang="en-US" dirty="0"/>
              <a:t>灵活性与可扩展性：随着业务的不断发展，云计算服务协作层能够轻松应对增长的需求，提供灵活的扩展选项，确保服务始终满足企业的需要。</a:t>
            </a:r>
          </a:p>
          <a:p>
            <a:pPr marL="0" indent="0">
              <a:buFont typeface="Arial" panose="020B0604020202020204" pitchFamily="34" charset="0"/>
              <a:buNone/>
            </a:pPr>
            <a:r>
              <a:rPr lang="zh-CN" altLang="en-US" dirty="0"/>
              <a:t>总结而言，基于云计算技术的服务协作层</a:t>
            </a:r>
            <a:r>
              <a:rPr lang="zh-CN" altLang="en-US" sz="1200" dirty="0"/>
              <a:t>能够接收、存储和处理从雾层传输来的海量数据，建立数据处理模型，从数据中提取附加价值，分析数据的大复杂度、低延迟敏感度，并支持从雾层和边缘层下载模型对实时状态进行实时分析，并对结果进行显示，是大多数</a:t>
            </a:r>
            <a:r>
              <a:rPr lang="zh-CN" altLang="en-US" sz="1200" kern="0" spc="-5" dirty="0">
                <a:solidFill>
                  <a:srgbClr val="000000"/>
                </a:solidFill>
                <a:latin typeface="Arial"/>
                <a:cs typeface="Arial"/>
              </a:rPr>
              <a:t>物联网架构的展示层和支持企业内外协同的重要服务手段。</a:t>
            </a:r>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8</a:t>
            </a:fld>
            <a:endParaRPr lang="zh-CN" altLang="en-US"/>
          </a:p>
        </p:txBody>
      </p:sp>
    </p:spTree>
    <p:extLst>
      <p:ext uri="{BB962C8B-B14F-4D97-AF65-F5344CB8AC3E}">
        <p14:creationId xmlns:p14="http://schemas.microsoft.com/office/powerpoint/2010/main" val="626353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接下来为大家介绍的是工程物联网的另一个应用，基于物联网的塔吊安全监控架构。</a:t>
            </a:r>
            <a:r>
              <a:rPr lang="zh-CN" altLang="en-US" dirty="0"/>
              <a:t>我将为大家详细介绍基于物联网的塔吊安全监控架构。</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a:t>首先，塔吊安全监控系统由多个传感器组成，如位移传感器、倾角传感器、风速传感器等，这些传感器可以实时监测塔吊的运行状态。</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a:t>此外，现场还配备了高清摄像头，实现对塔吊作业区域的全方位监控。</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dirty="0"/>
              <a:t>最后，所有这些数据都会通过无线或有线网络传输到远程服务器，并在云端数据库中进行存储和管理。</a:t>
            </a:r>
            <a:r>
              <a:rPr lang="zh-CN" altLang="en-US" sz="1200" kern="0" spc="-5" dirty="0">
                <a:solidFill>
                  <a:srgbClr val="000000"/>
                </a:solidFill>
                <a:latin typeface="Arial"/>
                <a:cs typeface="Arial"/>
              </a:rPr>
              <a:t>基于物联网的塔吊安全监控架构</a:t>
            </a:r>
            <a:r>
              <a:rPr lang="zh-CN" altLang="en-US" dirty="0"/>
              <a:t>主要由感知层、网络层和应用层三个层次组成，并形成一个完整的客户操作端口。</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具体解释如下：</a:t>
            </a:r>
            <a:endParaRPr lang="en-US" altLang="zh-CN" dirty="0"/>
          </a:p>
          <a:p>
            <a:pPr marL="171450" indent="-171450">
              <a:buFont typeface="Arial" panose="020B0604020202020204" pitchFamily="34" charset="0"/>
              <a:buChar char="•"/>
            </a:pPr>
            <a:r>
              <a:rPr lang="zh-CN" altLang="en-US" dirty="0"/>
              <a:t>感知层主要负责通过传感器收集塔吊各部位的实时监控数据，并通过数据发送装置发出。这些数据主要包括塔吊的运行状态、环境条件等。</a:t>
            </a:r>
            <a:endParaRPr lang="en-US" altLang="zh-CN" dirty="0"/>
          </a:p>
          <a:p>
            <a:pPr marL="171450" indent="-171450">
              <a:buFont typeface="Arial" panose="020B0604020202020204" pitchFamily="34" charset="0"/>
              <a:buChar char="•"/>
            </a:pPr>
            <a:r>
              <a:rPr lang="zh-CN" altLang="en-US" dirty="0"/>
              <a:t>网络层则负责将这些数据传输到远程服务器或云端数据库。</a:t>
            </a:r>
            <a:endParaRPr lang="en-US" altLang="zh-CN" dirty="0"/>
          </a:p>
          <a:p>
            <a:pPr marL="171450" indent="-171450">
              <a:buFont typeface="Arial" panose="020B0604020202020204" pitchFamily="34" charset="0"/>
              <a:buChar char="•"/>
            </a:pPr>
            <a:r>
              <a:rPr lang="zh-CN" altLang="en-US" dirty="0"/>
              <a:t>应用层则包括客户端和服务端两部分。</a:t>
            </a:r>
            <a:endParaRPr lang="en-US" altLang="zh-CN" dirty="0"/>
          </a:p>
          <a:p>
            <a:pPr marL="171450" indent="-171450">
              <a:buFont typeface="Arial" panose="020B0604020202020204" pitchFamily="34" charset="0"/>
              <a:buChar char="•"/>
            </a:pPr>
            <a:r>
              <a:rPr lang="zh-CN" altLang="en-US" dirty="0"/>
              <a:t>客户端主要用于数据的接收和存储，服务端则负责数据的分析和处理，并将结果以文字或图像的形式展示出来，供管理员查阅。</a:t>
            </a:r>
          </a:p>
          <a:p>
            <a:r>
              <a:rPr lang="zh-CN" altLang="en-US" dirty="0"/>
              <a:t>总而言之，该技术实现了通过多层架构实现对塔吊状态的实时监控与数据云端管理，即基于物联网的塔吊安全监控系统。</a:t>
            </a: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195D099-9C88-47E1-BE23-CD76CB447148}" type="slidenum">
              <a:rPr lang="zh-CN" altLang="en-US" smtClean="0"/>
              <a:t>9</a:t>
            </a:fld>
            <a:endParaRPr lang="zh-CN" altLang="en-US"/>
          </a:p>
        </p:txBody>
      </p:sp>
    </p:spTree>
    <p:extLst>
      <p:ext uri="{BB962C8B-B14F-4D97-AF65-F5344CB8AC3E}">
        <p14:creationId xmlns:p14="http://schemas.microsoft.com/office/powerpoint/2010/main" val="136783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EE25C-D3C2-09FE-600A-4A69A3D6327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660EF4C-587C-4A97-1E32-04B59D39F4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BE711D0-ACE5-A7DC-9A67-B71D652F14FA}"/>
              </a:ext>
            </a:extLst>
          </p:cNvPr>
          <p:cNvSpPr>
            <a:spLocks noGrp="1"/>
          </p:cNvSpPr>
          <p:nvPr>
            <p:ph type="dt" sz="half" idx="10"/>
          </p:nvPr>
        </p:nvSpPr>
        <p:spPr/>
        <p:txBody>
          <a:bodyPr/>
          <a:lstStyle/>
          <a:p>
            <a:fld id="{FC1D6B81-2551-4E79-8AC1-D71B30BAEC92}" type="datetimeFigureOut">
              <a:rPr lang="zh-CN" altLang="en-US" smtClean="0"/>
              <a:t>2024/08/31</a:t>
            </a:fld>
            <a:endParaRPr lang="zh-CN" altLang="en-US"/>
          </a:p>
        </p:txBody>
      </p:sp>
      <p:sp>
        <p:nvSpPr>
          <p:cNvPr id="5" name="页脚占位符 4">
            <a:extLst>
              <a:ext uri="{FF2B5EF4-FFF2-40B4-BE49-F238E27FC236}">
                <a16:creationId xmlns:a16="http://schemas.microsoft.com/office/drawing/2014/main" id="{7F98FA74-CC31-A6DB-03B3-19A065B115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23A63-BDF0-54F7-795E-87B01EC396F0}"/>
              </a:ext>
            </a:extLst>
          </p:cNvPr>
          <p:cNvSpPr>
            <a:spLocks noGrp="1"/>
          </p:cNvSpPr>
          <p:nvPr>
            <p:ph type="sldNum" sz="quarter" idx="12"/>
          </p:nvPr>
        </p:nvSpPr>
        <p:spPr/>
        <p:txBody>
          <a:bodyPr/>
          <a:lstStyle/>
          <a:p>
            <a:fld id="{40E7D695-E4D1-4356-91AB-07A367CC1EF8}" type="slidenum">
              <a:rPr lang="zh-CN" altLang="en-US" smtClean="0"/>
              <a:t>‹#›</a:t>
            </a:fld>
            <a:endParaRPr lang="zh-CN" altLang="en-US"/>
          </a:p>
        </p:txBody>
      </p:sp>
    </p:spTree>
    <p:extLst>
      <p:ext uri="{BB962C8B-B14F-4D97-AF65-F5344CB8AC3E}">
        <p14:creationId xmlns:p14="http://schemas.microsoft.com/office/powerpoint/2010/main" val="35004236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B0979E-5553-B0F7-EF0C-AC2B1314BE7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50C600A-720E-B8F5-550C-16C98A871E0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FE5CA9B-C0D7-D5C2-3E30-66647526AD4A}"/>
              </a:ext>
            </a:extLst>
          </p:cNvPr>
          <p:cNvSpPr>
            <a:spLocks noGrp="1"/>
          </p:cNvSpPr>
          <p:nvPr>
            <p:ph type="dt" sz="half" idx="10"/>
          </p:nvPr>
        </p:nvSpPr>
        <p:spPr/>
        <p:txBody>
          <a:bodyPr/>
          <a:lstStyle/>
          <a:p>
            <a:fld id="{FC1D6B81-2551-4E79-8AC1-D71B30BAEC92}" type="datetimeFigureOut">
              <a:rPr lang="zh-CN" altLang="en-US" smtClean="0"/>
              <a:t>2024/08/31</a:t>
            </a:fld>
            <a:endParaRPr lang="zh-CN" altLang="en-US"/>
          </a:p>
        </p:txBody>
      </p:sp>
      <p:sp>
        <p:nvSpPr>
          <p:cNvPr id="5" name="页脚占位符 4">
            <a:extLst>
              <a:ext uri="{FF2B5EF4-FFF2-40B4-BE49-F238E27FC236}">
                <a16:creationId xmlns:a16="http://schemas.microsoft.com/office/drawing/2014/main" id="{7AE64596-BE0D-C748-3980-524486BC6F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2BD09-7EBD-7A83-DD1A-01E80F967D01}"/>
              </a:ext>
            </a:extLst>
          </p:cNvPr>
          <p:cNvSpPr>
            <a:spLocks noGrp="1"/>
          </p:cNvSpPr>
          <p:nvPr>
            <p:ph type="sldNum" sz="quarter" idx="12"/>
          </p:nvPr>
        </p:nvSpPr>
        <p:spPr/>
        <p:txBody>
          <a:bodyPr/>
          <a:lstStyle/>
          <a:p>
            <a:fld id="{40E7D695-E4D1-4356-91AB-07A367CC1EF8}" type="slidenum">
              <a:rPr lang="zh-CN" altLang="en-US" smtClean="0"/>
              <a:t>‹#›</a:t>
            </a:fld>
            <a:endParaRPr lang="zh-CN" altLang="en-US"/>
          </a:p>
        </p:txBody>
      </p:sp>
    </p:spTree>
    <p:extLst>
      <p:ext uri="{BB962C8B-B14F-4D97-AF65-F5344CB8AC3E}">
        <p14:creationId xmlns:p14="http://schemas.microsoft.com/office/powerpoint/2010/main" val="9144755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9A70143-6109-BDEC-FBF7-3E838E54880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E3FD9E3-C233-0CDD-7C1D-B6D65BC4A67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74B291F-C61B-5880-000E-78AAA1FB0A2B}"/>
              </a:ext>
            </a:extLst>
          </p:cNvPr>
          <p:cNvSpPr>
            <a:spLocks noGrp="1"/>
          </p:cNvSpPr>
          <p:nvPr>
            <p:ph type="dt" sz="half" idx="10"/>
          </p:nvPr>
        </p:nvSpPr>
        <p:spPr/>
        <p:txBody>
          <a:bodyPr/>
          <a:lstStyle/>
          <a:p>
            <a:fld id="{FC1D6B81-2551-4E79-8AC1-D71B30BAEC92}" type="datetimeFigureOut">
              <a:rPr lang="zh-CN" altLang="en-US" smtClean="0"/>
              <a:t>2024/08/31</a:t>
            </a:fld>
            <a:endParaRPr lang="zh-CN" altLang="en-US"/>
          </a:p>
        </p:txBody>
      </p:sp>
      <p:sp>
        <p:nvSpPr>
          <p:cNvPr id="5" name="页脚占位符 4">
            <a:extLst>
              <a:ext uri="{FF2B5EF4-FFF2-40B4-BE49-F238E27FC236}">
                <a16:creationId xmlns:a16="http://schemas.microsoft.com/office/drawing/2014/main" id="{0E832245-4DC7-A837-8A66-52A5E3CCC4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AFE3C5-83F0-F374-A19E-AA35AA61EB73}"/>
              </a:ext>
            </a:extLst>
          </p:cNvPr>
          <p:cNvSpPr>
            <a:spLocks noGrp="1"/>
          </p:cNvSpPr>
          <p:nvPr>
            <p:ph type="sldNum" sz="quarter" idx="12"/>
          </p:nvPr>
        </p:nvSpPr>
        <p:spPr/>
        <p:txBody>
          <a:bodyPr/>
          <a:lstStyle/>
          <a:p>
            <a:fld id="{40E7D695-E4D1-4356-91AB-07A367CC1EF8}" type="slidenum">
              <a:rPr lang="zh-CN" altLang="en-US" smtClean="0"/>
              <a:t>‹#›</a:t>
            </a:fld>
            <a:endParaRPr lang="zh-CN" altLang="en-US"/>
          </a:p>
        </p:txBody>
      </p:sp>
    </p:spTree>
    <p:extLst>
      <p:ext uri="{BB962C8B-B14F-4D97-AF65-F5344CB8AC3E}">
        <p14:creationId xmlns:p14="http://schemas.microsoft.com/office/powerpoint/2010/main" val="223779539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lvl1pPr>
              <a:defRPr>
                <a:solidFill>
                  <a:schemeClr val="tx1"/>
                </a:solidFill>
              </a:defRPr>
            </a:lvl1pPr>
          </a:lstStyle>
          <a:p>
            <a:fld id="{760FBDFE-C587-4B4C-A407-44438C67B59E}" type="datetimeFigureOut">
              <a:rPr lang="zh-CN" altLang="en-US" smtClean="0"/>
              <a:t>2024/08/31</a:t>
            </a:fld>
            <a:endParaRPr lang="zh-CN" altLang="en-US"/>
          </a:p>
        </p:txBody>
      </p:sp>
      <p:sp>
        <p:nvSpPr>
          <p:cNvPr id="17" name="页脚占位符 16"/>
          <p:cNvSpPr>
            <a:spLocks noGrp="1"/>
          </p:cNvSpPr>
          <p:nvPr>
            <p:ph type="ftr" sz="quarter" idx="11"/>
            <p:custDataLst>
              <p:tags r:id="rId2"/>
            </p:custDataLst>
          </p:nvPr>
        </p:nvSpPr>
        <p:spPr/>
        <p:txBody>
          <a:bodyPr/>
          <a:lstStyle>
            <a:lvl1pPr>
              <a:defRPr>
                <a:solidFill>
                  <a:schemeClr val="tx1"/>
                </a:solidFill>
              </a:defRPr>
            </a:lvl1pPr>
          </a:lstStyle>
          <a:p>
            <a:endParaRPr lang="zh-CN" altLang="en-US" dirty="0"/>
          </a:p>
        </p:txBody>
      </p:sp>
    </p:spTree>
    <p:extLst>
      <p:ext uri="{BB962C8B-B14F-4D97-AF65-F5344CB8AC3E}">
        <p14:creationId xmlns:p14="http://schemas.microsoft.com/office/powerpoint/2010/main" val="20651090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5661543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874044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251779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86841" y="2259330"/>
            <a:ext cx="11418316" cy="788035"/>
          </a:xfrm>
          <a:prstGeom prst="rect">
            <a:avLst/>
          </a:prstGeom>
        </p:spPr>
        <p:txBody>
          <a:bodyPr wrap="square" lIns="0" tIns="0" rIns="0" bIns="0">
            <a:spAutoFit/>
          </a:bodyPr>
          <a:lstStyle>
            <a:lvl1pPr>
              <a:defRPr sz="5000" b="1" i="0">
                <a:solidFill>
                  <a:srgbClr val="1B539E"/>
                </a:solidFill>
                <a:latin typeface="微软雅黑"/>
                <a:cs typeface="微软雅黑"/>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87323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1DED25-E345-463F-BBB5-E1116EDD4F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1EA048A-69A9-7770-642D-0AB325FAA30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92EA9A6-4E12-AD1C-CF5D-6868F5281031}"/>
              </a:ext>
            </a:extLst>
          </p:cNvPr>
          <p:cNvSpPr>
            <a:spLocks noGrp="1"/>
          </p:cNvSpPr>
          <p:nvPr>
            <p:ph type="dt" sz="half" idx="10"/>
          </p:nvPr>
        </p:nvSpPr>
        <p:spPr/>
        <p:txBody>
          <a:bodyPr/>
          <a:lstStyle/>
          <a:p>
            <a:fld id="{FC1D6B81-2551-4E79-8AC1-D71B30BAEC92}" type="datetimeFigureOut">
              <a:rPr lang="zh-CN" altLang="en-US" smtClean="0"/>
              <a:t>2024/08/31</a:t>
            </a:fld>
            <a:endParaRPr lang="zh-CN" altLang="en-US"/>
          </a:p>
        </p:txBody>
      </p:sp>
      <p:sp>
        <p:nvSpPr>
          <p:cNvPr id="5" name="页脚占位符 4">
            <a:extLst>
              <a:ext uri="{FF2B5EF4-FFF2-40B4-BE49-F238E27FC236}">
                <a16:creationId xmlns:a16="http://schemas.microsoft.com/office/drawing/2014/main" id="{7D045CA6-58DC-56DB-AD3C-4106E15E05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FC5D59-FA0D-2E5A-9BA4-1C8F01D02CD7}"/>
              </a:ext>
            </a:extLst>
          </p:cNvPr>
          <p:cNvSpPr>
            <a:spLocks noGrp="1"/>
          </p:cNvSpPr>
          <p:nvPr>
            <p:ph type="sldNum" sz="quarter" idx="12"/>
          </p:nvPr>
        </p:nvSpPr>
        <p:spPr/>
        <p:txBody>
          <a:bodyPr/>
          <a:lstStyle/>
          <a:p>
            <a:fld id="{40E7D695-E4D1-4356-91AB-07A367CC1EF8}" type="slidenum">
              <a:rPr lang="zh-CN" altLang="en-US" smtClean="0"/>
              <a:t>‹#›</a:t>
            </a:fld>
            <a:endParaRPr lang="zh-CN" altLang="en-US"/>
          </a:p>
        </p:txBody>
      </p:sp>
    </p:spTree>
    <p:extLst>
      <p:ext uri="{BB962C8B-B14F-4D97-AF65-F5344CB8AC3E}">
        <p14:creationId xmlns:p14="http://schemas.microsoft.com/office/powerpoint/2010/main" val="40685975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9CE3F1-792D-7F75-E8FF-63E3C1319A2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BDE66F5-E0BA-81DE-38FE-3DFF304FDF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778D1BE-FEF4-5E78-0B1B-218DE7A21F86}"/>
              </a:ext>
            </a:extLst>
          </p:cNvPr>
          <p:cNvSpPr>
            <a:spLocks noGrp="1"/>
          </p:cNvSpPr>
          <p:nvPr>
            <p:ph type="dt" sz="half" idx="10"/>
          </p:nvPr>
        </p:nvSpPr>
        <p:spPr/>
        <p:txBody>
          <a:bodyPr/>
          <a:lstStyle/>
          <a:p>
            <a:fld id="{FC1D6B81-2551-4E79-8AC1-D71B30BAEC92}" type="datetimeFigureOut">
              <a:rPr lang="zh-CN" altLang="en-US" smtClean="0"/>
              <a:t>2024/08/31</a:t>
            </a:fld>
            <a:endParaRPr lang="zh-CN" altLang="en-US"/>
          </a:p>
        </p:txBody>
      </p:sp>
      <p:sp>
        <p:nvSpPr>
          <p:cNvPr id="5" name="页脚占位符 4">
            <a:extLst>
              <a:ext uri="{FF2B5EF4-FFF2-40B4-BE49-F238E27FC236}">
                <a16:creationId xmlns:a16="http://schemas.microsoft.com/office/drawing/2014/main" id="{7F440156-9CB1-F243-CC2D-0C9F99AE1E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192EE5-BAD1-EF22-470B-68C10F8B7858}"/>
              </a:ext>
            </a:extLst>
          </p:cNvPr>
          <p:cNvSpPr>
            <a:spLocks noGrp="1"/>
          </p:cNvSpPr>
          <p:nvPr>
            <p:ph type="sldNum" sz="quarter" idx="12"/>
          </p:nvPr>
        </p:nvSpPr>
        <p:spPr/>
        <p:txBody>
          <a:bodyPr/>
          <a:lstStyle/>
          <a:p>
            <a:fld id="{40E7D695-E4D1-4356-91AB-07A367CC1EF8}" type="slidenum">
              <a:rPr lang="zh-CN" altLang="en-US" smtClean="0"/>
              <a:t>‹#›</a:t>
            </a:fld>
            <a:endParaRPr lang="zh-CN" altLang="en-US"/>
          </a:p>
        </p:txBody>
      </p:sp>
    </p:spTree>
    <p:extLst>
      <p:ext uri="{BB962C8B-B14F-4D97-AF65-F5344CB8AC3E}">
        <p14:creationId xmlns:p14="http://schemas.microsoft.com/office/powerpoint/2010/main" val="395606129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7FC239-2CE0-3897-DA91-065F211EBA7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E955CFF-195D-93DF-6C7A-7FE587E1D67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93F60B9-E520-DEA6-0F76-0CCAB2A668E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9F1C06D-9A84-1FF2-F572-07FE33185056}"/>
              </a:ext>
            </a:extLst>
          </p:cNvPr>
          <p:cNvSpPr>
            <a:spLocks noGrp="1"/>
          </p:cNvSpPr>
          <p:nvPr>
            <p:ph type="dt" sz="half" idx="10"/>
          </p:nvPr>
        </p:nvSpPr>
        <p:spPr/>
        <p:txBody>
          <a:bodyPr/>
          <a:lstStyle/>
          <a:p>
            <a:fld id="{FC1D6B81-2551-4E79-8AC1-D71B30BAEC92}" type="datetimeFigureOut">
              <a:rPr lang="zh-CN" altLang="en-US" smtClean="0"/>
              <a:t>2024/08/31</a:t>
            </a:fld>
            <a:endParaRPr lang="zh-CN" altLang="en-US"/>
          </a:p>
        </p:txBody>
      </p:sp>
      <p:sp>
        <p:nvSpPr>
          <p:cNvPr id="6" name="页脚占位符 5">
            <a:extLst>
              <a:ext uri="{FF2B5EF4-FFF2-40B4-BE49-F238E27FC236}">
                <a16:creationId xmlns:a16="http://schemas.microsoft.com/office/drawing/2014/main" id="{2026AE78-1BDE-7803-1F43-0DE05E9C0B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46CA869-B822-B855-A3D3-338A5ED23995}"/>
              </a:ext>
            </a:extLst>
          </p:cNvPr>
          <p:cNvSpPr>
            <a:spLocks noGrp="1"/>
          </p:cNvSpPr>
          <p:nvPr>
            <p:ph type="sldNum" sz="quarter" idx="12"/>
          </p:nvPr>
        </p:nvSpPr>
        <p:spPr/>
        <p:txBody>
          <a:bodyPr/>
          <a:lstStyle/>
          <a:p>
            <a:fld id="{40E7D695-E4D1-4356-91AB-07A367CC1EF8}" type="slidenum">
              <a:rPr lang="zh-CN" altLang="en-US" smtClean="0"/>
              <a:t>‹#›</a:t>
            </a:fld>
            <a:endParaRPr lang="zh-CN" altLang="en-US"/>
          </a:p>
        </p:txBody>
      </p:sp>
    </p:spTree>
    <p:extLst>
      <p:ext uri="{BB962C8B-B14F-4D97-AF65-F5344CB8AC3E}">
        <p14:creationId xmlns:p14="http://schemas.microsoft.com/office/powerpoint/2010/main" val="8271455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B733B5-F014-6021-088F-BE2FD9D2A48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EAE963A-543D-F4FA-E1EF-16A79D488B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DE3BB67-8CE7-70CE-4006-5EC67D2004A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596C64E-C85C-A79C-396D-89014BC42D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856D5E2-586F-3AFB-2CD5-094BC5FF0D2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C48F118-79B4-514B-FE35-1CCC28F91C2A}"/>
              </a:ext>
            </a:extLst>
          </p:cNvPr>
          <p:cNvSpPr>
            <a:spLocks noGrp="1"/>
          </p:cNvSpPr>
          <p:nvPr>
            <p:ph type="dt" sz="half" idx="10"/>
          </p:nvPr>
        </p:nvSpPr>
        <p:spPr/>
        <p:txBody>
          <a:bodyPr/>
          <a:lstStyle/>
          <a:p>
            <a:fld id="{FC1D6B81-2551-4E79-8AC1-D71B30BAEC92}" type="datetimeFigureOut">
              <a:rPr lang="zh-CN" altLang="en-US" smtClean="0"/>
              <a:t>2024/08/31</a:t>
            </a:fld>
            <a:endParaRPr lang="zh-CN" altLang="en-US"/>
          </a:p>
        </p:txBody>
      </p:sp>
      <p:sp>
        <p:nvSpPr>
          <p:cNvPr id="8" name="页脚占位符 7">
            <a:extLst>
              <a:ext uri="{FF2B5EF4-FFF2-40B4-BE49-F238E27FC236}">
                <a16:creationId xmlns:a16="http://schemas.microsoft.com/office/drawing/2014/main" id="{C5E1C1B9-3D7F-CA90-E8C1-1B55F5733D1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B18E52A-BE65-4D3E-C86B-3C58B621DC49}"/>
              </a:ext>
            </a:extLst>
          </p:cNvPr>
          <p:cNvSpPr>
            <a:spLocks noGrp="1"/>
          </p:cNvSpPr>
          <p:nvPr>
            <p:ph type="sldNum" sz="quarter" idx="12"/>
          </p:nvPr>
        </p:nvSpPr>
        <p:spPr/>
        <p:txBody>
          <a:bodyPr/>
          <a:lstStyle/>
          <a:p>
            <a:fld id="{40E7D695-E4D1-4356-91AB-07A367CC1EF8}" type="slidenum">
              <a:rPr lang="zh-CN" altLang="en-US" smtClean="0"/>
              <a:t>‹#›</a:t>
            </a:fld>
            <a:endParaRPr lang="zh-CN" altLang="en-US"/>
          </a:p>
        </p:txBody>
      </p:sp>
    </p:spTree>
    <p:extLst>
      <p:ext uri="{BB962C8B-B14F-4D97-AF65-F5344CB8AC3E}">
        <p14:creationId xmlns:p14="http://schemas.microsoft.com/office/powerpoint/2010/main" val="19358614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C1E6-D35C-C7D7-9798-4D0AB6B3915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647D5C8-8685-C001-731B-6ED9FF68EA10}"/>
              </a:ext>
            </a:extLst>
          </p:cNvPr>
          <p:cNvSpPr>
            <a:spLocks noGrp="1"/>
          </p:cNvSpPr>
          <p:nvPr>
            <p:ph type="dt" sz="half" idx="10"/>
          </p:nvPr>
        </p:nvSpPr>
        <p:spPr/>
        <p:txBody>
          <a:bodyPr/>
          <a:lstStyle/>
          <a:p>
            <a:fld id="{FC1D6B81-2551-4E79-8AC1-D71B30BAEC92}" type="datetimeFigureOut">
              <a:rPr lang="zh-CN" altLang="en-US" smtClean="0"/>
              <a:t>2024/08/31</a:t>
            </a:fld>
            <a:endParaRPr lang="zh-CN" altLang="en-US"/>
          </a:p>
        </p:txBody>
      </p:sp>
      <p:sp>
        <p:nvSpPr>
          <p:cNvPr id="4" name="页脚占位符 3">
            <a:extLst>
              <a:ext uri="{FF2B5EF4-FFF2-40B4-BE49-F238E27FC236}">
                <a16:creationId xmlns:a16="http://schemas.microsoft.com/office/drawing/2014/main" id="{C4EBE857-BB09-5EA0-48D8-FFE1714C592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2F13FF2-B083-71D8-C7A2-1BAA6C63FD2C}"/>
              </a:ext>
            </a:extLst>
          </p:cNvPr>
          <p:cNvSpPr>
            <a:spLocks noGrp="1"/>
          </p:cNvSpPr>
          <p:nvPr>
            <p:ph type="sldNum" sz="quarter" idx="12"/>
          </p:nvPr>
        </p:nvSpPr>
        <p:spPr/>
        <p:txBody>
          <a:bodyPr/>
          <a:lstStyle/>
          <a:p>
            <a:fld id="{40E7D695-E4D1-4356-91AB-07A367CC1EF8}" type="slidenum">
              <a:rPr lang="zh-CN" altLang="en-US" smtClean="0"/>
              <a:t>‹#›</a:t>
            </a:fld>
            <a:endParaRPr lang="zh-CN" altLang="en-US"/>
          </a:p>
        </p:txBody>
      </p:sp>
    </p:spTree>
    <p:extLst>
      <p:ext uri="{BB962C8B-B14F-4D97-AF65-F5344CB8AC3E}">
        <p14:creationId xmlns:p14="http://schemas.microsoft.com/office/powerpoint/2010/main" val="4453945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01D3AA2-1288-CA85-BF46-9A6FD7B50864}"/>
              </a:ext>
            </a:extLst>
          </p:cNvPr>
          <p:cNvSpPr>
            <a:spLocks noGrp="1"/>
          </p:cNvSpPr>
          <p:nvPr>
            <p:ph type="dt" sz="half" idx="10"/>
          </p:nvPr>
        </p:nvSpPr>
        <p:spPr/>
        <p:txBody>
          <a:bodyPr/>
          <a:lstStyle/>
          <a:p>
            <a:fld id="{FC1D6B81-2551-4E79-8AC1-D71B30BAEC92}" type="datetimeFigureOut">
              <a:rPr lang="zh-CN" altLang="en-US" smtClean="0"/>
              <a:t>2024/08/31</a:t>
            </a:fld>
            <a:endParaRPr lang="zh-CN" altLang="en-US"/>
          </a:p>
        </p:txBody>
      </p:sp>
      <p:sp>
        <p:nvSpPr>
          <p:cNvPr id="3" name="页脚占位符 2">
            <a:extLst>
              <a:ext uri="{FF2B5EF4-FFF2-40B4-BE49-F238E27FC236}">
                <a16:creationId xmlns:a16="http://schemas.microsoft.com/office/drawing/2014/main" id="{E9AA6D16-741E-825C-9F80-4C22A9249FE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421E69E-7D5F-8E40-27DE-D997DC7D8631}"/>
              </a:ext>
            </a:extLst>
          </p:cNvPr>
          <p:cNvSpPr>
            <a:spLocks noGrp="1"/>
          </p:cNvSpPr>
          <p:nvPr>
            <p:ph type="sldNum" sz="quarter" idx="12"/>
          </p:nvPr>
        </p:nvSpPr>
        <p:spPr/>
        <p:txBody>
          <a:bodyPr/>
          <a:lstStyle/>
          <a:p>
            <a:fld id="{40E7D695-E4D1-4356-91AB-07A367CC1EF8}" type="slidenum">
              <a:rPr lang="zh-CN" altLang="en-US" smtClean="0"/>
              <a:t>‹#›</a:t>
            </a:fld>
            <a:endParaRPr lang="zh-CN" altLang="en-US"/>
          </a:p>
        </p:txBody>
      </p:sp>
    </p:spTree>
    <p:extLst>
      <p:ext uri="{BB962C8B-B14F-4D97-AF65-F5344CB8AC3E}">
        <p14:creationId xmlns:p14="http://schemas.microsoft.com/office/powerpoint/2010/main" val="11766707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86B6B9-957B-7EFA-156C-DDCAEB9DAD8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289DE52-16C7-E4CA-BF40-888138DB8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5DE09E4-EF42-D133-967A-4C2F49035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DC407FF-80FF-045F-4997-DA17FEBAC09C}"/>
              </a:ext>
            </a:extLst>
          </p:cNvPr>
          <p:cNvSpPr>
            <a:spLocks noGrp="1"/>
          </p:cNvSpPr>
          <p:nvPr>
            <p:ph type="dt" sz="half" idx="10"/>
          </p:nvPr>
        </p:nvSpPr>
        <p:spPr/>
        <p:txBody>
          <a:bodyPr/>
          <a:lstStyle/>
          <a:p>
            <a:fld id="{FC1D6B81-2551-4E79-8AC1-D71B30BAEC92}" type="datetimeFigureOut">
              <a:rPr lang="zh-CN" altLang="en-US" smtClean="0"/>
              <a:t>2024/08/31</a:t>
            </a:fld>
            <a:endParaRPr lang="zh-CN" altLang="en-US"/>
          </a:p>
        </p:txBody>
      </p:sp>
      <p:sp>
        <p:nvSpPr>
          <p:cNvPr id="6" name="页脚占位符 5">
            <a:extLst>
              <a:ext uri="{FF2B5EF4-FFF2-40B4-BE49-F238E27FC236}">
                <a16:creationId xmlns:a16="http://schemas.microsoft.com/office/drawing/2014/main" id="{0E5C03BA-D82E-CDA2-4255-96C7516357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995B515-2E2A-B250-2A27-17452722C97C}"/>
              </a:ext>
            </a:extLst>
          </p:cNvPr>
          <p:cNvSpPr>
            <a:spLocks noGrp="1"/>
          </p:cNvSpPr>
          <p:nvPr>
            <p:ph type="sldNum" sz="quarter" idx="12"/>
          </p:nvPr>
        </p:nvSpPr>
        <p:spPr/>
        <p:txBody>
          <a:bodyPr/>
          <a:lstStyle/>
          <a:p>
            <a:fld id="{40E7D695-E4D1-4356-91AB-07A367CC1EF8}" type="slidenum">
              <a:rPr lang="zh-CN" altLang="en-US" smtClean="0"/>
              <a:t>‹#›</a:t>
            </a:fld>
            <a:endParaRPr lang="zh-CN" altLang="en-US"/>
          </a:p>
        </p:txBody>
      </p:sp>
    </p:spTree>
    <p:extLst>
      <p:ext uri="{BB962C8B-B14F-4D97-AF65-F5344CB8AC3E}">
        <p14:creationId xmlns:p14="http://schemas.microsoft.com/office/powerpoint/2010/main" val="212221372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F7C713-560B-985A-6D41-27F079A2B5F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03F27A5-CF69-7A21-CF71-DC81D7508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B590C0C-E96C-697F-1D6A-0899D8A16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A9F9B3-A608-9893-AF31-4B1FA7A7B4D8}"/>
              </a:ext>
            </a:extLst>
          </p:cNvPr>
          <p:cNvSpPr>
            <a:spLocks noGrp="1"/>
          </p:cNvSpPr>
          <p:nvPr>
            <p:ph type="dt" sz="half" idx="10"/>
          </p:nvPr>
        </p:nvSpPr>
        <p:spPr/>
        <p:txBody>
          <a:bodyPr/>
          <a:lstStyle/>
          <a:p>
            <a:fld id="{FC1D6B81-2551-4E79-8AC1-D71B30BAEC92}" type="datetimeFigureOut">
              <a:rPr lang="zh-CN" altLang="en-US" smtClean="0"/>
              <a:t>2024/08/31</a:t>
            </a:fld>
            <a:endParaRPr lang="zh-CN" altLang="en-US"/>
          </a:p>
        </p:txBody>
      </p:sp>
      <p:sp>
        <p:nvSpPr>
          <p:cNvPr id="6" name="页脚占位符 5">
            <a:extLst>
              <a:ext uri="{FF2B5EF4-FFF2-40B4-BE49-F238E27FC236}">
                <a16:creationId xmlns:a16="http://schemas.microsoft.com/office/drawing/2014/main" id="{87C122CD-CCCA-5099-B00A-E7DACA63CA5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358109-E1AC-DC4D-CFEB-CDC15CBEEB79}"/>
              </a:ext>
            </a:extLst>
          </p:cNvPr>
          <p:cNvSpPr>
            <a:spLocks noGrp="1"/>
          </p:cNvSpPr>
          <p:nvPr>
            <p:ph type="sldNum" sz="quarter" idx="12"/>
          </p:nvPr>
        </p:nvSpPr>
        <p:spPr/>
        <p:txBody>
          <a:bodyPr/>
          <a:lstStyle/>
          <a:p>
            <a:fld id="{40E7D695-E4D1-4356-91AB-07A367CC1EF8}" type="slidenum">
              <a:rPr lang="zh-CN" altLang="en-US" smtClean="0"/>
              <a:t>‹#›</a:t>
            </a:fld>
            <a:endParaRPr lang="zh-CN" altLang="en-US"/>
          </a:p>
        </p:txBody>
      </p:sp>
    </p:spTree>
    <p:extLst>
      <p:ext uri="{BB962C8B-B14F-4D97-AF65-F5344CB8AC3E}">
        <p14:creationId xmlns:p14="http://schemas.microsoft.com/office/powerpoint/2010/main" val="34010825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0E47C1-A2C6-C2BA-693B-1C5B52157F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B532A7E-C5A2-CC07-5865-FAF18D553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2ACCA2-9D45-5A05-A9E8-6CA0C73A5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1D6B81-2551-4E79-8AC1-D71B30BAEC92}" type="datetimeFigureOut">
              <a:rPr lang="zh-CN" altLang="en-US" smtClean="0"/>
              <a:t>2024/08/31</a:t>
            </a:fld>
            <a:endParaRPr lang="zh-CN" altLang="en-US"/>
          </a:p>
        </p:txBody>
      </p:sp>
      <p:sp>
        <p:nvSpPr>
          <p:cNvPr id="5" name="页脚占位符 4">
            <a:extLst>
              <a:ext uri="{FF2B5EF4-FFF2-40B4-BE49-F238E27FC236}">
                <a16:creationId xmlns:a16="http://schemas.microsoft.com/office/drawing/2014/main" id="{B2D58D59-8402-2E7E-FF47-AA21152F2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9A9A240B-757F-EA2C-2B6C-C39D44140D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E7D695-E4D1-4356-91AB-07A367CC1EF8}" type="slidenum">
              <a:rPr lang="zh-CN" altLang="en-US" smtClean="0"/>
              <a:t>‹#›</a:t>
            </a:fld>
            <a:endParaRPr lang="zh-CN" altLang="en-US"/>
          </a:p>
        </p:txBody>
      </p:sp>
    </p:spTree>
    <p:extLst>
      <p:ext uri="{BB962C8B-B14F-4D97-AF65-F5344CB8AC3E}">
        <p14:creationId xmlns:p14="http://schemas.microsoft.com/office/powerpoint/2010/main" val="300603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jp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jpg"/><Relationship Id="rId12" Type="http://schemas.openxmlformats.org/officeDocument/2006/relationships/image" Target="../media/image53.jp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7.jp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jpg"/><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61.jp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jpg"/><Relationship Id="rId7" Type="http://schemas.openxmlformats.org/officeDocument/2006/relationships/image" Target="../media/image66.jp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65.jpg"/><Relationship Id="rId5" Type="http://schemas.openxmlformats.org/officeDocument/2006/relationships/image" Target="../media/image64.jpg"/><Relationship Id="rId10" Type="http://schemas.openxmlformats.org/officeDocument/2006/relationships/image" Target="../media/image69.jpg"/><Relationship Id="rId4" Type="http://schemas.openxmlformats.org/officeDocument/2006/relationships/image" Target="../media/image63.jp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74.jp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75.jp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7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6.jpg"/><Relationship Id="rId5" Type="http://schemas.openxmlformats.org/officeDocument/2006/relationships/image" Target="../media/image70.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7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8.jpg"/><Relationship Id="rId5" Type="http://schemas.openxmlformats.org/officeDocument/2006/relationships/image" Target="../media/image70.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7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g"/><Relationship Id="rId5" Type="http://schemas.openxmlformats.org/officeDocument/2006/relationships/image" Target="../media/image70.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77.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0.jpg"/><Relationship Id="rId5" Type="http://schemas.openxmlformats.org/officeDocument/2006/relationships/image" Target="../media/image70.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F1E789-28D9-2A53-A879-5F66890E700A}"/>
              </a:ext>
            </a:extLst>
          </p:cNvPr>
          <p:cNvPicPr>
            <a:picLocks noChangeAspect="1"/>
          </p:cNvPicPr>
          <p:nvPr/>
        </p:nvPicPr>
        <p:blipFill>
          <a:blip r:embed="rId3"/>
          <a:stretch>
            <a:fillRect/>
          </a:stretch>
        </p:blipFill>
        <p:spPr>
          <a:xfrm>
            <a:off x="5385714" y="247797"/>
            <a:ext cx="1420568" cy="1080000"/>
          </a:xfrm>
          <a:prstGeom prst="rect">
            <a:avLst/>
          </a:prstGeom>
        </p:spPr>
      </p:pic>
      <p:sp>
        <p:nvSpPr>
          <p:cNvPr id="5" name="矩形 4">
            <a:extLst>
              <a:ext uri="{FF2B5EF4-FFF2-40B4-BE49-F238E27FC236}">
                <a16:creationId xmlns:a16="http://schemas.microsoft.com/office/drawing/2014/main" id="{4A607946-D8C6-08D8-85CF-FD8C229DE0E5}"/>
              </a:ext>
            </a:extLst>
          </p:cNvPr>
          <p:cNvSpPr/>
          <p:nvPr/>
        </p:nvSpPr>
        <p:spPr>
          <a:xfrm>
            <a:off x="0" y="2598003"/>
            <a:ext cx="12192000" cy="830997"/>
          </a:xfrm>
          <a:prstGeom prst="rect">
            <a:avLst/>
          </a:prstGeom>
          <a:noFill/>
        </p:spPr>
        <p:txBody>
          <a:bodyPr wrap="square" lIns="91440" tIns="45720" rIns="91440" bIns="45720">
            <a:spAutoFit/>
          </a:bodyPr>
          <a:lstStyle/>
          <a:p>
            <a:pPr algn="ctr"/>
            <a:r>
              <a:rPr lang="zh-CN" altLang="en-US" sz="4800" dirty="0">
                <a:latin typeface="微软雅黑" panose="020B0503020204020204" pitchFamily="34" charset="-122"/>
                <a:ea typeface="微软雅黑" panose="020B0503020204020204" pitchFamily="34" charset="-122"/>
              </a:rPr>
              <a:t>工程物联网</a:t>
            </a:r>
          </a:p>
        </p:txBody>
      </p:sp>
      <p:sp>
        <p:nvSpPr>
          <p:cNvPr id="7" name="文本框 6">
            <a:extLst>
              <a:ext uri="{FF2B5EF4-FFF2-40B4-BE49-F238E27FC236}">
                <a16:creationId xmlns:a16="http://schemas.microsoft.com/office/drawing/2014/main" id="{276166C0-0C9A-C98E-8690-3BC462853FFE}"/>
              </a:ext>
            </a:extLst>
          </p:cNvPr>
          <p:cNvSpPr txBox="1"/>
          <p:nvPr/>
        </p:nvSpPr>
        <p:spPr>
          <a:xfrm>
            <a:off x="-1" y="3429000"/>
            <a:ext cx="12191999" cy="461665"/>
          </a:xfrm>
          <a:prstGeom prst="rect">
            <a:avLst/>
          </a:prstGeom>
          <a:noFill/>
        </p:spPr>
        <p:txBody>
          <a:bodyPr wrap="square">
            <a:spAutoFit/>
          </a:bodyPr>
          <a:lstStyle/>
          <a:p>
            <a:pPr algn="ctr"/>
            <a:r>
              <a:rPr lang="en-US" altLang="zh-CN" sz="2400" spc="-5" dirty="0">
                <a:latin typeface="Verdana"/>
                <a:cs typeface="Verdana"/>
              </a:rPr>
              <a:t>IOT for Engineering</a:t>
            </a:r>
            <a:endParaRPr lang="zh-CN" altLang="en-US" sz="24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C7A91F1C-FD65-3ABB-1DA4-3F027558BE18}"/>
              </a:ext>
            </a:extLst>
          </p:cNvPr>
          <p:cNvSpPr txBox="1"/>
          <p:nvPr/>
        </p:nvSpPr>
        <p:spPr>
          <a:xfrm>
            <a:off x="-1" y="5160871"/>
            <a:ext cx="12191999" cy="1061381"/>
          </a:xfrm>
          <a:prstGeom prst="rect">
            <a:avLst/>
          </a:prstGeom>
          <a:noFill/>
        </p:spPr>
        <p:txBody>
          <a:bodyPr wrap="square">
            <a:spAutoFit/>
          </a:bodyPr>
          <a:lstStyle/>
          <a:p>
            <a:pPr algn="ctr">
              <a:lnSpc>
                <a:spcPct val="120000"/>
              </a:lnSpc>
            </a:pPr>
            <a:r>
              <a:rPr lang="zh-CN" altLang="en-US" dirty="0">
                <a:latin typeface="微软雅黑" panose="020B0503020204020204" pitchFamily="34" charset="-122"/>
                <a:ea typeface="微软雅黑" panose="020B0503020204020204" pitchFamily="34" charset="-122"/>
              </a:rPr>
              <a:t>华中科技大学</a:t>
            </a:r>
            <a:endParaRPr lang="en-US" altLang="zh-CN" dirty="0">
              <a:latin typeface="微软雅黑" panose="020B0503020204020204" pitchFamily="34" charset="-122"/>
              <a:ea typeface="微软雅黑" panose="020B0503020204020204" pitchFamily="34" charset="-122"/>
            </a:endParaRPr>
          </a:p>
          <a:p>
            <a:pPr algn="ctr">
              <a:lnSpc>
                <a:spcPct val="120000"/>
              </a:lnSpc>
            </a:pPr>
            <a:r>
              <a:rPr lang="zh-CN" altLang="en-US" dirty="0">
                <a:latin typeface="微软雅黑" panose="020B0503020204020204" pitchFamily="34" charset="-122"/>
                <a:ea typeface="微软雅黑" panose="020B0503020204020204" pitchFamily="34" charset="-122"/>
              </a:rPr>
              <a:t>土木与水利工程学院</a:t>
            </a:r>
            <a:endParaRPr lang="en-US" altLang="zh-CN" dirty="0">
              <a:latin typeface="微软雅黑" panose="020B0503020204020204" pitchFamily="34" charset="-122"/>
              <a:ea typeface="微软雅黑" panose="020B0503020204020204" pitchFamily="34" charset="-122"/>
            </a:endParaRPr>
          </a:p>
          <a:p>
            <a:pPr algn="ctr">
              <a:lnSpc>
                <a:spcPct val="120000"/>
              </a:lnSpc>
            </a:pPr>
            <a:r>
              <a:rPr lang="zh-CN" altLang="en-US" dirty="0">
                <a:latin typeface="微软雅黑" panose="020B0503020204020204" pitchFamily="34" charset="-122"/>
                <a:ea typeface="微软雅黑" panose="020B0503020204020204" pitchFamily="34" charset="-122"/>
              </a:rPr>
              <a:t>马灵教授</a:t>
            </a:r>
          </a:p>
        </p:txBody>
      </p:sp>
    </p:spTree>
    <p:extLst>
      <p:ext uri="{BB962C8B-B14F-4D97-AF65-F5344CB8AC3E}">
        <p14:creationId xmlns:p14="http://schemas.microsoft.com/office/powerpoint/2010/main" val="1927551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F6435-91EE-6998-167B-9DF489C128F7}"/>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8053A4F6-B8CB-D8C2-5D75-A5055F50ADD7}"/>
              </a:ext>
            </a:extLst>
          </p:cNvPr>
          <p:cNvSpPr txBox="1"/>
          <p:nvPr/>
        </p:nvSpPr>
        <p:spPr>
          <a:xfrm>
            <a:off x="0" y="3075057"/>
            <a:ext cx="12192000" cy="707886"/>
          </a:xfrm>
          <a:prstGeom prst="rect">
            <a:avLst/>
          </a:prstGeom>
          <a:noFill/>
        </p:spPr>
        <p:txBody>
          <a:bodyPr wrap="square">
            <a:spAutoFit/>
          </a:bodyPr>
          <a:lstStyle/>
          <a:p>
            <a:pPr algn="ctr"/>
            <a:r>
              <a:rPr lang="en-US" altLang="zh-CN" sz="4000" dirty="0">
                <a:latin typeface="微软雅黑" panose="020B0503020204020204" pitchFamily="34" charset="-122"/>
                <a:ea typeface="微软雅黑" panose="020B0503020204020204" pitchFamily="34" charset="-122"/>
                <a:sym typeface="+mn-ea"/>
              </a:rPr>
              <a:t>Chapter 2</a:t>
            </a:r>
            <a:r>
              <a:rPr lang="zh-CN" altLang="en-US" sz="4000" dirty="0">
                <a:latin typeface="微软雅黑" panose="020B0503020204020204" pitchFamily="34" charset="-122"/>
                <a:ea typeface="微软雅黑" panose="020B0503020204020204" pitchFamily="34" charset="-122"/>
                <a:sym typeface="+mn-ea"/>
              </a:rPr>
              <a:t> 工业物联网与数字孪生</a:t>
            </a:r>
          </a:p>
        </p:txBody>
      </p:sp>
    </p:spTree>
    <p:custDataLst>
      <p:tags r:id="rId1"/>
    </p:custDataLst>
    <p:extLst>
      <p:ext uri="{BB962C8B-B14F-4D97-AF65-F5344CB8AC3E}">
        <p14:creationId xmlns:p14="http://schemas.microsoft.com/office/powerpoint/2010/main" val="227116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57FE7BF5-8C31-D4FB-CCC7-8A686571380B}"/>
              </a:ext>
            </a:extLst>
          </p:cNvPr>
          <p:cNvGrpSpPr/>
          <p:nvPr/>
        </p:nvGrpSpPr>
        <p:grpSpPr>
          <a:xfrm>
            <a:off x="1371600" y="920493"/>
            <a:ext cx="9286113" cy="5667674"/>
            <a:chOff x="1327403" y="758951"/>
            <a:chExt cx="9286113" cy="5667674"/>
          </a:xfrm>
        </p:grpSpPr>
        <p:sp>
          <p:nvSpPr>
            <p:cNvPr id="3" name="object 3"/>
            <p:cNvSpPr/>
            <p:nvPr/>
          </p:nvSpPr>
          <p:spPr>
            <a:xfrm>
              <a:off x="1338072" y="3404615"/>
              <a:ext cx="9264396" cy="4069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268331" y="3395471"/>
              <a:ext cx="20320" cy="102235"/>
            </a:xfrm>
            <a:custGeom>
              <a:avLst/>
              <a:gdLst/>
              <a:ahLst/>
              <a:cxnLst/>
              <a:rect l="l" t="t" r="r" b="b"/>
              <a:pathLst>
                <a:path w="20320" h="102235">
                  <a:moveTo>
                    <a:pt x="0" y="0"/>
                  </a:moveTo>
                  <a:lnTo>
                    <a:pt x="0" y="102235"/>
                  </a:lnTo>
                  <a:lnTo>
                    <a:pt x="6730" y="95123"/>
                  </a:lnTo>
                  <a:lnTo>
                    <a:pt x="13462" y="95123"/>
                  </a:lnTo>
                  <a:lnTo>
                    <a:pt x="13462" y="24637"/>
                  </a:lnTo>
                  <a:lnTo>
                    <a:pt x="3301" y="18414"/>
                  </a:lnTo>
                  <a:lnTo>
                    <a:pt x="13462" y="12318"/>
                  </a:lnTo>
                  <a:lnTo>
                    <a:pt x="19939" y="12318"/>
                  </a:lnTo>
                  <a:lnTo>
                    <a:pt x="0" y="0"/>
                  </a:lnTo>
                  <a:close/>
                </a:path>
              </a:pathLst>
            </a:custGeom>
            <a:solidFill>
              <a:srgbClr val="842C8A"/>
            </a:solidFill>
          </p:spPr>
          <p:txBody>
            <a:bodyPr wrap="square" lIns="0" tIns="0" rIns="0" bIns="0" rtlCol="0"/>
            <a:lstStyle/>
            <a:p>
              <a:endParaRPr/>
            </a:p>
          </p:txBody>
        </p:sp>
        <p:sp>
          <p:nvSpPr>
            <p:cNvPr id="5" name="object 5"/>
            <p:cNvSpPr/>
            <p:nvPr/>
          </p:nvSpPr>
          <p:spPr>
            <a:xfrm>
              <a:off x="10271632" y="3407790"/>
              <a:ext cx="10160" cy="12700"/>
            </a:xfrm>
            <a:custGeom>
              <a:avLst/>
              <a:gdLst/>
              <a:ahLst/>
              <a:cxnLst/>
              <a:rect l="l" t="t" r="r" b="b"/>
              <a:pathLst>
                <a:path w="10159" h="12700">
                  <a:moveTo>
                    <a:pt x="10160" y="0"/>
                  </a:moveTo>
                  <a:lnTo>
                    <a:pt x="0" y="6096"/>
                  </a:lnTo>
                  <a:lnTo>
                    <a:pt x="10160" y="12319"/>
                  </a:lnTo>
                  <a:lnTo>
                    <a:pt x="10160" y="0"/>
                  </a:lnTo>
                  <a:close/>
                </a:path>
              </a:pathLst>
            </a:custGeom>
            <a:solidFill>
              <a:srgbClr val="842C8A"/>
            </a:solidFill>
          </p:spPr>
          <p:txBody>
            <a:bodyPr wrap="square" lIns="0" tIns="0" rIns="0" bIns="0" rtlCol="0"/>
            <a:lstStyle/>
            <a:p>
              <a:endParaRPr/>
            </a:p>
          </p:txBody>
        </p:sp>
        <p:sp>
          <p:nvSpPr>
            <p:cNvPr id="6" name="object 6"/>
            <p:cNvSpPr/>
            <p:nvPr/>
          </p:nvSpPr>
          <p:spPr>
            <a:xfrm>
              <a:off x="10281793" y="3407790"/>
              <a:ext cx="321945" cy="200025"/>
            </a:xfrm>
            <a:custGeom>
              <a:avLst/>
              <a:gdLst/>
              <a:ahLst/>
              <a:cxnLst/>
              <a:rect l="l" t="t" r="r" b="b"/>
              <a:pathLst>
                <a:path w="321945" h="200025">
                  <a:moveTo>
                    <a:pt x="6476" y="0"/>
                  </a:moveTo>
                  <a:lnTo>
                    <a:pt x="0" y="0"/>
                  </a:lnTo>
                  <a:lnTo>
                    <a:pt x="0" y="12319"/>
                  </a:lnTo>
                  <a:lnTo>
                    <a:pt x="304673" y="199517"/>
                  </a:lnTo>
                  <a:lnTo>
                    <a:pt x="314578" y="193421"/>
                  </a:lnTo>
                  <a:lnTo>
                    <a:pt x="321436" y="193421"/>
                  </a:lnTo>
                  <a:lnTo>
                    <a:pt x="6476" y="0"/>
                  </a:lnTo>
                  <a:close/>
                </a:path>
              </a:pathLst>
            </a:custGeom>
            <a:solidFill>
              <a:srgbClr val="842C8A"/>
            </a:solidFill>
          </p:spPr>
          <p:txBody>
            <a:bodyPr wrap="square" lIns="0" tIns="0" rIns="0" bIns="0" rtlCol="0"/>
            <a:lstStyle/>
            <a:p>
              <a:endParaRPr/>
            </a:p>
          </p:txBody>
        </p:sp>
        <p:sp>
          <p:nvSpPr>
            <p:cNvPr id="7" name="object 7"/>
            <p:cNvSpPr/>
            <p:nvPr/>
          </p:nvSpPr>
          <p:spPr>
            <a:xfrm>
              <a:off x="1335024" y="3490595"/>
              <a:ext cx="8933815" cy="233679"/>
            </a:xfrm>
            <a:custGeom>
              <a:avLst/>
              <a:gdLst/>
              <a:ahLst/>
              <a:cxnLst/>
              <a:rect l="l" t="t" r="r" b="b"/>
              <a:pathLst>
                <a:path w="8933815" h="233679">
                  <a:moveTo>
                    <a:pt x="8933307" y="0"/>
                  </a:moveTo>
                  <a:lnTo>
                    <a:pt x="0" y="0"/>
                  </a:lnTo>
                  <a:lnTo>
                    <a:pt x="0" y="233425"/>
                  </a:lnTo>
                  <a:lnTo>
                    <a:pt x="8933307" y="233425"/>
                  </a:lnTo>
                  <a:lnTo>
                    <a:pt x="8933307" y="226313"/>
                  </a:lnTo>
                  <a:lnTo>
                    <a:pt x="13462" y="226313"/>
                  </a:lnTo>
                  <a:lnTo>
                    <a:pt x="6731" y="219328"/>
                  </a:lnTo>
                  <a:lnTo>
                    <a:pt x="13462" y="219328"/>
                  </a:lnTo>
                  <a:lnTo>
                    <a:pt x="13462" y="14096"/>
                  </a:lnTo>
                  <a:lnTo>
                    <a:pt x="6731" y="14096"/>
                  </a:lnTo>
                  <a:lnTo>
                    <a:pt x="13462" y="7112"/>
                  </a:lnTo>
                  <a:lnTo>
                    <a:pt x="8933307" y="7112"/>
                  </a:lnTo>
                  <a:lnTo>
                    <a:pt x="8933307" y="0"/>
                  </a:lnTo>
                  <a:close/>
                </a:path>
              </a:pathLst>
            </a:custGeom>
            <a:solidFill>
              <a:srgbClr val="842C8A"/>
            </a:solidFill>
          </p:spPr>
          <p:txBody>
            <a:bodyPr wrap="square" lIns="0" tIns="0" rIns="0" bIns="0" rtlCol="0"/>
            <a:lstStyle/>
            <a:p>
              <a:endParaRPr/>
            </a:p>
          </p:txBody>
        </p:sp>
        <p:sp>
          <p:nvSpPr>
            <p:cNvPr id="8" name="object 8"/>
            <p:cNvSpPr/>
            <p:nvPr/>
          </p:nvSpPr>
          <p:spPr>
            <a:xfrm>
              <a:off x="1348486" y="3497643"/>
              <a:ext cx="8933815" cy="0"/>
            </a:xfrm>
            <a:custGeom>
              <a:avLst/>
              <a:gdLst/>
              <a:ahLst/>
              <a:cxnLst/>
              <a:rect l="l" t="t" r="r" b="b"/>
              <a:pathLst>
                <a:path w="8933815">
                  <a:moveTo>
                    <a:pt x="0" y="0"/>
                  </a:moveTo>
                  <a:lnTo>
                    <a:pt x="8933307" y="0"/>
                  </a:lnTo>
                </a:path>
              </a:pathLst>
            </a:custGeom>
            <a:ln w="14096">
              <a:solidFill>
                <a:srgbClr val="842C8A"/>
              </a:solidFill>
            </a:ln>
          </p:spPr>
          <p:txBody>
            <a:bodyPr wrap="square" lIns="0" tIns="0" rIns="0" bIns="0" rtlCol="0"/>
            <a:lstStyle/>
            <a:p>
              <a:endParaRPr/>
            </a:p>
          </p:txBody>
        </p:sp>
        <p:sp>
          <p:nvSpPr>
            <p:cNvPr id="9" name="object 9"/>
            <p:cNvSpPr/>
            <p:nvPr/>
          </p:nvSpPr>
          <p:spPr>
            <a:xfrm>
              <a:off x="1341755" y="3497707"/>
              <a:ext cx="6985" cy="6985"/>
            </a:xfrm>
            <a:custGeom>
              <a:avLst/>
              <a:gdLst/>
              <a:ahLst/>
              <a:cxnLst/>
              <a:rect l="l" t="t" r="r" b="b"/>
              <a:pathLst>
                <a:path w="6984" h="6985">
                  <a:moveTo>
                    <a:pt x="6731" y="0"/>
                  </a:moveTo>
                  <a:lnTo>
                    <a:pt x="0" y="6984"/>
                  </a:lnTo>
                  <a:lnTo>
                    <a:pt x="6731" y="6984"/>
                  </a:lnTo>
                  <a:lnTo>
                    <a:pt x="6731" y="0"/>
                  </a:lnTo>
                  <a:close/>
                </a:path>
              </a:pathLst>
            </a:custGeom>
            <a:solidFill>
              <a:srgbClr val="842C8A"/>
            </a:solidFill>
          </p:spPr>
          <p:txBody>
            <a:bodyPr wrap="square" lIns="0" tIns="0" rIns="0" bIns="0" rtlCol="0"/>
            <a:lstStyle/>
            <a:p>
              <a:endParaRPr/>
            </a:p>
          </p:txBody>
        </p:sp>
        <p:sp>
          <p:nvSpPr>
            <p:cNvPr id="10" name="object 10"/>
            <p:cNvSpPr/>
            <p:nvPr/>
          </p:nvSpPr>
          <p:spPr>
            <a:xfrm>
              <a:off x="10586466" y="3601211"/>
              <a:ext cx="10160" cy="12700"/>
            </a:xfrm>
            <a:custGeom>
              <a:avLst/>
              <a:gdLst/>
              <a:ahLst/>
              <a:cxnLst/>
              <a:rect l="l" t="t" r="r" b="b"/>
              <a:pathLst>
                <a:path w="10159" h="12700">
                  <a:moveTo>
                    <a:pt x="9905" y="0"/>
                  </a:moveTo>
                  <a:lnTo>
                    <a:pt x="0" y="6095"/>
                  </a:lnTo>
                  <a:lnTo>
                    <a:pt x="9905" y="12192"/>
                  </a:lnTo>
                  <a:lnTo>
                    <a:pt x="9905" y="0"/>
                  </a:lnTo>
                  <a:close/>
                </a:path>
              </a:pathLst>
            </a:custGeom>
            <a:solidFill>
              <a:srgbClr val="842C8A"/>
            </a:solidFill>
          </p:spPr>
          <p:txBody>
            <a:bodyPr wrap="square" lIns="0" tIns="0" rIns="0" bIns="0" rtlCol="0"/>
            <a:lstStyle/>
            <a:p>
              <a:endParaRPr/>
            </a:p>
          </p:txBody>
        </p:sp>
        <p:sp>
          <p:nvSpPr>
            <p:cNvPr id="11" name="object 11"/>
            <p:cNvSpPr/>
            <p:nvPr/>
          </p:nvSpPr>
          <p:spPr>
            <a:xfrm>
              <a:off x="10596371" y="3601211"/>
              <a:ext cx="17145" cy="12700"/>
            </a:xfrm>
            <a:custGeom>
              <a:avLst/>
              <a:gdLst/>
              <a:ahLst/>
              <a:cxnLst/>
              <a:rect l="l" t="t" r="r" b="b"/>
              <a:pathLst>
                <a:path w="17145" h="12700">
                  <a:moveTo>
                    <a:pt x="6857" y="0"/>
                  </a:moveTo>
                  <a:lnTo>
                    <a:pt x="0" y="0"/>
                  </a:lnTo>
                  <a:lnTo>
                    <a:pt x="0" y="12192"/>
                  </a:lnTo>
                  <a:lnTo>
                    <a:pt x="6857" y="12192"/>
                  </a:lnTo>
                  <a:lnTo>
                    <a:pt x="16636" y="6095"/>
                  </a:lnTo>
                  <a:lnTo>
                    <a:pt x="6857" y="0"/>
                  </a:lnTo>
                  <a:close/>
                </a:path>
              </a:pathLst>
            </a:custGeom>
            <a:solidFill>
              <a:srgbClr val="842C8A"/>
            </a:solidFill>
          </p:spPr>
          <p:txBody>
            <a:bodyPr wrap="square" lIns="0" tIns="0" rIns="0" bIns="0" rtlCol="0"/>
            <a:lstStyle/>
            <a:p>
              <a:endParaRPr/>
            </a:p>
          </p:txBody>
        </p:sp>
        <p:sp>
          <p:nvSpPr>
            <p:cNvPr id="12" name="object 12"/>
            <p:cNvSpPr/>
            <p:nvPr/>
          </p:nvSpPr>
          <p:spPr>
            <a:xfrm>
              <a:off x="10281793" y="3607308"/>
              <a:ext cx="321945" cy="200025"/>
            </a:xfrm>
            <a:custGeom>
              <a:avLst/>
              <a:gdLst/>
              <a:ahLst/>
              <a:cxnLst/>
              <a:rect l="l" t="t" r="r" b="b"/>
              <a:pathLst>
                <a:path w="321945" h="200025">
                  <a:moveTo>
                    <a:pt x="304673" y="0"/>
                  </a:moveTo>
                  <a:lnTo>
                    <a:pt x="0" y="187198"/>
                  </a:lnTo>
                  <a:lnTo>
                    <a:pt x="0" y="199517"/>
                  </a:lnTo>
                  <a:lnTo>
                    <a:pt x="6476" y="199517"/>
                  </a:lnTo>
                  <a:lnTo>
                    <a:pt x="321436" y="6096"/>
                  </a:lnTo>
                  <a:lnTo>
                    <a:pt x="314578" y="6096"/>
                  </a:lnTo>
                  <a:lnTo>
                    <a:pt x="304673" y="0"/>
                  </a:lnTo>
                  <a:close/>
                </a:path>
              </a:pathLst>
            </a:custGeom>
            <a:solidFill>
              <a:srgbClr val="842C8A"/>
            </a:solidFill>
          </p:spPr>
          <p:txBody>
            <a:bodyPr wrap="square" lIns="0" tIns="0" rIns="0" bIns="0" rtlCol="0"/>
            <a:lstStyle/>
            <a:p>
              <a:endParaRPr/>
            </a:p>
          </p:txBody>
        </p:sp>
        <p:sp>
          <p:nvSpPr>
            <p:cNvPr id="13" name="object 13"/>
            <p:cNvSpPr/>
            <p:nvPr/>
          </p:nvSpPr>
          <p:spPr>
            <a:xfrm>
              <a:off x="1341755" y="3709923"/>
              <a:ext cx="6985" cy="6985"/>
            </a:xfrm>
            <a:custGeom>
              <a:avLst/>
              <a:gdLst/>
              <a:ahLst/>
              <a:cxnLst/>
              <a:rect l="l" t="t" r="r" b="b"/>
              <a:pathLst>
                <a:path w="6984" h="6985">
                  <a:moveTo>
                    <a:pt x="6731" y="0"/>
                  </a:moveTo>
                  <a:lnTo>
                    <a:pt x="0" y="0"/>
                  </a:lnTo>
                  <a:lnTo>
                    <a:pt x="6731" y="6984"/>
                  </a:lnTo>
                  <a:lnTo>
                    <a:pt x="6731" y="0"/>
                  </a:lnTo>
                  <a:close/>
                </a:path>
              </a:pathLst>
            </a:custGeom>
            <a:solidFill>
              <a:srgbClr val="842C8A"/>
            </a:solidFill>
          </p:spPr>
          <p:txBody>
            <a:bodyPr wrap="square" lIns="0" tIns="0" rIns="0" bIns="0" rtlCol="0"/>
            <a:lstStyle/>
            <a:p>
              <a:endParaRPr/>
            </a:p>
          </p:txBody>
        </p:sp>
        <p:sp>
          <p:nvSpPr>
            <p:cNvPr id="14" name="object 14"/>
            <p:cNvSpPr/>
            <p:nvPr/>
          </p:nvSpPr>
          <p:spPr>
            <a:xfrm>
              <a:off x="1348486" y="3716972"/>
              <a:ext cx="8933815" cy="0"/>
            </a:xfrm>
            <a:custGeom>
              <a:avLst/>
              <a:gdLst/>
              <a:ahLst/>
              <a:cxnLst/>
              <a:rect l="l" t="t" r="r" b="b"/>
              <a:pathLst>
                <a:path w="8933815">
                  <a:moveTo>
                    <a:pt x="0" y="0"/>
                  </a:moveTo>
                  <a:lnTo>
                    <a:pt x="8933307" y="0"/>
                  </a:lnTo>
                </a:path>
              </a:pathLst>
            </a:custGeom>
            <a:ln w="14096">
              <a:solidFill>
                <a:srgbClr val="842C8A"/>
              </a:solidFill>
            </a:ln>
          </p:spPr>
          <p:txBody>
            <a:bodyPr wrap="square" lIns="0" tIns="0" rIns="0" bIns="0" rtlCol="0"/>
            <a:lstStyle/>
            <a:p>
              <a:endParaRPr/>
            </a:p>
          </p:txBody>
        </p:sp>
        <p:sp>
          <p:nvSpPr>
            <p:cNvPr id="15" name="object 15"/>
            <p:cNvSpPr/>
            <p:nvPr/>
          </p:nvSpPr>
          <p:spPr>
            <a:xfrm>
              <a:off x="10268331" y="3716909"/>
              <a:ext cx="20320" cy="102235"/>
            </a:xfrm>
            <a:custGeom>
              <a:avLst/>
              <a:gdLst/>
              <a:ahLst/>
              <a:cxnLst/>
              <a:rect l="l" t="t" r="r" b="b"/>
              <a:pathLst>
                <a:path w="20320" h="102235">
                  <a:moveTo>
                    <a:pt x="0" y="0"/>
                  </a:moveTo>
                  <a:lnTo>
                    <a:pt x="0" y="102235"/>
                  </a:lnTo>
                  <a:lnTo>
                    <a:pt x="19939" y="89916"/>
                  </a:lnTo>
                  <a:lnTo>
                    <a:pt x="13462" y="89916"/>
                  </a:lnTo>
                  <a:lnTo>
                    <a:pt x="3301" y="83820"/>
                  </a:lnTo>
                  <a:lnTo>
                    <a:pt x="13462" y="77597"/>
                  </a:lnTo>
                  <a:lnTo>
                    <a:pt x="13462" y="7112"/>
                  </a:lnTo>
                  <a:lnTo>
                    <a:pt x="6730" y="7112"/>
                  </a:lnTo>
                  <a:lnTo>
                    <a:pt x="0" y="0"/>
                  </a:lnTo>
                  <a:close/>
                </a:path>
              </a:pathLst>
            </a:custGeom>
            <a:solidFill>
              <a:srgbClr val="842C8A"/>
            </a:solidFill>
          </p:spPr>
          <p:txBody>
            <a:bodyPr wrap="square" lIns="0" tIns="0" rIns="0" bIns="0" rtlCol="0"/>
            <a:lstStyle/>
            <a:p>
              <a:endParaRPr/>
            </a:p>
          </p:txBody>
        </p:sp>
        <p:sp>
          <p:nvSpPr>
            <p:cNvPr id="16" name="object 16"/>
            <p:cNvSpPr/>
            <p:nvPr/>
          </p:nvSpPr>
          <p:spPr>
            <a:xfrm>
              <a:off x="10271632" y="3794505"/>
              <a:ext cx="10160" cy="12700"/>
            </a:xfrm>
            <a:custGeom>
              <a:avLst/>
              <a:gdLst/>
              <a:ahLst/>
              <a:cxnLst/>
              <a:rect l="l" t="t" r="r" b="b"/>
              <a:pathLst>
                <a:path w="10159" h="12700">
                  <a:moveTo>
                    <a:pt x="10160" y="0"/>
                  </a:moveTo>
                  <a:lnTo>
                    <a:pt x="0" y="6223"/>
                  </a:lnTo>
                  <a:lnTo>
                    <a:pt x="10160" y="12319"/>
                  </a:lnTo>
                  <a:lnTo>
                    <a:pt x="10160" y="0"/>
                  </a:lnTo>
                  <a:close/>
                </a:path>
              </a:pathLst>
            </a:custGeom>
            <a:solidFill>
              <a:srgbClr val="842C8A"/>
            </a:solidFill>
          </p:spPr>
          <p:txBody>
            <a:bodyPr wrap="square" lIns="0" tIns="0" rIns="0" bIns="0" rtlCol="0"/>
            <a:lstStyle/>
            <a:p>
              <a:endParaRPr/>
            </a:p>
          </p:txBody>
        </p:sp>
        <p:sp>
          <p:nvSpPr>
            <p:cNvPr id="17" name="object 17"/>
            <p:cNvSpPr/>
            <p:nvPr/>
          </p:nvSpPr>
          <p:spPr>
            <a:xfrm>
              <a:off x="1341119" y="758951"/>
              <a:ext cx="2816352" cy="2695956"/>
            </a:xfrm>
            <a:prstGeom prst="rect">
              <a:avLst/>
            </a:prstGeom>
            <a:blipFill>
              <a:blip r:embed="rId4" cstate="print"/>
              <a:stretch>
                <a:fillRect/>
              </a:stretch>
            </a:blipFill>
          </p:spPr>
          <p:txBody>
            <a:bodyPr wrap="square" lIns="0" tIns="0" rIns="0" bIns="0" rtlCol="0"/>
            <a:lstStyle/>
            <a:p>
              <a:endParaRPr/>
            </a:p>
          </p:txBody>
        </p:sp>
        <p:sp>
          <p:nvSpPr>
            <p:cNvPr id="18" name="object 18"/>
            <p:cNvSpPr txBox="1"/>
            <p:nvPr/>
          </p:nvSpPr>
          <p:spPr>
            <a:xfrm>
              <a:off x="4445000" y="825496"/>
              <a:ext cx="5387340" cy="2422525"/>
            </a:xfrm>
            <a:prstGeom prst="rect">
              <a:avLst/>
            </a:prstGeom>
          </p:spPr>
          <p:txBody>
            <a:bodyPr vert="horz" wrap="square" lIns="0" tIns="172720" rIns="0" bIns="0" rtlCol="0">
              <a:spAutoFit/>
            </a:bodyPr>
            <a:lstStyle/>
            <a:p>
              <a:pPr marL="12700">
                <a:lnSpc>
                  <a:spcPct val="100000"/>
                </a:lnSpc>
                <a:spcBef>
                  <a:spcPts val="1360"/>
                </a:spcBef>
              </a:pPr>
              <a:r>
                <a:rPr sz="1800" b="1" dirty="0">
                  <a:solidFill>
                    <a:srgbClr val="842C8A"/>
                  </a:solidFill>
                  <a:latin typeface="微软雅黑"/>
                  <a:cs typeface="微软雅黑"/>
                </a:rPr>
                <a:t>工业</a:t>
              </a:r>
              <a:r>
                <a:rPr sz="1800" b="1" spc="-100" dirty="0">
                  <a:solidFill>
                    <a:srgbClr val="842C8A"/>
                  </a:solidFill>
                  <a:latin typeface="微软雅黑"/>
                  <a:cs typeface="微软雅黑"/>
                </a:rPr>
                <a:t> </a:t>
              </a:r>
              <a:r>
                <a:rPr sz="1800" b="1" dirty="0">
                  <a:solidFill>
                    <a:srgbClr val="842C8A"/>
                  </a:solidFill>
                  <a:latin typeface="微软雅黑"/>
                  <a:cs typeface="微软雅黑"/>
                </a:rPr>
                <a:t>4.0</a:t>
              </a:r>
              <a:endParaRPr sz="1800">
                <a:latin typeface="微软雅黑"/>
                <a:cs typeface="微软雅黑"/>
              </a:endParaRPr>
            </a:p>
            <a:p>
              <a:pPr marL="12700">
                <a:lnSpc>
                  <a:spcPct val="100000"/>
                </a:lnSpc>
                <a:spcBef>
                  <a:spcPts val="1115"/>
                </a:spcBef>
              </a:pPr>
              <a:r>
                <a:rPr sz="1600" b="1" spc="-10" dirty="0">
                  <a:latin typeface="微软雅黑"/>
                  <a:cs typeface="微软雅黑"/>
                </a:rPr>
                <a:t>2011</a:t>
              </a:r>
              <a:r>
                <a:rPr sz="1600" b="1" spc="-50" dirty="0">
                  <a:latin typeface="微软雅黑"/>
                  <a:cs typeface="微软雅黑"/>
                </a:rPr>
                <a:t> </a:t>
              </a:r>
              <a:r>
                <a:rPr sz="1600" b="1" spc="-5" dirty="0">
                  <a:latin typeface="微软雅黑"/>
                  <a:cs typeface="微软雅黑"/>
                </a:rPr>
                <a:t>德国</a:t>
              </a:r>
              <a:r>
                <a:rPr sz="1600" b="1" spc="-35" dirty="0">
                  <a:latin typeface="微软雅黑"/>
                  <a:cs typeface="微软雅黑"/>
                </a:rPr>
                <a:t> </a:t>
              </a:r>
              <a:r>
                <a:rPr sz="1600" b="1" spc="-5" dirty="0">
                  <a:latin typeface="微软雅黑"/>
                  <a:cs typeface="微软雅黑"/>
                </a:rPr>
                <a:t>汉诺威工业展</a:t>
              </a:r>
              <a:endParaRPr sz="1600">
                <a:latin typeface="微软雅黑"/>
                <a:cs typeface="微软雅黑"/>
              </a:endParaRPr>
            </a:p>
            <a:p>
              <a:pPr marL="12700" marR="5080">
                <a:lnSpc>
                  <a:spcPct val="111000"/>
                </a:lnSpc>
                <a:spcBef>
                  <a:spcPts val="425"/>
                </a:spcBef>
              </a:pPr>
              <a:r>
                <a:rPr sz="1800" b="1" spc="-20" dirty="0">
                  <a:solidFill>
                    <a:srgbClr val="842C8A"/>
                  </a:solidFill>
                  <a:latin typeface="Calibri"/>
                  <a:cs typeface="Calibri"/>
                </a:rPr>
                <a:t>“INDUSTRY </a:t>
              </a:r>
              <a:r>
                <a:rPr sz="1800" b="1" spc="-5" dirty="0">
                  <a:solidFill>
                    <a:srgbClr val="842C8A"/>
                  </a:solidFill>
                  <a:latin typeface="Calibri"/>
                  <a:cs typeface="Calibri"/>
                </a:rPr>
                <a:t>4.0” </a:t>
              </a:r>
              <a:r>
                <a:rPr sz="1800" spc="-45" dirty="0">
                  <a:latin typeface="Calibri"/>
                  <a:cs typeface="Calibri"/>
                </a:rPr>
                <a:t>refers </a:t>
              </a:r>
              <a:r>
                <a:rPr sz="1800" spc="-15" dirty="0">
                  <a:latin typeface="Calibri"/>
                  <a:cs typeface="Calibri"/>
                </a:rPr>
                <a:t>to </a:t>
              </a:r>
              <a:r>
                <a:rPr sz="1800" dirty="0">
                  <a:latin typeface="Calibri"/>
                  <a:cs typeface="Calibri"/>
                </a:rPr>
                <a:t>the </a:t>
              </a:r>
              <a:r>
                <a:rPr sz="1800" spc="-20" dirty="0">
                  <a:latin typeface="Calibri"/>
                  <a:cs typeface="Calibri"/>
                </a:rPr>
                <a:t>technological </a:t>
              </a:r>
              <a:r>
                <a:rPr sz="1800" spc="-10" dirty="0">
                  <a:latin typeface="Calibri"/>
                  <a:cs typeface="Calibri"/>
                </a:rPr>
                <a:t>evolution </a:t>
              </a:r>
              <a:r>
                <a:rPr sz="1800" spc="-20" dirty="0">
                  <a:latin typeface="Calibri"/>
                  <a:cs typeface="Calibri"/>
                </a:rPr>
                <a:t>from  </a:t>
              </a:r>
              <a:r>
                <a:rPr sz="1800" b="1" spc="-10" dirty="0">
                  <a:solidFill>
                    <a:srgbClr val="842C8A"/>
                  </a:solidFill>
                  <a:latin typeface="Calibri"/>
                  <a:cs typeface="Calibri"/>
                </a:rPr>
                <a:t>embedded </a:t>
              </a:r>
              <a:r>
                <a:rPr sz="1800" b="1" spc="-30" dirty="0">
                  <a:solidFill>
                    <a:srgbClr val="842C8A"/>
                  </a:solidFill>
                  <a:latin typeface="Calibri"/>
                  <a:cs typeface="Calibri"/>
                </a:rPr>
                <a:t>systems </a:t>
              </a:r>
              <a:r>
                <a:rPr sz="1800" spc="-15" dirty="0">
                  <a:latin typeface="Calibri"/>
                  <a:cs typeface="Calibri"/>
                </a:rPr>
                <a:t>to </a:t>
              </a:r>
              <a:r>
                <a:rPr sz="1800" b="1" spc="-20" dirty="0">
                  <a:solidFill>
                    <a:srgbClr val="842C8A"/>
                  </a:solidFill>
                  <a:latin typeface="Calibri"/>
                  <a:cs typeface="Calibri"/>
                </a:rPr>
                <a:t>cyber-physical </a:t>
              </a:r>
              <a:r>
                <a:rPr sz="1800" b="1" spc="-25" dirty="0">
                  <a:solidFill>
                    <a:srgbClr val="842C8A"/>
                  </a:solidFill>
                  <a:latin typeface="Calibri"/>
                  <a:cs typeface="Calibri"/>
                </a:rPr>
                <a:t>systems</a:t>
              </a:r>
              <a:r>
                <a:rPr sz="1800" spc="-25" dirty="0">
                  <a:latin typeface="Calibri"/>
                  <a:cs typeface="Calibri"/>
                </a:rPr>
                <a:t>. </a:t>
              </a:r>
              <a:r>
                <a:rPr sz="1800" spc="-5" dirty="0">
                  <a:latin typeface="Calibri"/>
                  <a:cs typeface="Calibri"/>
                </a:rPr>
                <a:t>Put </a:t>
              </a:r>
              <a:r>
                <a:rPr sz="1800" spc="-45" dirty="0">
                  <a:latin typeface="Calibri"/>
                  <a:cs typeface="Calibri"/>
                </a:rPr>
                <a:t>simply,  </a:t>
              </a:r>
              <a:r>
                <a:rPr sz="1800" spc="-20" dirty="0">
                  <a:latin typeface="Calibri"/>
                  <a:cs typeface="Calibri"/>
                </a:rPr>
                <a:t>INDUSTRY </a:t>
              </a:r>
              <a:r>
                <a:rPr sz="1800" dirty="0">
                  <a:latin typeface="Calibri"/>
                  <a:cs typeface="Calibri"/>
                </a:rPr>
                <a:t>4.0 </a:t>
              </a:r>
              <a:r>
                <a:rPr sz="1800" spc="-20" dirty="0">
                  <a:latin typeface="Calibri"/>
                  <a:cs typeface="Calibri"/>
                </a:rPr>
                <a:t>represents </a:t>
              </a:r>
              <a:r>
                <a:rPr sz="1800" dirty="0">
                  <a:latin typeface="Calibri"/>
                  <a:cs typeface="Calibri"/>
                </a:rPr>
                <a:t>the </a:t>
              </a:r>
              <a:r>
                <a:rPr sz="1800" spc="-10" dirty="0">
                  <a:latin typeface="Calibri"/>
                  <a:cs typeface="Calibri"/>
                </a:rPr>
                <a:t>coming </a:t>
              </a:r>
              <a:r>
                <a:rPr sz="1800" spc="-20" dirty="0">
                  <a:latin typeface="Calibri"/>
                  <a:cs typeface="Calibri"/>
                </a:rPr>
                <a:t>fourth </a:t>
              </a:r>
              <a:r>
                <a:rPr sz="1800" spc="-5" dirty="0">
                  <a:latin typeface="Calibri"/>
                  <a:cs typeface="Calibri"/>
                </a:rPr>
                <a:t>industrial  </a:t>
              </a:r>
              <a:r>
                <a:rPr sz="1800" spc="-20" dirty="0">
                  <a:latin typeface="Calibri"/>
                  <a:cs typeface="Calibri"/>
                </a:rPr>
                <a:t>revolution </a:t>
              </a:r>
              <a:r>
                <a:rPr sz="1800" spc="-5" dirty="0">
                  <a:latin typeface="Calibri"/>
                  <a:cs typeface="Calibri"/>
                </a:rPr>
                <a:t>on </a:t>
              </a:r>
              <a:r>
                <a:rPr sz="1800" dirty="0">
                  <a:latin typeface="Calibri"/>
                  <a:cs typeface="Calibri"/>
                </a:rPr>
                <a:t>the </a:t>
              </a:r>
              <a:r>
                <a:rPr sz="1800" spc="-40" dirty="0">
                  <a:latin typeface="Calibri"/>
                  <a:cs typeface="Calibri"/>
                </a:rPr>
                <a:t>way </a:t>
              </a:r>
              <a:r>
                <a:rPr sz="1800" spc="-15" dirty="0">
                  <a:latin typeface="Calibri"/>
                  <a:cs typeface="Calibri"/>
                </a:rPr>
                <a:t>to </a:t>
              </a:r>
              <a:r>
                <a:rPr sz="1800" dirty="0">
                  <a:latin typeface="Calibri"/>
                  <a:cs typeface="Calibri"/>
                </a:rPr>
                <a:t>an </a:t>
              </a:r>
              <a:r>
                <a:rPr sz="1800" b="1" spc="-20" dirty="0">
                  <a:solidFill>
                    <a:srgbClr val="842C8A"/>
                  </a:solidFill>
                  <a:latin typeface="Calibri"/>
                  <a:cs typeface="Calibri"/>
                </a:rPr>
                <a:t>Internet </a:t>
              </a:r>
              <a:r>
                <a:rPr sz="1800" b="1" dirty="0">
                  <a:solidFill>
                    <a:srgbClr val="842C8A"/>
                  </a:solidFill>
                  <a:latin typeface="Calibri"/>
                  <a:cs typeface="Calibri"/>
                </a:rPr>
                <a:t>of </a:t>
              </a:r>
              <a:r>
                <a:rPr sz="1800" b="1" spc="-10" dirty="0">
                  <a:solidFill>
                    <a:srgbClr val="842C8A"/>
                  </a:solidFill>
                  <a:latin typeface="Calibri"/>
                  <a:cs typeface="Calibri"/>
                </a:rPr>
                <a:t>Things, </a:t>
              </a:r>
              <a:r>
                <a:rPr sz="1800" b="1" spc="-20" dirty="0">
                  <a:solidFill>
                    <a:srgbClr val="842C8A"/>
                  </a:solidFill>
                  <a:latin typeface="Calibri"/>
                  <a:cs typeface="Calibri"/>
                </a:rPr>
                <a:t>Data </a:t>
              </a:r>
              <a:r>
                <a:rPr sz="1800" b="1" dirty="0">
                  <a:solidFill>
                    <a:srgbClr val="842C8A"/>
                  </a:solidFill>
                  <a:latin typeface="Calibri"/>
                  <a:cs typeface="Calibri"/>
                </a:rPr>
                <a:t>and  </a:t>
              </a:r>
              <a:r>
                <a:rPr sz="1800" b="1" spc="-5" dirty="0">
                  <a:solidFill>
                    <a:srgbClr val="842C8A"/>
                  </a:solidFill>
                  <a:latin typeface="Calibri"/>
                  <a:cs typeface="Calibri"/>
                </a:rPr>
                <a:t>Services</a:t>
              </a:r>
              <a:r>
                <a:rPr sz="1800" spc="-5" dirty="0">
                  <a:latin typeface="Calibri"/>
                  <a:cs typeface="Calibri"/>
                </a:rPr>
                <a:t>.</a:t>
              </a:r>
              <a:endParaRPr sz="1800">
                <a:latin typeface="Calibri"/>
                <a:cs typeface="Calibri"/>
              </a:endParaRPr>
            </a:p>
          </p:txBody>
        </p:sp>
        <p:sp>
          <p:nvSpPr>
            <p:cNvPr id="19" name="object 19"/>
            <p:cNvSpPr/>
            <p:nvPr/>
          </p:nvSpPr>
          <p:spPr>
            <a:xfrm>
              <a:off x="1327403" y="3802379"/>
              <a:ext cx="3067812" cy="1796795"/>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1744979" y="3438144"/>
              <a:ext cx="315468" cy="329184"/>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4098035" y="3429000"/>
              <a:ext cx="313943" cy="329183"/>
            </a:xfrm>
            <a:prstGeom prst="rect">
              <a:avLst/>
            </a:prstGeom>
            <a:blipFill>
              <a:blip r:embed="rId7" cstate="print"/>
              <a:stretch>
                <a:fillRect/>
              </a:stretch>
            </a:blipFill>
          </p:spPr>
          <p:txBody>
            <a:bodyPr wrap="square" lIns="0" tIns="0" rIns="0" bIns="0" rtlCol="0"/>
            <a:lstStyle/>
            <a:p>
              <a:endParaRPr/>
            </a:p>
          </p:txBody>
        </p:sp>
        <p:sp>
          <p:nvSpPr>
            <p:cNvPr id="22" name="object 22"/>
            <p:cNvSpPr txBox="1"/>
            <p:nvPr/>
          </p:nvSpPr>
          <p:spPr>
            <a:xfrm>
              <a:off x="1335150" y="5582075"/>
              <a:ext cx="1849755" cy="844550"/>
            </a:xfrm>
            <a:prstGeom prst="rect">
              <a:avLst/>
            </a:prstGeom>
          </p:spPr>
          <p:txBody>
            <a:bodyPr vert="horz" wrap="square" lIns="0" tIns="172085" rIns="0" bIns="0" rtlCol="0">
              <a:spAutoFit/>
            </a:bodyPr>
            <a:lstStyle/>
            <a:p>
              <a:pPr marL="12700">
                <a:lnSpc>
                  <a:spcPct val="100000"/>
                </a:lnSpc>
                <a:spcBef>
                  <a:spcPts val="1355"/>
                </a:spcBef>
              </a:pPr>
              <a:r>
                <a:rPr sz="1800" b="1" dirty="0">
                  <a:solidFill>
                    <a:srgbClr val="842C8A"/>
                  </a:solidFill>
                  <a:latin typeface="微软雅黑"/>
                  <a:cs typeface="微软雅黑"/>
                </a:rPr>
                <a:t>工业互联网</a:t>
              </a:r>
              <a:endParaRPr sz="1800">
                <a:latin typeface="微软雅黑"/>
                <a:cs typeface="微软雅黑"/>
              </a:endParaRPr>
            </a:p>
            <a:p>
              <a:pPr marL="12700">
                <a:lnSpc>
                  <a:spcPct val="100000"/>
                </a:lnSpc>
                <a:spcBef>
                  <a:spcPts val="1115"/>
                </a:spcBef>
              </a:pPr>
              <a:r>
                <a:rPr sz="1600" b="1" spc="-10" dirty="0">
                  <a:latin typeface="微软雅黑"/>
                  <a:cs typeface="微软雅黑"/>
                </a:rPr>
                <a:t>2012</a:t>
              </a:r>
              <a:r>
                <a:rPr sz="1600" b="1" spc="-95" dirty="0">
                  <a:latin typeface="微软雅黑"/>
                  <a:cs typeface="微软雅黑"/>
                </a:rPr>
                <a:t> </a:t>
              </a:r>
              <a:r>
                <a:rPr sz="1600" b="1" spc="-5" dirty="0">
                  <a:latin typeface="微软雅黑"/>
                  <a:cs typeface="微软雅黑"/>
                </a:rPr>
                <a:t>美国</a:t>
              </a:r>
              <a:r>
                <a:rPr sz="1600" b="1" spc="-80" dirty="0">
                  <a:latin typeface="微软雅黑"/>
                  <a:cs typeface="微软雅黑"/>
                </a:rPr>
                <a:t> </a:t>
              </a:r>
              <a:r>
                <a:rPr sz="1600" b="1" spc="-5" dirty="0">
                  <a:latin typeface="微软雅黑"/>
                  <a:cs typeface="微软雅黑"/>
                </a:rPr>
                <a:t>通用电气</a:t>
              </a:r>
              <a:endParaRPr sz="1600">
                <a:latin typeface="微软雅黑"/>
                <a:cs typeface="微软雅黑"/>
              </a:endParaRPr>
            </a:p>
          </p:txBody>
        </p:sp>
        <p:sp>
          <p:nvSpPr>
            <p:cNvPr id="23" name="object 23"/>
            <p:cNvSpPr/>
            <p:nvPr/>
          </p:nvSpPr>
          <p:spPr>
            <a:xfrm>
              <a:off x="4664964" y="3814571"/>
              <a:ext cx="2610612" cy="1882139"/>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6208776" y="3464052"/>
              <a:ext cx="315468" cy="329184"/>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7328916" y="3816096"/>
              <a:ext cx="2732531" cy="1857755"/>
            </a:xfrm>
            <a:prstGeom prst="rect">
              <a:avLst/>
            </a:prstGeom>
            <a:blipFill>
              <a:blip r:embed="rId10" cstate="print"/>
              <a:stretch>
                <a:fillRect/>
              </a:stretch>
            </a:blipFill>
          </p:spPr>
          <p:txBody>
            <a:bodyPr wrap="square" lIns="0" tIns="0" rIns="0" bIns="0" rtlCol="0"/>
            <a:lstStyle/>
            <a:p>
              <a:endParaRPr/>
            </a:p>
          </p:txBody>
        </p:sp>
        <p:sp>
          <p:nvSpPr>
            <p:cNvPr id="26" name="object 26"/>
            <p:cNvSpPr txBox="1"/>
            <p:nvPr/>
          </p:nvSpPr>
          <p:spPr>
            <a:xfrm>
              <a:off x="4611751" y="5582075"/>
              <a:ext cx="2255520" cy="844550"/>
            </a:xfrm>
            <a:prstGeom prst="rect">
              <a:avLst/>
            </a:prstGeom>
          </p:spPr>
          <p:txBody>
            <a:bodyPr vert="horz" wrap="square" lIns="0" tIns="172085" rIns="0" bIns="0" rtlCol="0">
              <a:spAutoFit/>
            </a:bodyPr>
            <a:lstStyle/>
            <a:p>
              <a:pPr marL="12700">
                <a:lnSpc>
                  <a:spcPct val="100000"/>
                </a:lnSpc>
                <a:spcBef>
                  <a:spcPts val="1355"/>
                </a:spcBef>
              </a:pPr>
              <a:r>
                <a:rPr sz="1800" b="1" dirty="0">
                  <a:solidFill>
                    <a:srgbClr val="842C8A"/>
                  </a:solidFill>
                  <a:latin typeface="微软雅黑"/>
                  <a:cs typeface="微软雅黑"/>
                </a:rPr>
                <a:t>中国制造2025</a:t>
              </a:r>
              <a:endParaRPr sz="1800">
                <a:latin typeface="微软雅黑"/>
                <a:cs typeface="微软雅黑"/>
              </a:endParaRPr>
            </a:p>
            <a:p>
              <a:pPr marL="12700">
                <a:lnSpc>
                  <a:spcPct val="100000"/>
                </a:lnSpc>
                <a:spcBef>
                  <a:spcPts val="1115"/>
                </a:spcBef>
              </a:pPr>
              <a:r>
                <a:rPr sz="1600" b="1" spc="-10" dirty="0">
                  <a:latin typeface="微软雅黑"/>
                  <a:cs typeface="微软雅黑"/>
                </a:rPr>
                <a:t>2015</a:t>
              </a:r>
              <a:r>
                <a:rPr sz="1600" b="1" spc="-95" dirty="0">
                  <a:latin typeface="微软雅黑"/>
                  <a:cs typeface="微软雅黑"/>
                </a:rPr>
                <a:t> </a:t>
              </a:r>
              <a:r>
                <a:rPr sz="1600" b="1" spc="-5" dirty="0">
                  <a:latin typeface="微软雅黑"/>
                  <a:cs typeface="微软雅黑"/>
                </a:rPr>
                <a:t>中国</a:t>
              </a:r>
              <a:r>
                <a:rPr sz="1600" b="1" spc="-80" dirty="0">
                  <a:latin typeface="微软雅黑"/>
                  <a:cs typeface="微软雅黑"/>
                </a:rPr>
                <a:t> </a:t>
              </a:r>
              <a:r>
                <a:rPr sz="1600" b="1" spc="-5" dirty="0">
                  <a:latin typeface="微软雅黑"/>
                  <a:cs typeface="微软雅黑"/>
                </a:rPr>
                <a:t>制造强国战略</a:t>
              </a:r>
              <a:endParaRPr sz="1600">
                <a:latin typeface="微软雅黑"/>
                <a:cs typeface="微软雅黑"/>
              </a:endParaRPr>
            </a:p>
          </p:txBody>
        </p:sp>
        <p:sp>
          <p:nvSpPr>
            <p:cNvPr id="27" name="object 27"/>
            <p:cNvSpPr txBox="1"/>
            <p:nvPr/>
          </p:nvSpPr>
          <p:spPr>
            <a:xfrm>
              <a:off x="7329678" y="5582075"/>
              <a:ext cx="2863850" cy="844550"/>
            </a:xfrm>
            <a:prstGeom prst="rect">
              <a:avLst/>
            </a:prstGeom>
          </p:spPr>
          <p:txBody>
            <a:bodyPr vert="horz" wrap="square" lIns="0" tIns="172085" rIns="0" bIns="0" rtlCol="0">
              <a:spAutoFit/>
            </a:bodyPr>
            <a:lstStyle/>
            <a:p>
              <a:pPr marL="12700">
                <a:lnSpc>
                  <a:spcPct val="100000"/>
                </a:lnSpc>
                <a:spcBef>
                  <a:spcPts val="1355"/>
                </a:spcBef>
              </a:pPr>
              <a:r>
                <a:rPr sz="1800" b="1" dirty="0">
                  <a:solidFill>
                    <a:srgbClr val="842C8A"/>
                  </a:solidFill>
                  <a:latin typeface="微软雅黑"/>
                  <a:cs typeface="微软雅黑"/>
                </a:rPr>
                <a:t>新基建</a:t>
              </a:r>
              <a:endParaRPr sz="1800">
                <a:latin typeface="微软雅黑"/>
                <a:cs typeface="微软雅黑"/>
              </a:endParaRPr>
            </a:p>
            <a:p>
              <a:pPr marL="12700">
                <a:lnSpc>
                  <a:spcPct val="100000"/>
                </a:lnSpc>
                <a:spcBef>
                  <a:spcPts val="1115"/>
                </a:spcBef>
              </a:pPr>
              <a:r>
                <a:rPr sz="1600" b="1" spc="-10" dirty="0">
                  <a:latin typeface="微软雅黑"/>
                  <a:cs typeface="微软雅黑"/>
                </a:rPr>
                <a:t>2020</a:t>
              </a:r>
              <a:r>
                <a:rPr sz="1600" b="1" spc="-95" dirty="0">
                  <a:latin typeface="微软雅黑"/>
                  <a:cs typeface="微软雅黑"/>
                </a:rPr>
                <a:t> </a:t>
              </a:r>
              <a:r>
                <a:rPr sz="1600" b="1" spc="-5" dirty="0">
                  <a:latin typeface="微软雅黑"/>
                  <a:cs typeface="微软雅黑"/>
                </a:rPr>
                <a:t>中国</a:t>
              </a:r>
              <a:r>
                <a:rPr sz="1600" b="1" spc="-75" dirty="0">
                  <a:latin typeface="微软雅黑"/>
                  <a:cs typeface="微软雅黑"/>
                </a:rPr>
                <a:t> </a:t>
              </a:r>
              <a:r>
                <a:rPr sz="1600" b="1" spc="-5" dirty="0">
                  <a:latin typeface="微软雅黑"/>
                  <a:cs typeface="微软雅黑"/>
                </a:rPr>
                <a:t>国务院政府工作报告</a:t>
              </a:r>
              <a:endParaRPr sz="1600">
                <a:latin typeface="微软雅黑"/>
                <a:cs typeface="微软雅黑"/>
              </a:endParaRPr>
            </a:p>
          </p:txBody>
        </p:sp>
      </p:grpSp>
      <p:sp>
        <p:nvSpPr>
          <p:cNvPr id="28" name="object 2">
            <a:extLst>
              <a:ext uri="{FF2B5EF4-FFF2-40B4-BE49-F238E27FC236}">
                <a16:creationId xmlns:a16="http://schemas.microsoft.com/office/drawing/2014/main" id="{21CCF5F9-BCCD-6885-6A4A-C2F5605D48AA}"/>
              </a:ext>
            </a:extLst>
          </p:cNvPr>
          <p:cNvSpPr txBox="1">
            <a:spLocks/>
          </p:cNvSpPr>
          <p:nvPr/>
        </p:nvSpPr>
        <p:spPr>
          <a:xfrm>
            <a:off x="436880" y="261366"/>
            <a:ext cx="5963920" cy="443070"/>
          </a:xfrm>
          <a:prstGeom prst="rect">
            <a:avLst/>
          </a:prstGeom>
        </p:spPr>
        <p:txBody>
          <a:bodyPr vert="horz" wrap="square" lIns="0" tIns="12065" rIns="0" bIns="0" rtlCol="0">
            <a:spAutoFit/>
          </a:bodyPr>
          <a:lstStyle>
            <a:lvl1pPr>
              <a:defRPr sz="4000" b="1" i="0">
                <a:solidFill>
                  <a:srgbClr val="FFE699"/>
                </a:solidFill>
                <a:latin typeface="隶书"/>
                <a:ea typeface="+mj-ea"/>
                <a:cs typeface="隶书"/>
              </a:defRPr>
            </a:lvl1pPr>
          </a:lstStyle>
          <a:p>
            <a:pPr marL="12700">
              <a:spcBef>
                <a:spcPts val="95"/>
              </a:spcBef>
            </a:pPr>
            <a:r>
              <a:rPr lang="en-US" altLang="zh-CN" sz="2800" kern="0" spc="-5" dirty="0">
                <a:solidFill>
                  <a:srgbClr val="000000"/>
                </a:solidFill>
                <a:latin typeface="Arial"/>
                <a:cs typeface="Arial"/>
              </a:rPr>
              <a:t>03 </a:t>
            </a:r>
            <a:r>
              <a:rPr lang="zh-CN" altLang="en-US" sz="2800" kern="0" spc="-5" dirty="0">
                <a:solidFill>
                  <a:srgbClr val="000000"/>
                </a:solidFill>
                <a:latin typeface="Arial"/>
                <a:cs typeface="Arial"/>
              </a:rPr>
              <a:t>工业物联网的概念和起源</a:t>
            </a:r>
            <a:endParaRPr lang="zh-CN" altLang="en-US" sz="2800" kern="0" dirty="0">
              <a:latin typeface="微软雅黑"/>
              <a:cs typeface="微软雅黑"/>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 name="组合 318">
            <a:extLst>
              <a:ext uri="{FF2B5EF4-FFF2-40B4-BE49-F238E27FC236}">
                <a16:creationId xmlns:a16="http://schemas.microsoft.com/office/drawing/2014/main" id="{93FFAC4B-D75F-7025-7C77-CFA7F08F7DA2}"/>
              </a:ext>
            </a:extLst>
          </p:cNvPr>
          <p:cNvGrpSpPr/>
          <p:nvPr/>
        </p:nvGrpSpPr>
        <p:grpSpPr>
          <a:xfrm>
            <a:off x="1401127" y="990600"/>
            <a:ext cx="9389745" cy="5489575"/>
            <a:chOff x="1403222" y="893063"/>
            <a:chExt cx="9389745" cy="5489575"/>
          </a:xfrm>
        </p:grpSpPr>
        <p:sp>
          <p:nvSpPr>
            <p:cNvPr id="3" name="object 3"/>
            <p:cNvSpPr/>
            <p:nvPr/>
          </p:nvSpPr>
          <p:spPr>
            <a:xfrm>
              <a:off x="8234171" y="1083563"/>
              <a:ext cx="2558796" cy="9540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34171" y="2115311"/>
              <a:ext cx="2558796" cy="9525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234171" y="3137916"/>
              <a:ext cx="2558796" cy="95402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234171" y="4175759"/>
              <a:ext cx="2558796" cy="1976627"/>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406652" y="893063"/>
              <a:ext cx="6948170" cy="5489575"/>
            </a:xfrm>
            <a:custGeom>
              <a:avLst/>
              <a:gdLst/>
              <a:ahLst/>
              <a:cxnLst/>
              <a:rect l="l" t="t" r="r" b="b"/>
              <a:pathLst>
                <a:path w="6948170" h="5489575">
                  <a:moveTo>
                    <a:pt x="6685280" y="0"/>
                  </a:moveTo>
                  <a:lnTo>
                    <a:pt x="262509" y="0"/>
                  </a:lnTo>
                  <a:lnTo>
                    <a:pt x="209422" y="5714"/>
                  </a:lnTo>
                  <a:lnTo>
                    <a:pt x="160147" y="21589"/>
                  </a:lnTo>
                  <a:lnTo>
                    <a:pt x="115442" y="46862"/>
                  </a:lnTo>
                  <a:lnTo>
                    <a:pt x="76581" y="80137"/>
                  </a:lnTo>
                  <a:lnTo>
                    <a:pt x="44450" y="120523"/>
                  </a:lnTo>
                  <a:lnTo>
                    <a:pt x="20319" y="166750"/>
                  </a:lnTo>
                  <a:lnTo>
                    <a:pt x="5206" y="217805"/>
                  </a:lnTo>
                  <a:lnTo>
                    <a:pt x="0" y="272541"/>
                  </a:lnTo>
                  <a:lnTo>
                    <a:pt x="0" y="5216740"/>
                  </a:lnTo>
                  <a:lnTo>
                    <a:pt x="5206" y="5271884"/>
                  </a:lnTo>
                  <a:lnTo>
                    <a:pt x="20319" y="5323230"/>
                  </a:lnTo>
                  <a:lnTo>
                    <a:pt x="44450" y="5369636"/>
                  </a:lnTo>
                  <a:lnTo>
                    <a:pt x="76581" y="5410034"/>
                  </a:lnTo>
                  <a:lnTo>
                    <a:pt x="115442" y="5443296"/>
                  </a:lnTo>
                  <a:lnTo>
                    <a:pt x="160147" y="5468327"/>
                  </a:lnTo>
                  <a:lnTo>
                    <a:pt x="209422" y="5484037"/>
                  </a:lnTo>
                  <a:lnTo>
                    <a:pt x="262509" y="5489308"/>
                  </a:lnTo>
                  <a:lnTo>
                    <a:pt x="6685280" y="5489308"/>
                  </a:lnTo>
                  <a:lnTo>
                    <a:pt x="6738366" y="5484037"/>
                  </a:lnTo>
                  <a:lnTo>
                    <a:pt x="6787769" y="5468327"/>
                  </a:lnTo>
                  <a:lnTo>
                    <a:pt x="6832473" y="5443296"/>
                  </a:lnTo>
                  <a:lnTo>
                    <a:pt x="6871334" y="5410034"/>
                  </a:lnTo>
                  <a:lnTo>
                    <a:pt x="6903466" y="5369636"/>
                  </a:lnTo>
                  <a:lnTo>
                    <a:pt x="6927596" y="5323230"/>
                  </a:lnTo>
                  <a:lnTo>
                    <a:pt x="6942708" y="5271884"/>
                  </a:lnTo>
                  <a:lnTo>
                    <a:pt x="6947789" y="5216740"/>
                  </a:lnTo>
                  <a:lnTo>
                    <a:pt x="6947789" y="272541"/>
                  </a:lnTo>
                  <a:lnTo>
                    <a:pt x="6942708" y="217805"/>
                  </a:lnTo>
                  <a:lnTo>
                    <a:pt x="6927596" y="166750"/>
                  </a:lnTo>
                  <a:lnTo>
                    <a:pt x="6903466" y="120523"/>
                  </a:lnTo>
                  <a:lnTo>
                    <a:pt x="6871334" y="80137"/>
                  </a:lnTo>
                  <a:lnTo>
                    <a:pt x="6832473" y="46862"/>
                  </a:lnTo>
                  <a:lnTo>
                    <a:pt x="6787769" y="21589"/>
                  </a:lnTo>
                  <a:lnTo>
                    <a:pt x="6738366" y="5714"/>
                  </a:lnTo>
                  <a:lnTo>
                    <a:pt x="6685280" y="0"/>
                  </a:lnTo>
                  <a:close/>
                </a:path>
              </a:pathLst>
            </a:custGeom>
            <a:solidFill>
              <a:srgbClr val="F0F0F0"/>
            </a:solidFill>
          </p:spPr>
          <p:txBody>
            <a:bodyPr wrap="square" lIns="0" tIns="0" rIns="0" bIns="0" rtlCol="0"/>
            <a:lstStyle/>
            <a:p>
              <a:endParaRPr/>
            </a:p>
          </p:txBody>
        </p:sp>
        <p:sp>
          <p:nvSpPr>
            <p:cNvPr id="8" name="object 8"/>
            <p:cNvSpPr/>
            <p:nvPr/>
          </p:nvSpPr>
          <p:spPr>
            <a:xfrm>
              <a:off x="1576069" y="894143"/>
              <a:ext cx="6609080" cy="0"/>
            </a:xfrm>
            <a:custGeom>
              <a:avLst/>
              <a:gdLst/>
              <a:ahLst/>
              <a:cxnLst/>
              <a:rect l="l" t="t" r="r" b="b"/>
              <a:pathLst>
                <a:path w="6609080">
                  <a:moveTo>
                    <a:pt x="0" y="0"/>
                  </a:moveTo>
                  <a:lnTo>
                    <a:pt x="6608826" y="0"/>
                  </a:lnTo>
                </a:path>
              </a:pathLst>
            </a:custGeom>
            <a:ln w="14351">
              <a:solidFill>
                <a:srgbClr val="842C8A"/>
              </a:solidFill>
            </a:ln>
          </p:spPr>
          <p:txBody>
            <a:bodyPr wrap="square" lIns="0" tIns="0" rIns="0" bIns="0" rtlCol="0"/>
            <a:lstStyle/>
            <a:p>
              <a:endParaRPr/>
            </a:p>
          </p:txBody>
        </p:sp>
        <p:sp>
          <p:nvSpPr>
            <p:cNvPr id="9" name="object 9"/>
            <p:cNvSpPr/>
            <p:nvPr/>
          </p:nvSpPr>
          <p:spPr>
            <a:xfrm>
              <a:off x="1540255" y="901319"/>
              <a:ext cx="52705" cy="14604"/>
            </a:xfrm>
            <a:custGeom>
              <a:avLst/>
              <a:gdLst/>
              <a:ahLst/>
              <a:cxnLst/>
              <a:rect l="l" t="t" r="r" b="b"/>
              <a:pathLst>
                <a:path w="52705" h="14605">
                  <a:moveTo>
                    <a:pt x="52578" y="0"/>
                  </a:moveTo>
                  <a:lnTo>
                    <a:pt x="11556" y="0"/>
                  </a:lnTo>
                  <a:lnTo>
                    <a:pt x="0" y="14350"/>
                  </a:lnTo>
                  <a:lnTo>
                    <a:pt x="40385" y="14350"/>
                  </a:lnTo>
                  <a:lnTo>
                    <a:pt x="52578" y="0"/>
                  </a:lnTo>
                  <a:close/>
                </a:path>
              </a:pathLst>
            </a:custGeom>
            <a:solidFill>
              <a:srgbClr val="842C8A"/>
            </a:solidFill>
          </p:spPr>
          <p:txBody>
            <a:bodyPr wrap="square" lIns="0" tIns="0" rIns="0" bIns="0" rtlCol="0"/>
            <a:lstStyle/>
            <a:p>
              <a:endParaRPr/>
            </a:p>
          </p:txBody>
        </p:sp>
        <p:sp>
          <p:nvSpPr>
            <p:cNvPr id="10" name="object 10"/>
            <p:cNvSpPr/>
            <p:nvPr/>
          </p:nvSpPr>
          <p:spPr>
            <a:xfrm>
              <a:off x="8168131" y="901319"/>
              <a:ext cx="52705" cy="14604"/>
            </a:xfrm>
            <a:custGeom>
              <a:avLst/>
              <a:gdLst/>
              <a:ahLst/>
              <a:cxnLst/>
              <a:rect l="l" t="t" r="r" b="b"/>
              <a:pathLst>
                <a:path w="52704" h="14605">
                  <a:moveTo>
                    <a:pt x="41021" y="0"/>
                  </a:moveTo>
                  <a:lnTo>
                    <a:pt x="0" y="0"/>
                  </a:lnTo>
                  <a:lnTo>
                    <a:pt x="12192" y="14350"/>
                  </a:lnTo>
                  <a:lnTo>
                    <a:pt x="52577" y="14350"/>
                  </a:lnTo>
                  <a:lnTo>
                    <a:pt x="41021" y="0"/>
                  </a:lnTo>
                  <a:close/>
                </a:path>
              </a:pathLst>
            </a:custGeom>
            <a:solidFill>
              <a:srgbClr val="842C8A"/>
            </a:solidFill>
          </p:spPr>
          <p:txBody>
            <a:bodyPr wrap="square" lIns="0" tIns="0" rIns="0" bIns="0" rtlCol="0"/>
            <a:lstStyle/>
            <a:p>
              <a:endParaRPr/>
            </a:p>
          </p:txBody>
        </p:sp>
        <p:sp>
          <p:nvSpPr>
            <p:cNvPr id="11" name="object 11"/>
            <p:cNvSpPr/>
            <p:nvPr/>
          </p:nvSpPr>
          <p:spPr>
            <a:xfrm>
              <a:off x="1518030" y="915669"/>
              <a:ext cx="40005" cy="14604"/>
            </a:xfrm>
            <a:custGeom>
              <a:avLst/>
              <a:gdLst/>
              <a:ahLst/>
              <a:cxnLst/>
              <a:rect l="l" t="t" r="r" b="b"/>
              <a:pathLst>
                <a:path w="40005" h="14605">
                  <a:moveTo>
                    <a:pt x="40005" y="0"/>
                  </a:moveTo>
                  <a:lnTo>
                    <a:pt x="10921" y="0"/>
                  </a:lnTo>
                  <a:lnTo>
                    <a:pt x="0" y="14477"/>
                  </a:lnTo>
                  <a:lnTo>
                    <a:pt x="28702" y="14477"/>
                  </a:lnTo>
                  <a:lnTo>
                    <a:pt x="40005" y="0"/>
                  </a:lnTo>
                  <a:close/>
                </a:path>
              </a:pathLst>
            </a:custGeom>
            <a:solidFill>
              <a:srgbClr val="842C8A"/>
            </a:solidFill>
          </p:spPr>
          <p:txBody>
            <a:bodyPr wrap="square" lIns="0" tIns="0" rIns="0" bIns="0" rtlCol="0"/>
            <a:lstStyle/>
            <a:p>
              <a:endParaRPr/>
            </a:p>
          </p:txBody>
        </p:sp>
        <p:sp>
          <p:nvSpPr>
            <p:cNvPr id="12" name="object 12"/>
            <p:cNvSpPr/>
            <p:nvPr/>
          </p:nvSpPr>
          <p:spPr>
            <a:xfrm>
              <a:off x="8202930" y="915669"/>
              <a:ext cx="40005" cy="14604"/>
            </a:xfrm>
            <a:custGeom>
              <a:avLst/>
              <a:gdLst/>
              <a:ahLst/>
              <a:cxnLst/>
              <a:rect l="l" t="t" r="r" b="b"/>
              <a:pathLst>
                <a:path w="40004" h="14605">
                  <a:moveTo>
                    <a:pt x="29083" y="0"/>
                  </a:moveTo>
                  <a:lnTo>
                    <a:pt x="0" y="0"/>
                  </a:lnTo>
                  <a:lnTo>
                    <a:pt x="11302" y="14477"/>
                  </a:lnTo>
                  <a:lnTo>
                    <a:pt x="40004" y="14477"/>
                  </a:lnTo>
                  <a:lnTo>
                    <a:pt x="29083" y="0"/>
                  </a:lnTo>
                  <a:close/>
                </a:path>
              </a:pathLst>
            </a:custGeom>
            <a:solidFill>
              <a:srgbClr val="842C8A"/>
            </a:solidFill>
          </p:spPr>
          <p:txBody>
            <a:bodyPr wrap="square" lIns="0" tIns="0" rIns="0" bIns="0" rtlCol="0"/>
            <a:lstStyle/>
            <a:p>
              <a:endParaRPr/>
            </a:p>
          </p:txBody>
        </p:sp>
        <p:sp>
          <p:nvSpPr>
            <p:cNvPr id="13" name="object 13"/>
            <p:cNvSpPr/>
            <p:nvPr/>
          </p:nvSpPr>
          <p:spPr>
            <a:xfrm>
              <a:off x="1487424" y="930147"/>
              <a:ext cx="48895" cy="29209"/>
            </a:xfrm>
            <a:custGeom>
              <a:avLst/>
              <a:gdLst/>
              <a:ahLst/>
              <a:cxnLst/>
              <a:rect l="l" t="t" r="r" b="b"/>
              <a:pathLst>
                <a:path w="48894" h="29209">
                  <a:moveTo>
                    <a:pt x="48767" y="0"/>
                  </a:moveTo>
                  <a:lnTo>
                    <a:pt x="19938" y="0"/>
                  </a:lnTo>
                  <a:lnTo>
                    <a:pt x="9778" y="14350"/>
                  </a:lnTo>
                  <a:lnTo>
                    <a:pt x="0" y="28701"/>
                  </a:lnTo>
                  <a:lnTo>
                    <a:pt x="18414" y="28701"/>
                  </a:lnTo>
                  <a:lnTo>
                    <a:pt x="28447" y="14350"/>
                  </a:lnTo>
                  <a:lnTo>
                    <a:pt x="38100" y="14350"/>
                  </a:lnTo>
                  <a:lnTo>
                    <a:pt x="48767" y="0"/>
                  </a:lnTo>
                  <a:close/>
                </a:path>
              </a:pathLst>
            </a:custGeom>
            <a:solidFill>
              <a:srgbClr val="842C8A"/>
            </a:solidFill>
          </p:spPr>
          <p:txBody>
            <a:bodyPr wrap="square" lIns="0" tIns="0" rIns="0" bIns="0" rtlCol="0"/>
            <a:lstStyle/>
            <a:p>
              <a:endParaRPr/>
            </a:p>
          </p:txBody>
        </p:sp>
        <p:sp>
          <p:nvSpPr>
            <p:cNvPr id="14" name="object 14"/>
            <p:cNvSpPr/>
            <p:nvPr/>
          </p:nvSpPr>
          <p:spPr>
            <a:xfrm>
              <a:off x="8224646" y="930147"/>
              <a:ext cx="48895" cy="29209"/>
            </a:xfrm>
            <a:custGeom>
              <a:avLst/>
              <a:gdLst/>
              <a:ahLst/>
              <a:cxnLst/>
              <a:rect l="l" t="t" r="r" b="b"/>
              <a:pathLst>
                <a:path w="48895" h="29209">
                  <a:moveTo>
                    <a:pt x="28955" y="0"/>
                  </a:moveTo>
                  <a:lnTo>
                    <a:pt x="0" y="0"/>
                  </a:lnTo>
                  <a:lnTo>
                    <a:pt x="10795" y="14350"/>
                  </a:lnTo>
                  <a:lnTo>
                    <a:pt x="20447" y="14350"/>
                  </a:lnTo>
                  <a:lnTo>
                    <a:pt x="30479" y="28701"/>
                  </a:lnTo>
                  <a:lnTo>
                    <a:pt x="48895" y="28701"/>
                  </a:lnTo>
                  <a:lnTo>
                    <a:pt x="39116" y="14350"/>
                  </a:lnTo>
                  <a:lnTo>
                    <a:pt x="28955" y="0"/>
                  </a:lnTo>
                  <a:close/>
                </a:path>
              </a:pathLst>
            </a:custGeom>
            <a:solidFill>
              <a:srgbClr val="842C8A"/>
            </a:solidFill>
          </p:spPr>
          <p:txBody>
            <a:bodyPr wrap="square" lIns="0" tIns="0" rIns="0" bIns="0" rtlCol="0"/>
            <a:lstStyle/>
            <a:p>
              <a:endParaRPr/>
            </a:p>
          </p:txBody>
        </p:sp>
        <p:sp>
          <p:nvSpPr>
            <p:cNvPr id="15" name="object 15"/>
            <p:cNvSpPr/>
            <p:nvPr/>
          </p:nvSpPr>
          <p:spPr>
            <a:xfrm>
              <a:off x="1460627" y="958850"/>
              <a:ext cx="36195" cy="29209"/>
            </a:xfrm>
            <a:custGeom>
              <a:avLst/>
              <a:gdLst/>
              <a:ahLst/>
              <a:cxnLst/>
              <a:rect l="l" t="t" r="r" b="b"/>
              <a:pathLst>
                <a:path w="36194" h="29209">
                  <a:moveTo>
                    <a:pt x="36194" y="0"/>
                  </a:moveTo>
                  <a:lnTo>
                    <a:pt x="17398" y="0"/>
                  </a:lnTo>
                  <a:lnTo>
                    <a:pt x="8509" y="14350"/>
                  </a:lnTo>
                  <a:lnTo>
                    <a:pt x="0" y="28701"/>
                  </a:lnTo>
                  <a:lnTo>
                    <a:pt x="18668" y="28701"/>
                  </a:lnTo>
                  <a:lnTo>
                    <a:pt x="27304" y="14350"/>
                  </a:lnTo>
                  <a:lnTo>
                    <a:pt x="27050" y="14350"/>
                  </a:lnTo>
                  <a:lnTo>
                    <a:pt x="36194" y="0"/>
                  </a:lnTo>
                  <a:close/>
                </a:path>
              </a:pathLst>
            </a:custGeom>
            <a:solidFill>
              <a:srgbClr val="842C8A"/>
            </a:solidFill>
          </p:spPr>
          <p:txBody>
            <a:bodyPr wrap="square" lIns="0" tIns="0" rIns="0" bIns="0" rtlCol="0"/>
            <a:lstStyle/>
            <a:p>
              <a:endParaRPr/>
            </a:p>
          </p:txBody>
        </p:sp>
        <p:sp>
          <p:nvSpPr>
            <p:cNvPr id="16" name="object 16"/>
            <p:cNvSpPr/>
            <p:nvPr/>
          </p:nvSpPr>
          <p:spPr>
            <a:xfrm>
              <a:off x="8264143" y="958850"/>
              <a:ext cx="36195" cy="29209"/>
            </a:xfrm>
            <a:custGeom>
              <a:avLst/>
              <a:gdLst/>
              <a:ahLst/>
              <a:cxnLst/>
              <a:rect l="l" t="t" r="r" b="b"/>
              <a:pathLst>
                <a:path w="36195" h="29209">
                  <a:moveTo>
                    <a:pt x="18796" y="0"/>
                  </a:moveTo>
                  <a:lnTo>
                    <a:pt x="0" y="0"/>
                  </a:lnTo>
                  <a:lnTo>
                    <a:pt x="9144" y="14350"/>
                  </a:lnTo>
                  <a:lnTo>
                    <a:pt x="8889" y="14350"/>
                  </a:lnTo>
                  <a:lnTo>
                    <a:pt x="17525" y="28701"/>
                  </a:lnTo>
                  <a:lnTo>
                    <a:pt x="36195" y="28701"/>
                  </a:lnTo>
                  <a:lnTo>
                    <a:pt x="27685" y="14350"/>
                  </a:lnTo>
                  <a:lnTo>
                    <a:pt x="18796" y="0"/>
                  </a:lnTo>
                  <a:close/>
                </a:path>
              </a:pathLst>
            </a:custGeom>
            <a:solidFill>
              <a:srgbClr val="842C8A"/>
            </a:solidFill>
          </p:spPr>
          <p:txBody>
            <a:bodyPr wrap="square" lIns="0" tIns="0" rIns="0" bIns="0" rtlCol="0"/>
            <a:lstStyle/>
            <a:p>
              <a:endParaRPr/>
            </a:p>
          </p:txBody>
        </p:sp>
        <p:sp>
          <p:nvSpPr>
            <p:cNvPr id="17" name="object 17"/>
            <p:cNvSpPr/>
            <p:nvPr/>
          </p:nvSpPr>
          <p:spPr>
            <a:xfrm>
              <a:off x="1425702" y="987552"/>
              <a:ext cx="45720" cy="57785"/>
            </a:xfrm>
            <a:custGeom>
              <a:avLst/>
              <a:gdLst/>
              <a:ahLst/>
              <a:cxnLst/>
              <a:rect l="l" t="t" r="r" b="b"/>
              <a:pathLst>
                <a:path w="45719" h="57784">
                  <a:moveTo>
                    <a:pt x="45719" y="0"/>
                  </a:moveTo>
                  <a:lnTo>
                    <a:pt x="26923" y="0"/>
                  </a:lnTo>
                  <a:lnTo>
                    <a:pt x="19431" y="14350"/>
                  </a:lnTo>
                  <a:lnTo>
                    <a:pt x="12445" y="28828"/>
                  </a:lnTo>
                  <a:lnTo>
                    <a:pt x="5841" y="43180"/>
                  </a:lnTo>
                  <a:lnTo>
                    <a:pt x="0" y="57531"/>
                  </a:lnTo>
                  <a:lnTo>
                    <a:pt x="12318" y="57531"/>
                  </a:lnTo>
                  <a:lnTo>
                    <a:pt x="18160" y="43180"/>
                  </a:lnTo>
                  <a:lnTo>
                    <a:pt x="24256" y="28828"/>
                  </a:lnTo>
                  <a:lnTo>
                    <a:pt x="30734" y="28828"/>
                  </a:lnTo>
                  <a:lnTo>
                    <a:pt x="38100" y="14350"/>
                  </a:lnTo>
                  <a:lnTo>
                    <a:pt x="37972" y="14350"/>
                  </a:lnTo>
                  <a:lnTo>
                    <a:pt x="45719" y="0"/>
                  </a:lnTo>
                  <a:close/>
                </a:path>
              </a:pathLst>
            </a:custGeom>
            <a:solidFill>
              <a:srgbClr val="842C8A"/>
            </a:solidFill>
          </p:spPr>
          <p:txBody>
            <a:bodyPr wrap="square" lIns="0" tIns="0" rIns="0" bIns="0" rtlCol="0"/>
            <a:lstStyle/>
            <a:p>
              <a:endParaRPr/>
            </a:p>
          </p:txBody>
        </p:sp>
        <p:sp>
          <p:nvSpPr>
            <p:cNvPr id="18" name="object 18"/>
            <p:cNvSpPr/>
            <p:nvPr/>
          </p:nvSpPr>
          <p:spPr>
            <a:xfrm>
              <a:off x="8289543" y="987552"/>
              <a:ext cx="46355" cy="57785"/>
            </a:xfrm>
            <a:custGeom>
              <a:avLst/>
              <a:gdLst/>
              <a:ahLst/>
              <a:cxnLst/>
              <a:rect l="l" t="t" r="r" b="b"/>
              <a:pathLst>
                <a:path w="46354" h="57784">
                  <a:moveTo>
                    <a:pt x="18796" y="0"/>
                  </a:moveTo>
                  <a:lnTo>
                    <a:pt x="0" y="0"/>
                  </a:lnTo>
                  <a:lnTo>
                    <a:pt x="7747" y="14350"/>
                  </a:lnTo>
                  <a:lnTo>
                    <a:pt x="14985" y="28828"/>
                  </a:lnTo>
                  <a:lnTo>
                    <a:pt x="21462" y="28828"/>
                  </a:lnTo>
                  <a:lnTo>
                    <a:pt x="27685" y="43180"/>
                  </a:lnTo>
                  <a:lnTo>
                    <a:pt x="33400" y="57531"/>
                  </a:lnTo>
                  <a:lnTo>
                    <a:pt x="45847" y="57531"/>
                  </a:lnTo>
                  <a:lnTo>
                    <a:pt x="39877" y="43180"/>
                  </a:lnTo>
                  <a:lnTo>
                    <a:pt x="33274" y="28828"/>
                  </a:lnTo>
                  <a:lnTo>
                    <a:pt x="26288" y="14350"/>
                  </a:lnTo>
                  <a:lnTo>
                    <a:pt x="18796" y="0"/>
                  </a:lnTo>
                  <a:close/>
                </a:path>
              </a:pathLst>
            </a:custGeom>
            <a:solidFill>
              <a:srgbClr val="842C8A"/>
            </a:solidFill>
          </p:spPr>
          <p:txBody>
            <a:bodyPr wrap="square" lIns="0" tIns="0" rIns="0" bIns="0" rtlCol="0"/>
            <a:lstStyle/>
            <a:p>
              <a:endParaRPr/>
            </a:p>
          </p:txBody>
        </p:sp>
        <p:sp>
          <p:nvSpPr>
            <p:cNvPr id="19" name="object 19"/>
            <p:cNvSpPr/>
            <p:nvPr/>
          </p:nvSpPr>
          <p:spPr>
            <a:xfrm>
              <a:off x="1409319" y="1045083"/>
              <a:ext cx="29209" cy="43180"/>
            </a:xfrm>
            <a:custGeom>
              <a:avLst/>
              <a:gdLst/>
              <a:ahLst/>
              <a:cxnLst/>
              <a:rect l="l" t="t" r="r" b="b"/>
              <a:pathLst>
                <a:path w="29209" h="43180">
                  <a:moveTo>
                    <a:pt x="28828" y="0"/>
                  </a:moveTo>
                  <a:lnTo>
                    <a:pt x="10921" y="0"/>
                  </a:lnTo>
                  <a:lnTo>
                    <a:pt x="6096" y="14350"/>
                  </a:lnTo>
                  <a:lnTo>
                    <a:pt x="1905" y="28701"/>
                  </a:lnTo>
                  <a:lnTo>
                    <a:pt x="0" y="43179"/>
                  </a:lnTo>
                  <a:lnTo>
                    <a:pt x="13208" y="43179"/>
                  </a:lnTo>
                  <a:lnTo>
                    <a:pt x="15112" y="28701"/>
                  </a:lnTo>
                  <a:lnTo>
                    <a:pt x="19050" y="28701"/>
                  </a:lnTo>
                  <a:lnTo>
                    <a:pt x="23621" y="14350"/>
                  </a:lnTo>
                  <a:lnTo>
                    <a:pt x="28828" y="0"/>
                  </a:lnTo>
                  <a:close/>
                </a:path>
              </a:pathLst>
            </a:custGeom>
            <a:solidFill>
              <a:srgbClr val="842C8A"/>
            </a:solidFill>
          </p:spPr>
          <p:txBody>
            <a:bodyPr wrap="square" lIns="0" tIns="0" rIns="0" bIns="0" rtlCol="0"/>
            <a:lstStyle/>
            <a:p>
              <a:endParaRPr/>
            </a:p>
          </p:txBody>
        </p:sp>
        <p:sp>
          <p:nvSpPr>
            <p:cNvPr id="20" name="object 20"/>
            <p:cNvSpPr/>
            <p:nvPr/>
          </p:nvSpPr>
          <p:spPr>
            <a:xfrm>
              <a:off x="8322818" y="1045083"/>
              <a:ext cx="29209" cy="43180"/>
            </a:xfrm>
            <a:custGeom>
              <a:avLst/>
              <a:gdLst/>
              <a:ahLst/>
              <a:cxnLst/>
              <a:rect l="l" t="t" r="r" b="b"/>
              <a:pathLst>
                <a:path w="29209" h="43180">
                  <a:moveTo>
                    <a:pt x="17906" y="0"/>
                  </a:moveTo>
                  <a:lnTo>
                    <a:pt x="0" y="0"/>
                  </a:lnTo>
                  <a:lnTo>
                    <a:pt x="5079" y="14350"/>
                  </a:lnTo>
                  <a:lnTo>
                    <a:pt x="9778" y="28701"/>
                  </a:lnTo>
                  <a:lnTo>
                    <a:pt x="13715" y="28701"/>
                  </a:lnTo>
                  <a:lnTo>
                    <a:pt x="15621" y="43179"/>
                  </a:lnTo>
                  <a:lnTo>
                    <a:pt x="28828" y="43179"/>
                  </a:lnTo>
                  <a:lnTo>
                    <a:pt x="26924" y="28701"/>
                  </a:lnTo>
                  <a:lnTo>
                    <a:pt x="22732" y="14350"/>
                  </a:lnTo>
                  <a:lnTo>
                    <a:pt x="17906" y="0"/>
                  </a:lnTo>
                  <a:close/>
                </a:path>
              </a:pathLst>
            </a:custGeom>
            <a:solidFill>
              <a:srgbClr val="842C8A"/>
            </a:solidFill>
          </p:spPr>
          <p:txBody>
            <a:bodyPr wrap="square" lIns="0" tIns="0" rIns="0" bIns="0" rtlCol="0"/>
            <a:lstStyle/>
            <a:p>
              <a:endParaRPr/>
            </a:p>
          </p:txBody>
        </p:sp>
        <p:sp>
          <p:nvSpPr>
            <p:cNvPr id="21" name="object 21"/>
            <p:cNvSpPr/>
            <p:nvPr/>
          </p:nvSpPr>
          <p:spPr>
            <a:xfrm>
              <a:off x="1424305" y="1073785"/>
              <a:ext cx="4445" cy="14604"/>
            </a:xfrm>
            <a:custGeom>
              <a:avLst/>
              <a:gdLst/>
              <a:ahLst/>
              <a:cxnLst/>
              <a:rect l="l" t="t" r="r" b="b"/>
              <a:pathLst>
                <a:path w="4444" h="14605">
                  <a:moveTo>
                    <a:pt x="4190" y="0"/>
                  </a:moveTo>
                  <a:lnTo>
                    <a:pt x="126" y="0"/>
                  </a:lnTo>
                  <a:lnTo>
                    <a:pt x="0" y="14477"/>
                  </a:lnTo>
                  <a:lnTo>
                    <a:pt x="4190" y="0"/>
                  </a:lnTo>
                  <a:close/>
                </a:path>
              </a:pathLst>
            </a:custGeom>
            <a:solidFill>
              <a:srgbClr val="842C8A"/>
            </a:solidFill>
          </p:spPr>
          <p:txBody>
            <a:bodyPr wrap="square" lIns="0" tIns="0" rIns="0" bIns="0" rtlCol="0"/>
            <a:lstStyle/>
            <a:p>
              <a:endParaRPr/>
            </a:p>
          </p:txBody>
        </p:sp>
        <p:sp>
          <p:nvSpPr>
            <p:cNvPr id="22" name="object 22"/>
            <p:cNvSpPr/>
            <p:nvPr/>
          </p:nvSpPr>
          <p:spPr>
            <a:xfrm>
              <a:off x="8332469" y="1073785"/>
              <a:ext cx="4445" cy="14604"/>
            </a:xfrm>
            <a:custGeom>
              <a:avLst/>
              <a:gdLst/>
              <a:ahLst/>
              <a:cxnLst/>
              <a:rect l="l" t="t" r="r" b="b"/>
              <a:pathLst>
                <a:path w="4445" h="14605">
                  <a:moveTo>
                    <a:pt x="4063" y="0"/>
                  </a:moveTo>
                  <a:lnTo>
                    <a:pt x="0" y="0"/>
                  </a:lnTo>
                  <a:lnTo>
                    <a:pt x="4190" y="14477"/>
                  </a:lnTo>
                  <a:lnTo>
                    <a:pt x="4063" y="0"/>
                  </a:lnTo>
                  <a:close/>
                </a:path>
              </a:pathLst>
            </a:custGeom>
            <a:solidFill>
              <a:srgbClr val="842C8A"/>
            </a:solidFill>
          </p:spPr>
          <p:txBody>
            <a:bodyPr wrap="square" lIns="0" tIns="0" rIns="0" bIns="0" rtlCol="0"/>
            <a:lstStyle/>
            <a:p>
              <a:endParaRPr/>
            </a:p>
          </p:txBody>
        </p:sp>
        <p:sp>
          <p:nvSpPr>
            <p:cNvPr id="23" name="object 23"/>
            <p:cNvSpPr/>
            <p:nvPr/>
          </p:nvSpPr>
          <p:spPr>
            <a:xfrm>
              <a:off x="1405889" y="1088263"/>
              <a:ext cx="15240" cy="14604"/>
            </a:xfrm>
            <a:custGeom>
              <a:avLst/>
              <a:gdLst/>
              <a:ahLst/>
              <a:cxnLst/>
              <a:rect l="l" t="t" r="r" b="b"/>
              <a:pathLst>
                <a:path w="15240" h="14605">
                  <a:moveTo>
                    <a:pt x="15112" y="0"/>
                  </a:moveTo>
                  <a:lnTo>
                    <a:pt x="1650" y="0"/>
                  </a:lnTo>
                  <a:lnTo>
                    <a:pt x="0" y="14350"/>
                  </a:lnTo>
                  <a:lnTo>
                    <a:pt x="13462" y="14350"/>
                  </a:lnTo>
                  <a:lnTo>
                    <a:pt x="15112" y="0"/>
                  </a:lnTo>
                  <a:close/>
                </a:path>
              </a:pathLst>
            </a:custGeom>
            <a:solidFill>
              <a:srgbClr val="842C8A"/>
            </a:solidFill>
          </p:spPr>
          <p:txBody>
            <a:bodyPr wrap="square" lIns="0" tIns="0" rIns="0" bIns="0" rtlCol="0"/>
            <a:lstStyle/>
            <a:p>
              <a:endParaRPr/>
            </a:p>
          </p:txBody>
        </p:sp>
        <p:sp>
          <p:nvSpPr>
            <p:cNvPr id="24" name="object 24"/>
            <p:cNvSpPr/>
            <p:nvPr/>
          </p:nvSpPr>
          <p:spPr>
            <a:xfrm>
              <a:off x="8339963" y="1088263"/>
              <a:ext cx="15240" cy="14604"/>
            </a:xfrm>
            <a:custGeom>
              <a:avLst/>
              <a:gdLst/>
              <a:ahLst/>
              <a:cxnLst/>
              <a:rect l="l" t="t" r="r" b="b"/>
              <a:pathLst>
                <a:path w="15240" h="14605">
                  <a:moveTo>
                    <a:pt x="13461" y="0"/>
                  </a:moveTo>
                  <a:lnTo>
                    <a:pt x="0" y="0"/>
                  </a:lnTo>
                  <a:lnTo>
                    <a:pt x="1650" y="14350"/>
                  </a:lnTo>
                  <a:lnTo>
                    <a:pt x="15112" y="14350"/>
                  </a:lnTo>
                  <a:lnTo>
                    <a:pt x="13461" y="0"/>
                  </a:lnTo>
                  <a:close/>
                </a:path>
              </a:pathLst>
            </a:custGeom>
            <a:solidFill>
              <a:srgbClr val="842C8A"/>
            </a:solidFill>
          </p:spPr>
          <p:txBody>
            <a:bodyPr wrap="square" lIns="0" tIns="0" rIns="0" bIns="0" rtlCol="0"/>
            <a:lstStyle/>
            <a:p>
              <a:endParaRPr/>
            </a:p>
          </p:txBody>
        </p:sp>
        <p:sp>
          <p:nvSpPr>
            <p:cNvPr id="25" name="object 25"/>
            <p:cNvSpPr/>
            <p:nvPr/>
          </p:nvSpPr>
          <p:spPr>
            <a:xfrm>
              <a:off x="1403222" y="1102613"/>
              <a:ext cx="15240" cy="14604"/>
            </a:xfrm>
            <a:custGeom>
              <a:avLst/>
              <a:gdLst/>
              <a:ahLst/>
              <a:cxnLst/>
              <a:rect l="l" t="t" r="r" b="b"/>
              <a:pathLst>
                <a:path w="15240" h="14605">
                  <a:moveTo>
                    <a:pt x="14859" y="0"/>
                  </a:moveTo>
                  <a:lnTo>
                    <a:pt x="1270" y="0"/>
                  </a:lnTo>
                  <a:lnTo>
                    <a:pt x="0" y="14350"/>
                  </a:lnTo>
                  <a:lnTo>
                    <a:pt x="13589" y="14350"/>
                  </a:lnTo>
                  <a:lnTo>
                    <a:pt x="14859" y="0"/>
                  </a:lnTo>
                  <a:close/>
                </a:path>
              </a:pathLst>
            </a:custGeom>
            <a:solidFill>
              <a:srgbClr val="842C8A"/>
            </a:solidFill>
          </p:spPr>
          <p:txBody>
            <a:bodyPr wrap="square" lIns="0" tIns="0" rIns="0" bIns="0" rtlCol="0"/>
            <a:lstStyle/>
            <a:p>
              <a:endParaRPr/>
            </a:p>
          </p:txBody>
        </p:sp>
        <p:sp>
          <p:nvSpPr>
            <p:cNvPr id="26" name="object 26"/>
            <p:cNvSpPr/>
            <p:nvPr/>
          </p:nvSpPr>
          <p:spPr>
            <a:xfrm>
              <a:off x="8342883" y="1102613"/>
              <a:ext cx="15240" cy="14604"/>
            </a:xfrm>
            <a:custGeom>
              <a:avLst/>
              <a:gdLst/>
              <a:ahLst/>
              <a:cxnLst/>
              <a:rect l="l" t="t" r="r" b="b"/>
              <a:pathLst>
                <a:path w="15240" h="14605">
                  <a:moveTo>
                    <a:pt x="13589" y="0"/>
                  </a:moveTo>
                  <a:lnTo>
                    <a:pt x="0" y="0"/>
                  </a:lnTo>
                  <a:lnTo>
                    <a:pt x="1270" y="14350"/>
                  </a:lnTo>
                  <a:lnTo>
                    <a:pt x="14859" y="14350"/>
                  </a:lnTo>
                  <a:lnTo>
                    <a:pt x="13589" y="0"/>
                  </a:lnTo>
                  <a:close/>
                </a:path>
              </a:pathLst>
            </a:custGeom>
            <a:solidFill>
              <a:srgbClr val="842C8A"/>
            </a:solidFill>
          </p:spPr>
          <p:txBody>
            <a:bodyPr wrap="square" lIns="0" tIns="0" rIns="0" bIns="0" rtlCol="0"/>
            <a:lstStyle/>
            <a:p>
              <a:endParaRPr/>
            </a:p>
          </p:txBody>
        </p:sp>
        <p:sp>
          <p:nvSpPr>
            <p:cNvPr id="27" name="object 27"/>
            <p:cNvSpPr/>
            <p:nvPr/>
          </p:nvSpPr>
          <p:spPr>
            <a:xfrm>
              <a:off x="8345169" y="1116964"/>
              <a:ext cx="14604" cy="14604"/>
            </a:xfrm>
            <a:custGeom>
              <a:avLst/>
              <a:gdLst/>
              <a:ahLst/>
              <a:cxnLst/>
              <a:rect l="l" t="t" r="r" b="b"/>
              <a:pathLst>
                <a:path w="14604" h="14605">
                  <a:moveTo>
                    <a:pt x="13588" y="0"/>
                  </a:moveTo>
                  <a:lnTo>
                    <a:pt x="0" y="0"/>
                  </a:lnTo>
                  <a:lnTo>
                    <a:pt x="888" y="14350"/>
                  </a:lnTo>
                  <a:lnTo>
                    <a:pt x="14604" y="14350"/>
                  </a:lnTo>
                  <a:lnTo>
                    <a:pt x="13588" y="0"/>
                  </a:lnTo>
                  <a:close/>
                </a:path>
              </a:pathLst>
            </a:custGeom>
            <a:solidFill>
              <a:srgbClr val="842C8A"/>
            </a:solidFill>
          </p:spPr>
          <p:txBody>
            <a:bodyPr wrap="square" lIns="0" tIns="0" rIns="0" bIns="0" rtlCol="0"/>
            <a:lstStyle/>
            <a:p>
              <a:endParaRPr/>
            </a:p>
          </p:txBody>
        </p:sp>
        <p:sp>
          <p:nvSpPr>
            <p:cNvPr id="28" name="object 28"/>
            <p:cNvSpPr/>
            <p:nvPr/>
          </p:nvSpPr>
          <p:spPr>
            <a:xfrm>
              <a:off x="1407445" y="1116964"/>
              <a:ext cx="0" cy="5031105"/>
            </a:xfrm>
            <a:custGeom>
              <a:avLst/>
              <a:gdLst/>
              <a:ahLst/>
              <a:cxnLst/>
              <a:rect l="l" t="t" r="r" b="b"/>
              <a:pathLst>
                <a:path h="5031105">
                  <a:moveTo>
                    <a:pt x="0" y="0"/>
                  </a:moveTo>
                  <a:lnTo>
                    <a:pt x="0" y="5030990"/>
                  </a:lnTo>
                </a:path>
              </a:pathLst>
            </a:custGeom>
            <a:ln w="16700">
              <a:solidFill>
                <a:srgbClr val="842C8A"/>
              </a:solidFill>
            </a:ln>
          </p:spPr>
          <p:txBody>
            <a:bodyPr wrap="square" lIns="0" tIns="0" rIns="0" bIns="0" rtlCol="0"/>
            <a:lstStyle/>
            <a:p>
              <a:endParaRPr/>
            </a:p>
          </p:txBody>
        </p:sp>
        <p:sp>
          <p:nvSpPr>
            <p:cNvPr id="29" name="object 29"/>
            <p:cNvSpPr/>
            <p:nvPr/>
          </p:nvSpPr>
          <p:spPr>
            <a:xfrm>
              <a:off x="8353520" y="1131316"/>
              <a:ext cx="0" cy="5017135"/>
            </a:xfrm>
            <a:custGeom>
              <a:avLst/>
              <a:gdLst/>
              <a:ahLst/>
              <a:cxnLst/>
              <a:rect l="l" t="t" r="r" b="b"/>
              <a:pathLst>
                <a:path h="5017135">
                  <a:moveTo>
                    <a:pt x="0" y="0"/>
                  </a:moveTo>
                  <a:lnTo>
                    <a:pt x="0" y="5016639"/>
                  </a:lnTo>
                </a:path>
              </a:pathLst>
            </a:custGeom>
            <a:ln w="16700">
              <a:solidFill>
                <a:srgbClr val="842C8A"/>
              </a:solidFill>
            </a:ln>
          </p:spPr>
          <p:txBody>
            <a:bodyPr wrap="square" lIns="0" tIns="0" rIns="0" bIns="0" rtlCol="0"/>
            <a:lstStyle/>
            <a:p>
              <a:endParaRPr/>
            </a:p>
          </p:txBody>
        </p:sp>
        <p:sp>
          <p:nvSpPr>
            <p:cNvPr id="30" name="object 30"/>
            <p:cNvSpPr/>
            <p:nvPr/>
          </p:nvSpPr>
          <p:spPr>
            <a:xfrm>
              <a:off x="1403222" y="6147955"/>
              <a:ext cx="15240" cy="14604"/>
            </a:xfrm>
            <a:custGeom>
              <a:avLst/>
              <a:gdLst/>
              <a:ahLst/>
              <a:cxnLst/>
              <a:rect l="l" t="t" r="r" b="b"/>
              <a:pathLst>
                <a:path w="15240" h="14604">
                  <a:moveTo>
                    <a:pt x="13589" y="0"/>
                  </a:moveTo>
                  <a:lnTo>
                    <a:pt x="0" y="0"/>
                  </a:lnTo>
                  <a:lnTo>
                    <a:pt x="1270" y="14363"/>
                  </a:lnTo>
                  <a:lnTo>
                    <a:pt x="14859" y="14363"/>
                  </a:lnTo>
                  <a:lnTo>
                    <a:pt x="13589" y="0"/>
                  </a:lnTo>
                  <a:close/>
                </a:path>
              </a:pathLst>
            </a:custGeom>
            <a:solidFill>
              <a:srgbClr val="842C8A"/>
            </a:solidFill>
          </p:spPr>
          <p:txBody>
            <a:bodyPr wrap="square" lIns="0" tIns="0" rIns="0" bIns="0" rtlCol="0"/>
            <a:lstStyle/>
            <a:p>
              <a:endParaRPr/>
            </a:p>
          </p:txBody>
        </p:sp>
        <p:sp>
          <p:nvSpPr>
            <p:cNvPr id="31" name="object 31"/>
            <p:cNvSpPr/>
            <p:nvPr/>
          </p:nvSpPr>
          <p:spPr>
            <a:xfrm>
              <a:off x="8342883" y="6147955"/>
              <a:ext cx="15240" cy="14604"/>
            </a:xfrm>
            <a:custGeom>
              <a:avLst/>
              <a:gdLst/>
              <a:ahLst/>
              <a:cxnLst/>
              <a:rect l="l" t="t" r="r" b="b"/>
              <a:pathLst>
                <a:path w="15240" h="14604">
                  <a:moveTo>
                    <a:pt x="14859" y="0"/>
                  </a:moveTo>
                  <a:lnTo>
                    <a:pt x="1270" y="0"/>
                  </a:lnTo>
                  <a:lnTo>
                    <a:pt x="0" y="14363"/>
                  </a:lnTo>
                  <a:lnTo>
                    <a:pt x="13589" y="14363"/>
                  </a:lnTo>
                  <a:lnTo>
                    <a:pt x="14859" y="0"/>
                  </a:lnTo>
                  <a:close/>
                </a:path>
              </a:pathLst>
            </a:custGeom>
            <a:solidFill>
              <a:srgbClr val="842C8A"/>
            </a:solidFill>
          </p:spPr>
          <p:txBody>
            <a:bodyPr wrap="square" lIns="0" tIns="0" rIns="0" bIns="0" rtlCol="0"/>
            <a:lstStyle/>
            <a:p>
              <a:endParaRPr/>
            </a:p>
          </p:txBody>
        </p:sp>
        <p:sp>
          <p:nvSpPr>
            <p:cNvPr id="32" name="object 32"/>
            <p:cNvSpPr/>
            <p:nvPr/>
          </p:nvSpPr>
          <p:spPr>
            <a:xfrm>
              <a:off x="1405889" y="6162319"/>
              <a:ext cx="15240" cy="14604"/>
            </a:xfrm>
            <a:custGeom>
              <a:avLst/>
              <a:gdLst/>
              <a:ahLst/>
              <a:cxnLst/>
              <a:rect l="l" t="t" r="r" b="b"/>
              <a:pathLst>
                <a:path w="15240" h="14604">
                  <a:moveTo>
                    <a:pt x="13462" y="0"/>
                  </a:moveTo>
                  <a:lnTo>
                    <a:pt x="0" y="0"/>
                  </a:lnTo>
                  <a:lnTo>
                    <a:pt x="1650" y="14376"/>
                  </a:lnTo>
                  <a:lnTo>
                    <a:pt x="15112" y="14376"/>
                  </a:lnTo>
                  <a:lnTo>
                    <a:pt x="13462" y="0"/>
                  </a:lnTo>
                  <a:close/>
                </a:path>
              </a:pathLst>
            </a:custGeom>
            <a:solidFill>
              <a:srgbClr val="842C8A"/>
            </a:solidFill>
          </p:spPr>
          <p:txBody>
            <a:bodyPr wrap="square" lIns="0" tIns="0" rIns="0" bIns="0" rtlCol="0"/>
            <a:lstStyle/>
            <a:p>
              <a:endParaRPr/>
            </a:p>
          </p:txBody>
        </p:sp>
        <p:sp>
          <p:nvSpPr>
            <p:cNvPr id="33" name="object 33"/>
            <p:cNvSpPr/>
            <p:nvPr/>
          </p:nvSpPr>
          <p:spPr>
            <a:xfrm>
              <a:off x="8339963" y="6162319"/>
              <a:ext cx="15240" cy="14604"/>
            </a:xfrm>
            <a:custGeom>
              <a:avLst/>
              <a:gdLst/>
              <a:ahLst/>
              <a:cxnLst/>
              <a:rect l="l" t="t" r="r" b="b"/>
              <a:pathLst>
                <a:path w="15240" h="14604">
                  <a:moveTo>
                    <a:pt x="15112" y="0"/>
                  </a:moveTo>
                  <a:lnTo>
                    <a:pt x="1650" y="0"/>
                  </a:lnTo>
                  <a:lnTo>
                    <a:pt x="0" y="14376"/>
                  </a:lnTo>
                  <a:lnTo>
                    <a:pt x="13461" y="14376"/>
                  </a:lnTo>
                  <a:lnTo>
                    <a:pt x="15112" y="0"/>
                  </a:lnTo>
                  <a:close/>
                </a:path>
              </a:pathLst>
            </a:custGeom>
            <a:solidFill>
              <a:srgbClr val="842C8A"/>
            </a:solidFill>
          </p:spPr>
          <p:txBody>
            <a:bodyPr wrap="square" lIns="0" tIns="0" rIns="0" bIns="0" rtlCol="0"/>
            <a:lstStyle/>
            <a:p>
              <a:endParaRPr/>
            </a:p>
          </p:txBody>
        </p:sp>
        <p:sp>
          <p:nvSpPr>
            <p:cNvPr id="34" name="object 34"/>
            <p:cNvSpPr/>
            <p:nvPr/>
          </p:nvSpPr>
          <p:spPr>
            <a:xfrm>
              <a:off x="1409319" y="6176695"/>
              <a:ext cx="24130" cy="29209"/>
            </a:xfrm>
            <a:custGeom>
              <a:avLst/>
              <a:gdLst/>
              <a:ahLst/>
              <a:cxnLst/>
              <a:rect l="l" t="t" r="r" b="b"/>
              <a:pathLst>
                <a:path w="24130" h="29210">
                  <a:moveTo>
                    <a:pt x="14986" y="0"/>
                  </a:moveTo>
                  <a:lnTo>
                    <a:pt x="0" y="0"/>
                  </a:lnTo>
                  <a:lnTo>
                    <a:pt x="1905" y="14376"/>
                  </a:lnTo>
                  <a:lnTo>
                    <a:pt x="6096" y="28752"/>
                  </a:lnTo>
                  <a:lnTo>
                    <a:pt x="23749" y="28752"/>
                  </a:lnTo>
                  <a:lnTo>
                    <a:pt x="19177" y="14376"/>
                  </a:lnTo>
                  <a:lnTo>
                    <a:pt x="14986" y="0"/>
                  </a:lnTo>
                  <a:close/>
                </a:path>
              </a:pathLst>
            </a:custGeom>
            <a:solidFill>
              <a:srgbClr val="842C8A"/>
            </a:solidFill>
          </p:spPr>
          <p:txBody>
            <a:bodyPr wrap="square" lIns="0" tIns="0" rIns="0" bIns="0" rtlCol="0"/>
            <a:lstStyle/>
            <a:p>
              <a:endParaRPr/>
            </a:p>
          </p:txBody>
        </p:sp>
        <p:sp>
          <p:nvSpPr>
            <p:cNvPr id="35" name="object 35"/>
            <p:cNvSpPr/>
            <p:nvPr/>
          </p:nvSpPr>
          <p:spPr>
            <a:xfrm>
              <a:off x="8327897" y="6176695"/>
              <a:ext cx="24130" cy="29209"/>
            </a:xfrm>
            <a:custGeom>
              <a:avLst/>
              <a:gdLst/>
              <a:ahLst/>
              <a:cxnLst/>
              <a:rect l="l" t="t" r="r" b="b"/>
              <a:pathLst>
                <a:path w="24129" h="29210">
                  <a:moveTo>
                    <a:pt x="23749" y="0"/>
                  </a:moveTo>
                  <a:lnTo>
                    <a:pt x="8762" y="0"/>
                  </a:lnTo>
                  <a:lnTo>
                    <a:pt x="4699" y="14376"/>
                  </a:lnTo>
                  <a:lnTo>
                    <a:pt x="0" y="28752"/>
                  </a:lnTo>
                  <a:lnTo>
                    <a:pt x="17652" y="28752"/>
                  </a:lnTo>
                  <a:lnTo>
                    <a:pt x="21844" y="14376"/>
                  </a:lnTo>
                  <a:lnTo>
                    <a:pt x="23749" y="0"/>
                  </a:lnTo>
                  <a:close/>
                </a:path>
              </a:pathLst>
            </a:custGeom>
            <a:solidFill>
              <a:srgbClr val="842C8A"/>
            </a:solidFill>
          </p:spPr>
          <p:txBody>
            <a:bodyPr wrap="square" lIns="0" tIns="0" rIns="0" bIns="0" rtlCol="0"/>
            <a:lstStyle/>
            <a:p>
              <a:endParaRPr/>
            </a:p>
          </p:txBody>
        </p:sp>
        <p:sp>
          <p:nvSpPr>
            <p:cNvPr id="36" name="object 36"/>
            <p:cNvSpPr/>
            <p:nvPr/>
          </p:nvSpPr>
          <p:spPr>
            <a:xfrm>
              <a:off x="1420241" y="6205448"/>
              <a:ext cx="51435" cy="72390"/>
            </a:xfrm>
            <a:custGeom>
              <a:avLst/>
              <a:gdLst/>
              <a:ahLst/>
              <a:cxnLst/>
              <a:rect l="l" t="t" r="r" b="b"/>
              <a:pathLst>
                <a:path w="51434" h="72389">
                  <a:moveTo>
                    <a:pt x="12700" y="0"/>
                  </a:moveTo>
                  <a:lnTo>
                    <a:pt x="0" y="0"/>
                  </a:lnTo>
                  <a:lnTo>
                    <a:pt x="5461" y="14376"/>
                  </a:lnTo>
                  <a:lnTo>
                    <a:pt x="11303" y="28752"/>
                  </a:lnTo>
                  <a:lnTo>
                    <a:pt x="17906" y="43116"/>
                  </a:lnTo>
                  <a:lnTo>
                    <a:pt x="24892" y="57492"/>
                  </a:lnTo>
                  <a:lnTo>
                    <a:pt x="32384" y="71869"/>
                  </a:lnTo>
                  <a:lnTo>
                    <a:pt x="51181" y="71869"/>
                  </a:lnTo>
                  <a:lnTo>
                    <a:pt x="43434" y="57492"/>
                  </a:lnTo>
                  <a:lnTo>
                    <a:pt x="43561" y="57492"/>
                  </a:lnTo>
                  <a:lnTo>
                    <a:pt x="36195" y="43116"/>
                  </a:lnTo>
                  <a:lnTo>
                    <a:pt x="36449" y="43116"/>
                  </a:lnTo>
                  <a:lnTo>
                    <a:pt x="29590" y="28752"/>
                  </a:lnTo>
                  <a:lnTo>
                    <a:pt x="23621" y="28752"/>
                  </a:lnTo>
                  <a:lnTo>
                    <a:pt x="17780" y="14376"/>
                  </a:lnTo>
                  <a:lnTo>
                    <a:pt x="12700" y="0"/>
                  </a:lnTo>
                  <a:close/>
                </a:path>
              </a:pathLst>
            </a:custGeom>
            <a:solidFill>
              <a:srgbClr val="842C8A"/>
            </a:solidFill>
          </p:spPr>
          <p:txBody>
            <a:bodyPr wrap="square" lIns="0" tIns="0" rIns="0" bIns="0" rtlCol="0"/>
            <a:lstStyle/>
            <a:p>
              <a:endParaRPr/>
            </a:p>
          </p:txBody>
        </p:sp>
        <p:sp>
          <p:nvSpPr>
            <p:cNvPr id="37" name="object 37"/>
            <p:cNvSpPr/>
            <p:nvPr/>
          </p:nvSpPr>
          <p:spPr>
            <a:xfrm>
              <a:off x="8289543" y="6205448"/>
              <a:ext cx="51435" cy="72390"/>
            </a:xfrm>
            <a:custGeom>
              <a:avLst/>
              <a:gdLst/>
              <a:ahLst/>
              <a:cxnLst/>
              <a:rect l="l" t="t" r="r" b="b"/>
              <a:pathLst>
                <a:path w="51434" h="72389">
                  <a:moveTo>
                    <a:pt x="51180" y="0"/>
                  </a:moveTo>
                  <a:lnTo>
                    <a:pt x="38480" y="0"/>
                  </a:lnTo>
                  <a:lnTo>
                    <a:pt x="33400" y="14376"/>
                  </a:lnTo>
                  <a:lnTo>
                    <a:pt x="27558" y="28752"/>
                  </a:lnTo>
                  <a:lnTo>
                    <a:pt x="21589" y="28752"/>
                  </a:lnTo>
                  <a:lnTo>
                    <a:pt x="14731" y="43116"/>
                  </a:lnTo>
                  <a:lnTo>
                    <a:pt x="14985" y="43116"/>
                  </a:lnTo>
                  <a:lnTo>
                    <a:pt x="7620" y="57492"/>
                  </a:lnTo>
                  <a:lnTo>
                    <a:pt x="0" y="71869"/>
                  </a:lnTo>
                  <a:lnTo>
                    <a:pt x="18796" y="71869"/>
                  </a:lnTo>
                  <a:lnTo>
                    <a:pt x="26288" y="57492"/>
                  </a:lnTo>
                  <a:lnTo>
                    <a:pt x="33274" y="43116"/>
                  </a:lnTo>
                  <a:lnTo>
                    <a:pt x="39877" y="28752"/>
                  </a:lnTo>
                  <a:lnTo>
                    <a:pt x="45847" y="14376"/>
                  </a:lnTo>
                  <a:lnTo>
                    <a:pt x="51180" y="0"/>
                  </a:lnTo>
                  <a:close/>
                </a:path>
              </a:pathLst>
            </a:custGeom>
            <a:solidFill>
              <a:srgbClr val="842C8A"/>
            </a:solidFill>
          </p:spPr>
          <p:txBody>
            <a:bodyPr wrap="square" lIns="0" tIns="0" rIns="0" bIns="0" rtlCol="0"/>
            <a:lstStyle/>
            <a:p>
              <a:endParaRPr/>
            </a:p>
          </p:txBody>
        </p:sp>
        <p:sp>
          <p:nvSpPr>
            <p:cNvPr id="38" name="object 38"/>
            <p:cNvSpPr/>
            <p:nvPr/>
          </p:nvSpPr>
          <p:spPr>
            <a:xfrm>
              <a:off x="1460627" y="6277318"/>
              <a:ext cx="36195" cy="29209"/>
            </a:xfrm>
            <a:custGeom>
              <a:avLst/>
              <a:gdLst/>
              <a:ahLst/>
              <a:cxnLst/>
              <a:rect l="l" t="t" r="r" b="b"/>
              <a:pathLst>
                <a:path w="36194" h="29210">
                  <a:moveTo>
                    <a:pt x="18668" y="0"/>
                  </a:moveTo>
                  <a:lnTo>
                    <a:pt x="0" y="0"/>
                  </a:lnTo>
                  <a:lnTo>
                    <a:pt x="8509" y="14376"/>
                  </a:lnTo>
                  <a:lnTo>
                    <a:pt x="17398" y="28752"/>
                  </a:lnTo>
                  <a:lnTo>
                    <a:pt x="36194" y="28752"/>
                  </a:lnTo>
                  <a:lnTo>
                    <a:pt x="27050" y="14376"/>
                  </a:lnTo>
                  <a:lnTo>
                    <a:pt x="27304" y="14376"/>
                  </a:lnTo>
                  <a:lnTo>
                    <a:pt x="18668" y="0"/>
                  </a:lnTo>
                  <a:close/>
                </a:path>
              </a:pathLst>
            </a:custGeom>
            <a:solidFill>
              <a:srgbClr val="842C8A"/>
            </a:solidFill>
          </p:spPr>
          <p:txBody>
            <a:bodyPr wrap="square" lIns="0" tIns="0" rIns="0" bIns="0" rtlCol="0"/>
            <a:lstStyle/>
            <a:p>
              <a:endParaRPr/>
            </a:p>
          </p:txBody>
        </p:sp>
        <p:sp>
          <p:nvSpPr>
            <p:cNvPr id="39" name="object 39"/>
            <p:cNvSpPr/>
            <p:nvPr/>
          </p:nvSpPr>
          <p:spPr>
            <a:xfrm>
              <a:off x="8264143" y="6277318"/>
              <a:ext cx="36195" cy="29209"/>
            </a:xfrm>
            <a:custGeom>
              <a:avLst/>
              <a:gdLst/>
              <a:ahLst/>
              <a:cxnLst/>
              <a:rect l="l" t="t" r="r" b="b"/>
              <a:pathLst>
                <a:path w="36195" h="29210">
                  <a:moveTo>
                    <a:pt x="36195" y="0"/>
                  </a:moveTo>
                  <a:lnTo>
                    <a:pt x="17525" y="0"/>
                  </a:lnTo>
                  <a:lnTo>
                    <a:pt x="8889" y="14376"/>
                  </a:lnTo>
                  <a:lnTo>
                    <a:pt x="9144" y="14376"/>
                  </a:lnTo>
                  <a:lnTo>
                    <a:pt x="0" y="28752"/>
                  </a:lnTo>
                  <a:lnTo>
                    <a:pt x="18796" y="28752"/>
                  </a:lnTo>
                  <a:lnTo>
                    <a:pt x="27685" y="14376"/>
                  </a:lnTo>
                  <a:lnTo>
                    <a:pt x="36195" y="0"/>
                  </a:lnTo>
                  <a:close/>
                </a:path>
              </a:pathLst>
            </a:custGeom>
            <a:solidFill>
              <a:srgbClr val="842C8A"/>
            </a:solidFill>
          </p:spPr>
          <p:txBody>
            <a:bodyPr wrap="square" lIns="0" tIns="0" rIns="0" bIns="0" rtlCol="0"/>
            <a:lstStyle/>
            <a:p>
              <a:endParaRPr/>
            </a:p>
          </p:txBody>
        </p:sp>
        <p:sp>
          <p:nvSpPr>
            <p:cNvPr id="40" name="object 40"/>
            <p:cNvSpPr/>
            <p:nvPr/>
          </p:nvSpPr>
          <p:spPr>
            <a:xfrm>
              <a:off x="1487424" y="6306070"/>
              <a:ext cx="48895" cy="29209"/>
            </a:xfrm>
            <a:custGeom>
              <a:avLst/>
              <a:gdLst/>
              <a:ahLst/>
              <a:cxnLst/>
              <a:rect l="l" t="t" r="r" b="b"/>
              <a:pathLst>
                <a:path w="48894" h="29210">
                  <a:moveTo>
                    <a:pt x="18414" y="0"/>
                  </a:moveTo>
                  <a:lnTo>
                    <a:pt x="0" y="0"/>
                  </a:lnTo>
                  <a:lnTo>
                    <a:pt x="9778" y="14376"/>
                  </a:lnTo>
                  <a:lnTo>
                    <a:pt x="19938" y="28740"/>
                  </a:lnTo>
                  <a:lnTo>
                    <a:pt x="48767" y="28740"/>
                  </a:lnTo>
                  <a:lnTo>
                    <a:pt x="38100" y="14376"/>
                  </a:lnTo>
                  <a:lnTo>
                    <a:pt x="28447" y="14376"/>
                  </a:lnTo>
                  <a:lnTo>
                    <a:pt x="18414" y="0"/>
                  </a:lnTo>
                  <a:close/>
                </a:path>
              </a:pathLst>
            </a:custGeom>
            <a:solidFill>
              <a:srgbClr val="842C8A"/>
            </a:solidFill>
          </p:spPr>
          <p:txBody>
            <a:bodyPr wrap="square" lIns="0" tIns="0" rIns="0" bIns="0" rtlCol="0"/>
            <a:lstStyle/>
            <a:p>
              <a:endParaRPr/>
            </a:p>
          </p:txBody>
        </p:sp>
        <p:sp>
          <p:nvSpPr>
            <p:cNvPr id="41" name="object 41"/>
            <p:cNvSpPr/>
            <p:nvPr/>
          </p:nvSpPr>
          <p:spPr>
            <a:xfrm>
              <a:off x="8224646" y="6306070"/>
              <a:ext cx="48895" cy="29209"/>
            </a:xfrm>
            <a:custGeom>
              <a:avLst/>
              <a:gdLst/>
              <a:ahLst/>
              <a:cxnLst/>
              <a:rect l="l" t="t" r="r" b="b"/>
              <a:pathLst>
                <a:path w="48895" h="29210">
                  <a:moveTo>
                    <a:pt x="48895" y="0"/>
                  </a:moveTo>
                  <a:lnTo>
                    <a:pt x="30479" y="0"/>
                  </a:lnTo>
                  <a:lnTo>
                    <a:pt x="20447" y="14376"/>
                  </a:lnTo>
                  <a:lnTo>
                    <a:pt x="10795" y="14376"/>
                  </a:lnTo>
                  <a:lnTo>
                    <a:pt x="0" y="28740"/>
                  </a:lnTo>
                  <a:lnTo>
                    <a:pt x="28955" y="28740"/>
                  </a:lnTo>
                  <a:lnTo>
                    <a:pt x="39116" y="14376"/>
                  </a:lnTo>
                  <a:lnTo>
                    <a:pt x="48895" y="0"/>
                  </a:lnTo>
                  <a:close/>
                </a:path>
              </a:pathLst>
            </a:custGeom>
            <a:solidFill>
              <a:srgbClr val="842C8A"/>
            </a:solidFill>
          </p:spPr>
          <p:txBody>
            <a:bodyPr wrap="square" lIns="0" tIns="0" rIns="0" bIns="0" rtlCol="0"/>
            <a:lstStyle/>
            <a:p>
              <a:endParaRPr/>
            </a:p>
          </p:txBody>
        </p:sp>
        <p:sp>
          <p:nvSpPr>
            <p:cNvPr id="42" name="object 42"/>
            <p:cNvSpPr/>
            <p:nvPr/>
          </p:nvSpPr>
          <p:spPr>
            <a:xfrm>
              <a:off x="1518030" y="6334810"/>
              <a:ext cx="40005" cy="14604"/>
            </a:xfrm>
            <a:custGeom>
              <a:avLst/>
              <a:gdLst/>
              <a:ahLst/>
              <a:cxnLst/>
              <a:rect l="l" t="t" r="r" b="b"/>
              <a:pathLst>
                <a:path w="40005" h="14604">
                  <a:moveTo>
                    <a:pt x="28702" y="0"/>
                  </a:moveTo>
                  <a:lnTo>
                    <a:pt x="0" y="0"/>
                  </a:lnTo>
                  <a:lnTo>
                    <a:pt x="10921" y="14376"/>
                  </a:lnTo>
                  <a:lnTo>
                    <a:pt x="40005" y="14376"/>
                  </a:lnTo>
                  <a:lnTo>
                    <a:pt x="28702" y="0"/>
                  </a:lnTo>
                  <a:close/>
                </a:path>
              </a:pathLst>
            </a:custGeom>
            <a:solidFill>
              <a:srgbClr val="842C8A"/>
            </a:solidFill>
          </p:spPr>
          <p:txBody>
            <a:bodyPr wrap="square" lIns="0" tIns="0" rIns="0" bIns="0" rtlCol="0"/>
            <a:lstStyle/>
            <a:p>
              <a:endParaRPr/>
            </a:p>
          </p:txBody>
        </p:sp>
        <p:sp>
          <p:nvSpPr>
            <p:cNvPr id="43" name="object 43"/>
            <p:cNvSpPr/>
            <p:nvPr/>
          </p:nvSpPr>
          <p:spPr>
            <a:xfrm>
              <a:off x="8202930" y="6334810"/>
              <a:ext cx="40005" cy="14604"/>
            </a:xfrm>
            <a:custGeom>
              <a:avLst/>
              <a:gdLst/>
              <a:ahLst/>
              <a:cxnLst/>
              <a:rect l="l" t="t" r="r" b="b"/>
              <a:pathLst>
                <a:path w="40004" h="14604">
                  <a:moveTo>
                    <a:pt x="40004" y="0"/>
                  </a:moveTo>
                  <a:lnTo>
                    <a:pt x="11302" y="0"/>
                  </a:lnTo>
                  <a:lnTo>
                    <a:pt x="0" y="14376"/>
                  </a:lnTo>
                  <a:lnTo>
                    <a:pt x="29083" y="14376"/>
                  </a:lnTo>
                  <a:lnTo>
                    <a:pt x="40004" y="0"/>
                  </a:lnTo>
                  <a:close/>
                </a:path>
              </a:pathLst>
            </a:custGeom>
            <a:solidFill>
              <a:srgbClr val="842C8A"/>
            </a:solidFill>
          </p:spPr>
          <p:txBody>
            <a:bodyPr wrap="square" lIns="0" tIns="0" rIns="0" bIns="0" rtlCol="0"/>
            <a:lstStyle/>
            <a:p>
              <a:endParaRPr/>
            </a:p>
          </p:txBody>
        </p:sp>
        <p:sp>
          <p:nvSpPr>
            <p:cNvPr id="44" name="object 44"/>
            <p:cNvSpPr/>
            <p:nvPr/>
          </p:nvSpPr>
          <p:spPr>
            <a:xfrm>
              <a:off x="1551813" y="6349187"/>
              <a:ext cx="41275" cy="14604"/>
            </a:xfrm>
            <a:custGeom>
              <a:avLst/>
              <a:gdLst/>
              <a:ahLst/>
              <a:cxnLst/>
              <a:rect l="l" t="t" r="r" b="b"/>
              <a:pathLst>
                <a:path w="41275" h="14604">
                  <a:moveTo>
                    <a:pt x="28828" y="0"/>
                  </a:moveTo>
                  <a:lnTo>
                    <a:pt x="0" y="0"/>
                  </a:lnTo>
                  <a:lnTo>
                    <a:pt x="11937" y="14376"/>
                  </a:lnTo>
                  <a:lnTo>
                    <a:pt x="41021" y="14376"/>
                  </a:lnTo>
                  <a:lnTo>
                    <a:pt x="28828" y="0"/>
                  </a:lnTo>
                  <a:close/>
                </a:path>
              </a:pathLst>
            </a:custGeom>
            <a:solidFill>
              <a:srgbClr val="842C8A"/>
            </a:solidFill>
          </p:spPr>
          <p:txBody>
            <a:bodyPr wrap="square" lIns="0" tIns="0" rIns="0" bIns="0" rtlCol="0"/>
            <a:lstStyle/>
            <a:p>
              <a:endParaRPr/>
            </a:p>
          </p:txBody>
        </p:sp>
        <p:sp>
          <p:nvSpPr>
            <p:cNvPr id="45" name="object 45"/>
            <p:cNvSpPr/>
            <p:nvPr/>
          </p:nvSpPr>
          <p:spPr>
            <a:xfrm>
              <a:off x="8168131" y="6349187"/>
              <a:ext cx="41275" cy="14604"/>
            </a:xfrm>
            <a:custGeom>
              <a:avLst/>
              <a:gdLst/>
              <a:ahLst/>
              <a:cxnLst/>
              <a:rect l="l" t="t" r="r" b="b"/>
              <a:pathLst>
                <a:path w="41275" h="14604">
                  <a:moveTo>
                    <a:pt x="41021" y="0"/>
                  </a:moveTo>
                  <a:lnTo>
                    <a:pt x="12192" y="0"/>
                  </a:lnTo>
                  <a:lnTo>
                    <a:pt x="0" y="14376"/>
                  </a:lnTo>
                  <a:lnTo>
                    <a:pt x="29083" y="14376"/>
                  </a:lnTo>
                  <a:lnTo>
                    <a:pt x="41021" y="0"/>
                  </a:lnTo>
                  <a:close/>
                </a:path>
              </a:pathLst>
            </a:custGeom>
            <a:solidFill>
              <a:srgbClr val="842C8A"/>
            </a:solidFill>
          </p:spPr>
          <p:txBody>
            <a:bodyPr wrap="square" lIns="0" tIns="0" rIns="0" bIns="0" rtlCol="0"/>
            <a:lstStyle/>
            <a:p>
              <a:endParaRPr/>
            </a:p>
          </p:txBody>
        </p:sp>
        <p:sp>
          <p:nvSpPr>
            <p:cNvPr id="46" name="object 46"/>
            <p:cNvSpPr/>
            <p:nvPr/>
          </p:nvSpPr>
          <p:spPr>
            <a:xfrm>
              <a:off x="1588516" y="6370751"/>
              <a:ext cx="6584315" cy="0"/>
            </a:xfrm>
            <a:custGeom>
              <a:avLst/>
              <a:gdLst/>
              <a:ahLst/>
              <a:cxnLst/>
              <a:rect l="l" t="t" r="r" b="b"/>
              <a:pathLst>
                <a:path w="6584315">
                  <a:moveTo>
                    <a:pt x="0" y="0"/>
                  </a:moveTo>
                  <a:lnTo>
                    <a:pt x="6583933" y="0"/>
                  </a:lnTo>
                </a:path>
              </a:pathLst>
            </a:custGeom>
            <a:ln w="14376">
              <a:solidFill>
                <a:srgbClr val="842C8A"/>
              </a:solidFill>
            </a:ln>
          </p:spPr>
          <p:txBody>
            <a:bodyPr wrap="square" lIns="0" tIns="0" rIns="0" bIns="0" rtlCol="0"/>
            <a:lstStyle/>
            <a:p>
              <a:endParaRPr/>
            </a:p>
          </p:txBody>
        </p:sp>
        <p:sp>
          <p:nvSpPr>
            <p:cNvPr id="47" name="object 47"/>
            <p:cNvSpPr/>
            <p:nvPr/>
          </p:nvSpPr>
          <p:spPr>
            <a:xfrm>
              <a:off x="1584960" y="1600200"/>
              <a:ext cx="6621780" cy="4679950"/>
            </a:xfrm>
            <a:custGeom>
              <a:avLst/>
              <a:gdLst/>
              <a:ahLst/>
              <a:cxnLst/>
              <a:rect l="l" t="t" r="r" b="b"/>
              <a:pathLst>
                <a:path w="6621780" h="4679950">
                  <a:moveTo>
                    <a:pt x="6397117" y="0"/>
                  </a:moveTo>
                  <a:lnTo>
                    <a:pt x="224282" y="0"/>
                  </a:lnTo>
                  <a:lnTo>
                    <a:pt x="172973" y="6350"/>
                  </a:lnTo>
                  <a:lnTo>
                    <a:pt x="125857" y="24002"/>
                  </a:lnTo>
                  <a:lnTo>
                    <a:pt x="84328" y="51562"/>
                  </a:lnTo>
                  <a:lnTo>
                    <a:pt x="49529" y="87629"/>
                  </a:lnTo>
                  <a:lnTo>
                    <a:pt x="23114" y="130810"/>
                  </a:lnTo>
                  <a:lnTo>
                    <a:pt x="6096" y="179704"/>
                  </a:lnTo>
                  <a:lnTo>
                    <a:pt x="0" y="232917"/>
                  </a:lnTo>
                  <a:lnTo>
                    <a:pt x="0" y="4446765"/>
                  </a:lnTo>
                  <a:lnTo>
                    <a:pt x="6096" y="4500181"/>
                  </a:lnTo>
                  <a:lnTo>
                    <a:pt x="23114" y="4549203"/>
                  </a:lnTo>
                  <a:lnTo>
                    <a:pt x="49529" y="4592434"/>
                  </a:lnTo>
                  <a:lnTo>
                    <a:pt x="84328" y="4628489"/>
                  </a:lnTo>
                  <a:lnTo>
                    <a:pt x="125857" y="4655959"/>
                  </a:lnTo>
                  <a:lnTo>
                    <a:pt x="172973" y="4673473"/>
                  </a:lnTo>
                  <a:lnTo>
                    <a:pt x="224282" y="4679632"/>
                  </a:lnTo>
                  <a:lnTo>
                    <a:pt x="6397117" y="4679632"/>
                  </a:lnTo>
                  <a:lnTo>
                    <a:pt x="6448806" y="4673473"/>
                  </a:lnTo>
                  <a:lnTo>
                    <a:pt x="6496176" y="4655959"/>
                  </a:lnTo>
                  <a:lnTo>
                    <a:pt x="6537833" y="4628489"/>
                  </a:lnTo>
                  <a:lnTo>
                    <a:pt x="6572504" y="4592434"/>
                  </a:lnTo>
                  <a:lnTo>
                    <a:pt x="6598920" y="4549203"/>
                  </a:lnTo>
                  <a:lnTo>
                    <a:pt x="6615684" y="4500181"/>
                  </a:lnTo>
                  <a:lnTo>
                    <a:pt x="6621399" y="4446765"/>
                  </a:lnTo>
                  <a:lnTo>
                    <a:pt x="6621399" y="232917"/>
                  </a:lnTo>
                  <a:lnTo>
                    <a:pt x="6615684" y="179704"/>
                  </a:lnTo>
                  <a:lnTo>
                    <a:pt x="6598920" y="130810"/>
                  </a:lnTo>
                  <a:lnTo>
                    <a:pt x="6572504" y="87629"/>
                  </a:lnTo>
                  <a:lnTo>
                    <a:pt x="6537833" y="51562"/>
                  </a:lnTo>
                  <a:lnTo>
                    <a:pt x="6496176" y="24002"/>
                  </a:lnTo>
                  <a:lnTo>
                    <a:pt x="6448806" y="6350"/>
                  </a:lnTo>
                  <a:lnTo>
                    <a:pt x="6397117" y="0"/>
                  </a:lnTo>
                  <a:close/>
                </a:path>
              </a:pathLst>
            </a:custGeom>
            <a:solidFill>
              <a:srgbClr val="EBDFEC"/>
            </a:solidFill>
          </p:spPr>
          <p:txBody>
            <a:bodyPr wrap="square" lIns="0" tIns="0" rIns="0" bIns="0" rtlCol="0"/>
            <a:lstStyle/>
            <a:p>
              <a:endParaRPr/>
            </a:p>
          </p:txBody>
        </p:sp>
        <p:sp>
          <p:nvSpPr>
            <p:cNvPr id="48" name="object 48"/>
            <p:cNvSpPr/>
            <p:nvPr/>
          </p:nvSpPr>
          <p:spPr>
            <a:xfrm>
              <a:off x="1728977" y="1594103"/>
              <a:ext cx="80010" cy="14604"/>
            </a:xfrm>
            <a:custGeom>
              <a:avLst/>
              <a:gdLst/>
              <a:ahLst/>
              <a:cxnLst/>
              <a:rect l="l" t="t" r="r" b="b"/>
              <a:pathLst>
                <a:path w="80010" h="14605">
                  <a:moveTo>
                    <a:pt x="79502" y="0"/>
                  </a:moveTo>
                  <a:lnTo>
                    <a:pt x="10668" y="0"/>
                  </a:lnTo>
                  <a:lnTo>
                    <a:pt x="0" y="14350"/>
                  </a:lnTo>
                  <a:lnTo>
                    <a:pt x="73660" y="14350"/>
                  </a:lnTo>
                  <a:lnTo>
                    <a:pt x="79502" y="0"/>
                  </a:lnTo>
                  <a:close/>
                </a:path>
              </a:pathLst>
            </a:custGeom>
            <a:solidFill>
              <a:srgbClr val="842C8A"/>
            </a:solidFill>
          </p:spPr>
          <p:txBody>
            <a:bodyPr wrap="square" lIns="0" tIns="0" rIns="0" bIns="0" rtlCol="0"/>
            <a:lstStyle/>
            <a:p>
              <a:endParaRPr/>
            </a:p>
          </p:txBody>
        </p:sp>
        <p:sp>
          <p:nvSpPr>
            <p:cNvPr id="49" name="object 49"/>
            <p:cNvSpPr/>
            <p:nvPr/>
          </p:nvSpPr>
          <p:spPr>
            <a:xfrm>
              <a:off x="1808352" y="1601279"/>
              <a:ext cx="6174740" cy="0"/>
            </a:xfrm>
            <a:custGeom>
              <a:avLst/>
              <a:gdLst/>
              <a:ahLst/>
              <a:cxnLst/>
              <a:rect l="l" t="t" r="r" b="b"/>
              <a:pathLst>
                <a:path w="6174740">
                  <a:moveTo>
                    <a:pt x="0" y="0"/>
                  </a:moveTo>
                  <a:lnTo>
                    <a:pt x="6174740" y="0"/>
                  </a:lnTo>
                </a:path>
              </a:pathLst>
            </a:custGeom>
            <a:ln w="14350">
              <a:solidFill>
                <a:srgbClr val="842C8A"/>
              </a:solidFill>
            </a:ln>
          </p:spPr>
          <p:txBody>
            <a:bodyPr wrap="square" lIns="0" tIns="0" rIns="0" bIns="0" rtlCol="0"/>
            <a:lstStyle/>
            <a:p>
              <a:endParaRPr/>
            </a:p>
          </p:txBody>
        </p:sp>
        <p:sp>
          <p:nvSpPr>
            <p:cNvPr id="50" name="object 50"/>
            <p:cNvSpPr/>
            <p:nvPr/>
          </p:nvSpPr>
          <p:spPr>
            <a:xfrm>
              <a:off x="7982966" y="1594103"/>
              <a:ext cx="80010" cy="14604"/>
            </a:xfrm>
            <a:custGeom>
              <a:avLst/>
              <a:gdLst/>
              <a:ahLst/>
              <a:cxnLst/>
              <a:rect l="l" t="t" r="r" b="b"/>
              <a:pathLst>
                <a:path w="80009" h="14605">
                  <a:moveTo>
                    <a:pt x="68833" y="0"/>
                  </a:moveTo>
                  <a:lnTo>
                    <a:pt x="0" y="0"/>
                  </a:lnTo>
                  <a:lnTo>
                    <a:pt x="5841" y="14350"/>
                  </a:lnTo>
                  <a:lnTo>
                    <a:pt x="79501" y="14350"/>
                  </a:lnTo>
                  <a:lnTo>
                    <a:pt x="68833" y="0"/>
                  </a:lnTo>
                  <a:close/>
                </a:path>
              </a:pathLst>
            </a:custGeom>
            <a:solidFill>
              <a:srgbClr val="842C8A"/>
            </a:solidFill>
          </p:spPr>
          <p:txBody>
            <a:bodyPr wrap="square" lIns="0" tIns="0" rIns="0" bIns="0" rtlCol="0"/>
            <a:lstStyle/>
            <a:p>
              <a:endParaRPr/>
            </a:p>
          </p:txBody>
        </p:sp>
        <p:sp>
          <p:nvSpPr>
            <p:cNvPr id="51" name="object 51"/>
            <p:cNvSpPr/>
            <p:nvPr/>
          </p:nvSpPr>
          <p:spPr>
            <a:xfrm>
              <a:off x="1698244" y="1608455"/>
              <a:ext cx="35560" cy="14604"/>
            </a:xfrm>
            <a:custGeom>
              <a:avLst/>
              <a:gdLst/>
              <a:ahLst/>
              <a:cxnLst/>
              <a:rect l="l" t="t" r="r" b="b"/>
              <a:pathLst>
                <a:path w="35560" h="14605">
                  <a:moveTo>
                    <a:pt x="35560" y="0"/>
                  </a:moveTo>
                  <a:lnTo>
                    <a:pt x="9906" y="0"/>
                  </a:lnTo>
                  <a:lnTo>
                    <a:pt x="0" y="14350"/>
                  </a:lnTo>
                  <a:lnTo>
                    <a:pt x="25400" y="14350"/>
                  </a:lnTo>
                  <a:lnTo>
                    <a:pt x="35560" y="0"/>
                  </a:lnTo>
                  <a:close/>
                </a:path>
              </a:pathLst>
            </a:custGeom>
            <a:solidFill>
              <a:srgbClr val="842C8A"/>
            </a:solidFill>
          </p:spPr>
          <p:txBody>
            <a:bodyPr wrap="square" lIns="0" tIns="0" rIns="0" bIns="0" rtlCol="0"/>
            <a:lstStyle/>
            <a:p>
              <a:endParaRPr/>
            </a:p>
          </p:txBody>
        </p:sp>
        <p:sp>
          <p:nvSpPr>
            <p:cNvPr id="52" name="object 52"/>
            <p:cNvSpPr/>
            <p:nvPr/>
          </p:nvSpPr>
          <p:spPr>
            <a:xfrm>
              <a:off x="8057515" y="1608455"/>
              <a:ext cx="36195" cy="14604"/>
            </a:xfrm>
            <a:custGeom>
              <a:avLst/>
              <a:gdLst/>
              <a:ahLst/>
              <a:cxnLst/>
              <a:rect l="l" t="t" r="r" b="b"/>
              <a:pathLst>
                <a:path w="36195" h="14605">
                  <a:moveTo>
                    <a:pt x="25653" y="0"/>
                  </a:moveTo>
                  <a:lnTo>
                    <a:pt x="0" y="0"/>
                  </a:lnTo>
                  <a:lnTo>
                    <a:pt x="10286" y="14350"/>
                  </a:lnTo>
                  <a:lnTo>
                    <a:pt x="35686" y="14350"/>
                  </a:lnTo>
                  <a:lnTo>
                    <a:pt x="25653" y="0"/>
                  </a:lnTo>
                  <a:close/>
                </a:path>
              </a:pathLst>
            </a:custGeom>
            <a:solidFill>
              <a:srgbClr val="842C8A"/>
            </a:solidFill>
          </p:spPr>
          <p:txBody>
            <a:bodyPr wrap="square" lIns="0" tIns="0" rIns="0" bIns="0" rtlCol="0"/>
            <a:lstStyle/>
            <a:p>
              <a:endParaRPr/>
            </a:p>
          </p:txBody>
        </p:sp>
        <p:sp>
          <p:nvSpPr>
            <p:cNvPr id="53" name="object 53"/>
            <p:cNvSpPr/>
            <p:nvPr/>
          </p:nvSpPr>
          <p:spPr>
            <a:xfrm>
              <a:off x="1670176" y="1622805"/>
              <a:ext cx="34925" cy="14604"/>
            </a:xfrm>
            <a:custGeom>
              <a:avLst/>
              <a:gdLst/>
              <a:ahLst/>
              <a:cxnLst/>
              <a:rect l="l" t="t" r="r" b="b"/>
              <a:pathLst>
                <a:path w="34925" h="14605">
                  <a:moveTo>
                    <a:pt x="34798" y="0"/>
                  </a:moveTo>
                  <a:lnTo>
                    <a:pt x="9017" y="0"/>
                  </a:lnTo>
                  <a:lnTo>
                    <a:pt x="0" y="14478"/>
                  </a:lnTo>
                  <a:lnTo>
                    <a:pt x="25400" y="14478"/>
                  </a:lnTo>
                  <a:lnTo>
                    <a:pt x="34798" y="0"/>
                  </a:lnTo>
                  <a:close/>
                </a:path>
              </a:pathLst>
            </a:custGeom>
            <a:solidFill>
              <a:srgbClr val="842C8A"/>
            </a:solidFill>
          </p:spPr>
          <p:txBody>
            <a:bodyPr wrap="square" lIns="0" tIns="0" rIns="0" bIns="0" rtlCol="0"/>
            <a:lstStyle/>
            <a:p>
              <a:endParaRPr/>
            </a:p>
          </p:txBody>
        </p:sp>
        <p:sp>
          <p:nvSpPr>
            <p:cNvPr id="54" name="object 54"/>
            <p:cNvSpPr/>
            <p:nvPr/>
          </p:nvSpPr>
          <p:spPr>
            <a:xfrm>
              <a:off x="8086470" y="1622805"/>
              <a:ext cx="34925" cy="14604"/>
            </a:xfrm>
            <a:custGeom>
              <a:avLst/>
              <a:gdLst/>
              <a:ahLst/>
              <a:cxnLst/>
              <a:rect l="l" t="t" r="r" b="b"/>
              <a:pathLst>
                <a:path w="34925" h="14605">
                  <a:moveTo>
                    <a:pt x="25780" y="0"/>
                  </a:moveTo>
                  <a:lnTo>
                    <a:pt x="0" y="0"/>
                  </a:lnTo>
                  <a:lnTo>
                    <a:pt x="9398" y="14478"/>
                  </a:lnTo>
                  <a:lnTo>
                    <a:pt x="34798" y="14478"/>
                  </a:lnTo>
                  <a:lnTo>
                    <a:pt x="25780" y="0"/>
                  </a:lnTo>
                  <a:close/>
                </a:path>
              </a:pathLst>
            </a:custGeom>
            <a:solidFill>
              <a:srgbClr val="842C8A"/>
            </a:solidFill>
          </p:spPr>
          <p:txBody>
            <a:bodyPr wrap="square" lIns="0" tIns="0" rIns="0" bIns="0" rtlCol="0"/>
            <a:lstStyle/>
            <a:p>
              <a:endParaRPr/>
            </a:p>
          </p:txBody>
        </p:sp>
        <p:sp>
          <p:nvSpPr>
            <p:cNvPr id="55" name="object 55"/>
            <p:cNvSpPr/>
            <p:nvPr/>
          </p:nvSpPr>
          <p:spPr>
            <a:xfrm>
              <a:off x="1653032" y="1637283"/>
              <a:ext cx="34290" cy="14604"/>
            </a:xfrm>
            <a:custGeom>
              <a:avLst/>
              <a:gdLst/>
              <a:ahLst/>
              <a:cxnLst/>
              <a:rect l="l" t="t" r="r" b="b"/>
              <a:pathLst>
                <a:path w="34289" h="14605">
                  <a:moveTo>
                    <a:pt x="34036" y="0"/>
                  </a:moveTo>
                  <a:lnTo>
                    <a:pt x="8381" y="0"/>
                  </a:lnTo>
                  <a:lnTo>
                    <a:pt x="0" y="14350"/>
                  </a:lnTo>
                  <a:lnTo>
                    <a:pt x="25273" y="14350"/>
                  </a:lnTo>
                  <a:lnTo>
                    <a:pt x="34036" y="0"/>
                  </a:lnTo>
                  <a:close/>
                </a:path>
              </a:pathLst>
            </a:custGeom>
            <a:solidFill>
              <a:srgbClr val="842C8A"/>
            </a:solidFill>
          </p:spPr>
          <p:txBody>
            <a:bodyPr wrap="square" lIns="0" tIns="0" rIns="0" bIns="0" rtlCol="0"/>
            <a:lstStyle/>
            <a:p>
              <a:endParaRPr/>
            </a:p>
          </p:txBody>
        </p:sp>
        <p:sp>
          <p:nvSpPr>
            <p:cNvPr id="56" name="object 56"/>
            <p:cNvSpPr/>
            <p:nvPr/>
          </p:nvSpPr>
          <p:spPr>
            <a:xfrm>
              <a:off x="8104378" y="1637283"/>
              <a:ext cx="34290" cy="14604"/>
            </a:xfrm>
            <a:custGeom>
              <a:avLst/>
              <a:gdLst/>
              <a:ahLst/>
              <a:cxnLst/>
              <a:rect l="l" t="t" r="r" b="b"/>
              <a:pathLst>
                <a:path w="34290" h="14605">
                  <a:moveTo>
                    <a:pt x="25653" y="0"/>
                  </a:moveTo>
                  <a:lnTo>
                    <a:pt x="0" y="0"/>
                  </a:lnTo>
                  <a:lnTo>
                    <a:pt x="8763" y="14350"/>
                  </a:lnTo>
                  <a:lnTo>
                    <a:pt x="34036" y="14350"/>
                  </a:lnTo>
                  <a:lnTo>
                    <a:pt x="25653" y="0"/>
                  </a:lnTo>
                  <a:close/>
                </a:path>
              </a:pathLst>
            </a:custGeom>
            <a:solidFill>
              <a:srgbClr val="842C8A"/>
            </a:solidFill>
          </p:spPr>
          <p:txBody>
            <a:bodyPr wrap="square" lIns="0" tIns="0" rIns="0" bIns="0" rtlCol="0"/>
            <a:lstStyle/>
            <a:p>
              <a:endParaRPr/>
            </a:p>
          </p:txBody>
        </p:sp>
        <p:sp>
          <p:nvSpPr>
            <p:cNvPr id="57" name="object 57"/>
            <p:cNvSpPr/>
            <p:nvPr/>
          </p:nvSpPr>
          <p:spPr>
            <a:xfrm>
              <a:off x="1630045" y="1651635"/>
              <a:ext cx="40640" cy="29209"/>
            </a:xfrm>
            <a:custGeom>
              <a:avLst/>
              <a:gdLst/>
              <a:ahLst/>
              <a:cxnLst/>
              <a:rect l="l" t="t" r="r" b="b"/>
              <a:pathLst>
                <a:path w="40639" h="29210">
                  <a:moveTo>
                    <a:pt x="40259" y="0"/>
                  </a:moveTo>
                  <a:lnTo>
                    <a:pt x="14986" y="0"/>
                  </a:lnTo>
                  <a:lnTo>
                    <a:pt x="7366" y="14350"/>
                  </a:lnTo>
                  <a:lnTo>
                    <a:pt x="0" y="28701"/>
                  </a:lnTo>
                  <a:lnTo>
                    <a:pt x="17399" y="28701"/>
                  </a:lnTo>
                  <a:lnTo>
                    <a:pt x="24892" y="14350"/>
                  </a:lnTo>
                  <a:lnTo>
                    <a:pt x="32131" y="14350"/>
                  </a:lnTo>
                  <a:lnTo>
                    <a:pt x="40259" y="0"/>
                  </a:lnTo>
                  <a:close/>
                </a:path>
              </a:pathLst>
            </a:custGeom>
            <a:solidFill>
              <a:srgbClr val="842C8A"/>
            </a:solidFill>
          </p:spPr>
          <p:txBody>
            <a:bodyPr wrap="square" lIns="0" tIns="0" rIns="0" bIns="0" rtlCol="0"/>
            <a:lstStyle/>
            <a:p>
              <a:endParaRPr/>
            </a:p>
          </p:txBody>
        </p:sp>
        <p:sp>
          <p:nvSpPr>
            <p:cNvPr id="58" name="object 58"/>
            <p:cNvSpPr/>
            <p:nvPr/>
          </p:nvSpPr>
          <p:spPr>
            <a:xfrm>
              <a:off x="8121015" y="1651635"/>
              <a:ext cx="40640" cy="29209"/>
            </a:xfrm>
            <a:custGeom>
              <a:avLst/>
              <a:gdLst/>
              <a:ahLst/>
              <a:cxnLst/>
              <a:rect l="l" t="t" r="r" b="b"/>
              <a:pathLst>
                <a:path w="40640" h="29210">
                  <a:moveTo>
                    <a:pt x="25400" y="0"/>
                  </a:moveTo>
                  <a:lnTo>
                    <a:pt x="0" y="0"/>
                  </a:lnTo>
                  <a:lnTo>
                    <a:pt x="8254" y="14350"/>
                  </a:lnTo>
                  <a:lnTo>
                    <a:pt x="15493" y="14350"/>
                  </a:lnTo>
                  <a:lnTo>
                    <a:pt x="22859" y="28701"/>
                  </a:lnTo>
                  <a:lnTo>
                    <a:pt x="40258" y="28701"/>
                  </a:lnTo>
                  <a:lnTo>
                    <a:pt x="33019" y="14350"/>
                  </a:lnTo>
                  <a:lnTo>
                    <a:pt x="25400" y="0"/>
                  </a:lnTo>
                  <a:close/>
                </a:path>
              </a:pathLst>
            </a:custGeom>
            <a:solidFill>
              <a:srgbClr val="842C8A"/>
            </a:solidFill>
          </p:spPr>
          <p:txBody>
            <a:bodyPr wrap="square" lIns="0" tIns="0" rIns="0" bIns="0" rtlCol="0"/>
            <a:lstStyle/>
            <a:p>
              <a:endParaRPr/>
            </a:p>
          </p:txBody>
        </p:sp>
        <p:sp>
          <p:nvSpPr>
            <p:cNvPr id="59" name="object 59"/>
            <p:cNvSpPr/>
            <p:nvPr/>
          </p:nvSpPr>
          <p:spPr>
            <a:xfrm>
              <a:off x="1610741" y="1680336"/>
              <a:ext cx="30480" cy="29209"/>
            </a:xfrm>
            <a:custGeom>
              <a:avLst/>
              <a:gdLst/>
              <a:ahLst/>
              <a:cxnLst/>
              <a:rect l="l" t="t" r="r" b="b"/>
              <a:pathLst>
                <a:path w="30480" h="29210">
                  <a:moveTo>
                    <a:pt x="30098" y="0"/>
                  </a:moveTo>
                  <a:lnTo>
                    <a:pt x="12446" y="0"/>
                  </a:lnTo>
                  <a:lnTo>
                    <a:pt x="6096" y="14350"/>
                  </a:lnTo>
                  <a:lnTo>
                    <a:pt x="0" y="28828"/>
                  </a:lnTo>
                  <a:lnTo>
                    <a:pt x="11811" y="28828"/>
                  </a:lnTo>
                  <a:lnTo>
                    <a:pt x="17653" y="14350"/>
                  </a:lnTo>
                  <a:lnTo>
                    <a:pt x="23495" y="14350"/>
                  </a:lnTo>
                  <a:lnTo>
                    <a:pt x="30098" y="0"/>
                  </a:lnTo>
                  <a:close/>
                </a:path>
              </a:pathLst>
            </a:custGeom>
            <a:solidFill>
              <a:srgbClr val="842C8A"/>
            </a:solidFill>
          </p:spPr>
          <p:txBody>
            <a:bodyPr wrap="square" lIns="0" tIns="0" rIns="0" bIns="0" rtlCol="0"/>
            <a:lstStyle/>
            <a:p>
              <a:endParaRPr/>
            </a:p>
          </p:txBody>
        </p:sp>
        <p:sp>
          <p:nvSpPr>
            <p:cNvPr id="60" name="object 60"/>
            <p:cNvSpPr/>
            <p:nvPr/>
          </p:nvSpPr>
          <p:spPr>
            <a:xfrm>
              <a:off x="8150606" y="1680336"/>
              <a:ext cx="30480" cy="29209"/>
            </a:xfrm>
            <a:custGeom>
              <a:avLst/>
              <a:gdLst/>
              <a:ahLst/>
              <a:cxnLst/>
              <a:rect l="l" t="t" r="r" b="b"/>
              <a:pathLst>
                <a:path w="30479" h="29210">
                  <a:moveTo>
                    <a:pt x="17525" y="0"/>
                  </a:moveTo>
                  <a:lnTo>
                    <a:pt x="0" y="0"/>
                  </a:lnTo>
                  <a:lnTo>
                    <a:pt x="6603" y="14350"/>
                  </a:lnTo>
                  <a:lnTo>
                    <a:pt x="12446" y="14350"/>
                  </a:lnTo>
                  <a:lnTo>
                    <a:pt x="18288" y="28828"/>
                  </a:lnTo>
                  <a:lnTo>
                    <a:pt x="29972" y="28828"/>
                  </a:lnTo>
                  <a:lnTo>
                    <a:pt x="24002" y="14350"/>
                  </a:lnTo>
                  <a:lnTo>
                    <a:pt x="17525" y="0"/>
                  </a:lnTo>
                  <a:close/>
                </a:path>
              </a:pathLst>
            </a:custGeom>
            <a:solidFill>
              <a:srgbClr val="842C8A"/>
            </a:solidFill>
          </p:spPr>
          <p:txBody>
            <a:bodyPr wrap="square" lIns="0" tIns="0" rIns="0" bIns="0" rtlCol="0"/>
            <a:lstStyle/>
            <a:p>
              <a:endParaRPr/>
            </a:p>
          </p:txBody>
        </p:sp>
        <p:sp>
          <p:nvSpPr>
            <p:cNvPr id="61" name="object 61"/>
            <p:cNvSpPr/>
            <p:nvPr/>
          </p:nvSpPr>
          <p:spPr>
            <a:xfrm>
              <a:off x="1595500" y="1709166"/>
              <a:ext cx="27305" cy="29209"/>
            </a:xfrm>
            <a:custGeom>
              <a:avLst/>
              <a:gdLst/>
              <a:ahLst/>
              <a:cxnLst/>
              <a:rect l="l" t="t" r="r" b="b"/>
              <a:pathLst>
                <a:path w="27305" h="29210">
                  <a:moveTo>
                    <a:pt x="27178" y="0"/>
                  </a:moveTo>
                  <a:lnTo>
                    <a:pt x="9779" y="0"/>
                  </a:lnTo>
                  <a:lnTo>
                    <a:pt x="4571" y="14350"/>
                  </a:lnTo>
                  <a:lnTo>
                    <a:pt x="0" y="28701"/>
                  </a:lnTo>
                  <a:lnTo>
                    <a:pt x="12700" y="28701"/>
                  </a:lnTo>
                  <a:lnTo>
                    <a:pt x="17145" y="14350"/>
                  </a:lnTo>
                  <a:lnTo>
                    <a:pt x="21843" y="14350"/>
                  </a:lnTo>
                  <a:lnTo>
                    <a:pt x="27178" y="0"/>
                  </a:lnTo>
                  <a:close/>
                </a:path>
              </a:pathLst>
            </a:custGeom>
            <a:solidFill>
              <a:srgbClr val="842C8A"/>
            </a:solidFill>
          </p:spPr>
          <p:txBody>
            <a:bodyPr wrap="square" lIns="0" tIns="0" rIns="0" bIns="0" rtlCol="0"/>
            <a:lstStyle/>
            <a:p>
              <a:endParaRPr/>
            </a:p>
          </p:txBody>
        </p:sp>
        <p:sp>
          <p:nvSpPr>
            <p:cNvPr id="62" name="object 62"/>
            <p:cNvSpPr/>
            <p:nvPr/>
          </p:nvSpPr>
          <p:spPr>
            <a:xfrm>
              <a:off x="8168767" y="1709166"/>
              <a:ext cx="27305" cy="29209"/>
            </a:xfrm>
            <a:custGeom>
              <a:avLst/>
              <a:gdLst/>
              <a:ahLst/>
              <a:cxnLst/>
              <a:rect l="l" t="t" r="r" b="b"/>
              <a:pathLst>
                <a:path w="27304" h="29210">
                  <a:moveTo>
                    <a:pt x="17399" y="0"/>
                  </a:moveTo>
                  <a:lnTo>
                    <a:pt x="0" y="0"/>
                  </a:lnTo>
                  <a:lnTo>
                    <a:pt x="5333" y="14350"/>
                  </a:lnTo>
                  <a:lnTo>
                    <a:pt x="10032" y="14350"/>
                  </a:lnTo>
                  <a:lnTo>
                    <a:pt x="14477" y="28701"/>
                  </a:lnTo>
                  <a:lnTo>
                    <a:pt x="27177" y="28701"/>
                  </a:lnTo>
                  <a:lnTo>
                    <a:pt x="22478" y="14350"/>
                  </a:lnTo>
                  <a:lnTo>
                    <a:pt x="17399" y="0"/>
                  </a:lnTo>
                  <a:close/>
                </a:path>
              </a:pathLst>
            </a:custGeom>
            <a:solidFill>
              <a:srgbClr val="842C8A"/>
            </a:solidFill>
          </p:spPr>
          <p:txBody>
            <a:bodyPr wrap="square" lIns="0" tIns="0" rIns="0" bIns="0" rtlCol="0"/>
            <a:lstStyle/>
            <a:p>
              <a:endParaRPr/>
            </a:p>
          </p:txBody>
        </p:sp>
        <p:sp>
          <p:nvSpPr>
            <p:cNvPr id="63" name="object 63"/>
            <p:cNvSpPr/>
            <p:nvPr/>
          </p:nvSpPr>
          <p:spPr>
            <a:xfrm>
              <a:off x="1580007" y="1737867"/>
              <a:ext cx="28575" cy="57785"/>
            </a:xfrm>
            <a:custGeom>
              <a:avLst/>
              <a:gdLst/>
              <a:ahLst/>
              <a:cxnLst/>
              <a:rect l="l" t="t" r="r" b="b"/>
              <a:pathLst>
                <a:path w="28575" h="57785">
                  <a:moveTo>
                    <a:pt x="28321" y="0"/>
                  </a:moveTo>
                  <a:lnTo>
                    <a:pt x="11303" y="0"/>
                  </a:lnTo>
                  <a:lnTo>
                    <a:pt x="7746" y="14351"/>
                  </a:lnTo>
                  <a:lnTo>
                    <a:pt x="4571" y="28702"/>
                  </a:lnTo>
                  <a:lnTo>
                    <a:pt x="2031" y="43053"/>
                  </a:lnTo>
                  <a:lnTo>
                    <a:pt x="0" y="57531"/>
                  </a:lnTo>
                  <a:lnTo>
                    <a:pt x="13715" y="57531"/>
                  </a:lnTo>
                  <a:lnTo>
                    <a:pt x="15493" y="43053"/>
                  </a:lnTo>
                  <a:lnTo>
                    <a:pt x="18034" y="28702"/>
                  </a:lnTo>
                  <a:lnTo>
                    <a:pt x="20955" y="28702"/>
                  </a:lnTo>
                  <a:lnTo>
                    <a:pt x="24256" y="14351"/>
                  </a:lnTo>
                  <a:lnTo>
                    <a:pt x="28321" y="0"/>
                  </a:lnTo>
                  <a:close/>
                </a:path>
              </a:pathLst>
            </a:custGeom>
            <a:solidFill>
              <a:srgbClr val="842C8A"/>
            </a:solidFill>
          </p:spPr>
          <p:txBody>
            <a:bodyPr wrap="square" lIns="0" tIns="0" rIns="0" bIns="0" rtlCol="0"/>
            <a:lstStyle/>
            <a:p>
              <a:endParaRPr/>
            </a:p>
          </p:txBody>
        </p:sp>
        <p:sp>
          <p:nvSpPr>
            <p:cNvPr id="64" name="object 64"/>
            <p:cNvSpPr/>
            <p:nvPr/>
          </p:nvSpPr>
          <p:spPr>
            <a:xfrm>
              <a:off x="8183118" y="1737867"/>
              <a:ext cx="28575" cy="57785"/>
            </a:xfrm>
            <a:custGeom>
              <a:avLst/>
              <a:gdLst/>
              <a:ahLst/>
              <a:cxnLst/>
              <a:rect l="l" t="t" r="r" b="b"/>
              <a:pathLst>
                <a:path w="28575" h="57785">
                  <a:moveTo>
                    <a:pt x="16890" y="0"/>
                  </a:moveTo>
                  <a:lnTo>
                    <a:pt x="0" y="0"/>
                  </a:lnTo>
                  <a:lnTo>
                    <a:pt x="3936" y="14351"/>
                  </a:lnTo>
                  <a:lnTo>
                    <a:pt x="7365" y="28702"/>
                  </a:lnTo>
                  <a:lnTo>
                    <a:pt x="10286" y="28702"/>
                  </a:lnTo>
                  <a:lnTo>
                    <a:pt x="12700" y="43053"/>
                  </a:lnTo>
                  <a:lnTo>
                    <a:pt x="14604" y="57531"/>
                  </a:lnTo>
                  <a:lnTo>
                    <a:pt x="28321" y="57531"/>
                  </a:lnTo>
                  <a:lnTo>
                    <a:pt x="26288" y="43053"/>
                  </a:lnTo>
                  <a:lnTo>
                    <a:pt x="23622" y="28702"/>
                  </a:lnTo>
                  <a:lnTo>
                    <a:pt x="20574" y="14351"/>
                  </a:lnTo>
                  <a:lnTo>
                    <a:pt x="16890" y="0"/>
                  </a:lnTo>
                  <a:close/>
                </a:path>
              </a:pathLst>
            </a:custGeom>
            <a:solidFill>
              <a:srgbClr val="842C8A"/>
            </a:solidFill>
          </p:spPr>
          <p:txBody>
            <a:bodyPr wrap="square" lIns="0" tIns="0" rIns="0" bIns="0" rtlCol="0"/>
            <a:lstStyle/>
            <a:p>
              <a:endParaRPr/>
            </a:p>
          </p:txBody>
        </p:sp>
        <p:sp>
          <p:nvSpPr>
            <p:cNvPr id="65" name="object 65"/>
            <p:cNvSpPr/>
            <p:nvPr/>
          </p:nvSpPr>
          <p:spPr>
            <a:xfrm>
              <a:off x="1577975" y="1795398"/>
              <a:ext cx="15875" cy="14604"/>
            </a:xfrm>
            <a:custGeom>
              <a:avLst/>
              <a:gdLst/>
              <a:ahLst/>
              <a:cxnLst/>
              <a:rect l="l" t="t" r="r" b="b"/>
              <a:pathLst>
                <a:path w="15875" h="14605">
                  <a:moveTo>
                    <a:pt x="15747" y="0"/>
                  </a:moveTo>
                  <a:lnTo>
                    <a:pt x="508" y="0"/>
                  </a:lnTo>
                  <a:lnTo>
                    <a:pt x="0" y="14350"/>
                  </a:lnTo>
                  <a:lnTo>
                    <a:pt x="14350" y="14350"/>
                  </a:lnTo>
                  <a:lnTo>
                    <a:pt x="15747" y="0"/>
                  </a:lnTo>
                  <a:close/>
                </a:path>
              </a:pathLst>
            </a:custGeom>
            <a:solidFill>
              <a:srgbClr val="842C8A"/>
            </a:solidFill>
          </p:spPr>
          <p:txBody>
            <a:bodyPr wrap="square" lIns="0" tIns="0" rIns="0" bIns="0" rtlCol="0"/>
            <a:lstStyle/>
            <a:p>
              <a:endParaRPr/>
            </a:p>
          </p:txBody>
        </p:sp>
        <p:sp>
          <p:nvSpPr>
            <p:cNvPr id="66" name="object 66"/>
            <p:cNvSpPr/>
            <p:nvPr/>
          </p:nvSpPr>
          <p:spPr>
            <a:xfrm>
              <a:off x="8197722" y="1795398"/>
              <a:ext cx="15875" cy="14604"/>
            </a:xfrm>
            <a:custGeom>
              <a:avLst/>
              <a:gdLst/>
              <a:ahLst/>
              <a:cxnLst/>
              <a:rect l="l" t="t" r="r" b="b"/>
              <a:pathLst>
                <a:path w="15875" h="14605">
                  <a:moveTo>
                    <a:pt x="15112" y="0"/>
                  </a:moveTo>
                  <a:lnTo>
                    <a:pt x="0" y="0"/>
                  </a:lnTo>
                  <a:lnTo>
                    <a:pt x="1397" y="14350"/>
                  </a:lnTo>
                  <a:lnTo>
                    <a:pt x="15621" y="14350"/>
                  </a:lnTo>
                  <a:lnTo>
                    <a:pt x="15112" y="0"/>
                  </a:lnTo>
                  <a:close/>
                </a:path>
              </a:pathLst>
            </a:custGeom>
            <a:solidFill>
              <a:srgbClr val="842C8A"/>
            </a:solidFill>
          </p:spPr>
          <p:txBody>
            <a:bodyPr wrap="square" lIns="0" tIns="0" rIns="0" bIns="0" rtlCol="0"/>
            <a:lstStyle/>
            <a:p>
              <a:endParaRPr/>
            </a:p>
          </p:txBody>
        </p:sp>
        <p:sp>
          <p:nvSpPr>
            <p:cNvPr id="67" name="object 67"/>
            <p:cNvSpPr/>
            <p:nvPr/>
          </p:nvSpPr>
          <p:spPr>
            <a:xfrm>
              <a:off x="1584578" y="1809750"/>
              <a:ext cx="0" cy="4255135"/>
            </a:xfrm>
            <a:custGeom>
              <a:avLst/>
              <a:gdLst/>
              <a:ahLst/>
              <a:cxnLst/>
              <a:rect l="l" t="t" r="r" b="b"/>
              <a:pathLst>
                <a:path h="4255135">
                  <a:moveTo>
                    <a:pt x="0" y="0"/>
                  </a:moveTo>
                  <a:lnTo>
                    <a:pt x="0" y="4255020"/>
                  </a:lnTo>
                </a:path>
              </a:pathLst>
            </a:custGeom>
            <a:ln w="14478">
              <a:solidFill>
                <a:srgbClr val="842C8A"/>
              </a:solidFill>
            </a:ln>
          </p:spPr>
          <p:txBody>
            <a:bodyPr wrap="square" lIns="0" tIns="0" rIns="0" bIns="0" rtlCol="0"/>
            <a:lstStyle/>
            <a:p>
              <a:endParaRPr/>
            </a:p>
          </p:txBody>
        </p:sp>
        <p:sp>
          <p:nvSpPr>
            <p:cNvPr id="68" name="object 68"/>
            <p:cNvSpPr/>
            <p:nvPr/>
          </p:nvSpPr>
          <p:spPr>
            <a:xfrm>
              <a:off x="8206867" y="1809750"/>
              <a:ext cx="0" cy="4255135"/>
            </a:xfrm>
            <a:custGeom>
              <a:avLst/>
              <a:gdLst/>
              <a:ahLst/>
              <a:cxnLst/>
              <a:rect l="l" t="t" r="r" b="b"/>
              <a:pathLst>
                <a:path h="4255135">
                  <a:moveTo>
                    <a:pt x="0" y="0"/>
                  </a:moveTo>
                  <a:lnTo>
                    <a:pt x="0" y="4255020"/>
                  </a:lnTo>
                </a:path>
              </a:pathLst>
            </a:custGeom>
            <a:ln w="14478">
              <a:solidFill>
                <a:srgbClr val="842C8A"/>
              </a:solidFill>
            </a:ln>
          </p:spPr>
          <p:txBody>
            <a:bodyPr wrap="square" lIns="0" tIns="0" rIns="0" bIns="0" rtlCol="0"/>
            <a:lstStyle/>
            <a:p>
              <a:endParaRPr/>
            </a:p>
          </p:txBody>
        </p:sp>
        <p:sp>
          <p:nvSpPr>
            <p:cNvPr id="69" name="object 69"/>
            <p:cNvSpPr/>
            <p:nvPr/>
          </p:nvSpPr>
          <p:spPr>
            <a:xfrm>
              <a:off x="1578483" y="6064770"/>
              <a:ext cx="22860" cy="43180"/>
            </a:xfrm>
            <a:custGeom>
              <a:avLst/>
              <a:gdLst/>
              <a:ahLst/>
              <a:cxnLst/>
              <a:rect l="l" t="t" r="r" b="b"/>
              <a:pathLst>
                <a:path w="22859" h="43179">
                  <a:moveTo>
                    <a:pt x="13842" y="0"/>
                  </a:moveTo>
                  <a:lnTo>
                    <a:pt x="0" y="0"/>
                  </a:lnTo>
                  <a:lnTo>
                    <a:pt x="1523" y="14376"/>
                  </a:lnTo>
                  <a:lnTo>
                    <a:pt x="3555" y="28752"/>
                  </a:lnTo>
                  <a:lnTo>
                    <a:pt x="6095" y="43129"/>
                  </a:lnTo>
                  <a:lnTo>
                    <a:pt x="22478" y="43129"/>
                  </a:lnTo>
                  <a:lnTo>
                    <a:pt x="19557" y="28752"/>
                  </a:lnTo>
                  <a:lnTo>
                    <a:pt x="17144" y="28752"/>
                  </a:lnTo>
                  <a:lnTo>
                    <a:pt x="15239" y="14376"/>
                  </a:lnTo>
                  <a:lnTo>
                    <a:pt x="13842" y="0"/>
                  </a:lnTo>
                  <a:close/>
                </a:path>
              </a:pathLst>
            </a:custGeom>
            <a:solidFill>
              <a:srgbClr val="842C8A"/>
            </a:solidFill>
          </p:spPr>
          <p:txBody>
            <a:bodyPr wrap="square" lIns="0" tIns="0" rIns="0" bIns="0" rtlCol="0"/>
            <a:lstStyle/>
            <a:p>
              <a:endParaRPr/>
            </a:p>
          </p:txBody>
        </p:sp>
        <p:sp>
          <p:nvSpPr>
            <p:cNvPr id="70" name="object 70"/>
            <p:cNvSpPr/>
            <p:nvPr/>
          </p:nvSpPr>
          <p:spPr>
            <a:xfrm>
              <a:off x="8190356" y="6064770"/>
              <a:ext cx="22860" cy="43180"/>
            </a:xfrm>
            <a:custGeom>
              <a:avLst/>
              <a:gdLst/>
              <a:ahLst/>
              <a:cxnLst/>
              <a:rect l="l" t="t" r="r" b="b"/>
              <a:pathLst>
                <a:path w="22859" h="43179">
                  <a:moveTo>
                    <a:pt x="22478" y="0"/>
                  </a:moveTo>
                  <a:lnTo>
                    <a:pt x="8763" y="0"/>
                  </a:lnTo>
                  <a:lnTo>
                    <a:pt x="7366" y="14376"/>
                  </a:lnTo>
                  <a:lnTo>
                    <a:pt x="5461" y="28752"/>
                  </a:lnTo>
                  <a:lnTo>
                    <a:pt x="3048" y="28752"/>
                  </a:lnTo>
                  <a:lnTo>
                    <a:pt x="0" y="43129"/>
                  </a:lnTo>
                  <a:lnTo>
                    <a:pt x="16383" y="43129"/>
                  </a:lnTo>
                  <a:lnTo>
                    <a:pt x="19050" y="28752"/>
                  </a:lnTo>
                  <a:lnTo>
                    <a:pt x="21082" y="14376"/>
                  </a:lnTo>
                  <a:lnTo>
                    <a:pt x="22478" y="0"/>
                  </a:lnTo>
                  <a:close/>
                </a:path>
              </a:pathLst>
            </a:custGeom>
            <a:solidFill>
              <a:srgbClr val="842C8A"/>
            </a:solidFill>
          </p:spPr>
          <p:txBody>
            <a:bodyPr wrap="square" lIns="0" tIns="0" rIns="0" bIns="0" rtlCol="0"/>
            <a:lstStyle/>
            <a:p>
              <a:endParaRPr/>
            </a:p>
          </p:txBody>
        </p:sp>
        <p:sp>
          <p:nvSpPr>
            <p:cNvPr id="71" name="object 71"/>
            <p:cNvSpPr/>
            <p:nvPr/>
          </p:nvSpPr>
          <p:spPr>
            <a:xfrm>
              <a:off x="1595500" y="6079147"/>
              <a:ext cx="2540" cy="14604"/>
            </a:xfrm>
            <a:custGeom>
              <a:avLst/>
              <a:gdLst/>
              <a:ahLst/>
              <a:cxnLst/>
              <a:rect l="l" t="t" r="r" b="b"/>
              <a:pathLst>
                <a:path w="2540" h="14604">
                  <a:moveTo>
                    <a:pt x="0" y="0"/>
                  </a:moveTo>
                  <a:lnTo>
                    <a:pt x="127" y="14376"/>
                  </a:lnTo>
                  <a:lnTo>
                    <a:pt x="2540" y="14376"/>
                  </a:lnTo>
                  <a:lnTo>
                    <a:pt x="0" y="0"/>
                  </a:lnTo>
                  <a:close/>
                </a:path>
              </a:pathLst>
            </a:custGeom>
            <a:solidFill>
              <a:srgbClr val="842C8A"/>
            </a:solidFill>
          </p:spPr>
          <p:txBody>
            <a:bodyPr wrap="square" lIns="0" tIns="0" rIns="0" bIns="0" rtlCol="0"/>
            <a:lstStyle/>
            <a:p>
              <a:endParaRPr/>
            </a:p>
          </p:txBody>
        </p:sp>
        <p:sp>
          <p:nvSpPr>
            <p:cNvPr id="72" name="object 72"/>
            <p:cNvSpPr/>
            <p:nvPr/>
          </p:nvSpPr>
          <p:spPr>
            <a:xfrm>
              <a:off x="8193405" y="6079147"/>
              <a:ext cx="2540" cy="14604"/>
            </a:xfrm>
            <a:custGeom>
              <a:avLst/>
              <a:gdLst/>
              <a:ahLst/>
              <a:cxnLst/>
              <a:rect l="l" t="t" r="r" b="b"/>
              <a:pathLst>
                <a:path w="2540" h="14604">
                  <a:moveTo>
                    <a:pt x="2413" y="0"/>
                  </a:moveTo>
                  <a:lnTo>
                    <a:pt x="0" y="14376"/>
                  </a:lnTo>
                  <a:lnTo>
                    <a:pt x="2413" y="14376"/>
                  </a:lnTo>
                  <a:lnTo>
                    <a:pt x="2413" y="0"/>
                  </a:lnTo>
                  <a:close/>
                </a:path>
              </a:pathLst>
            </a:custGeom>
            <a:solidFill>
              <a:srgbClr val="842C8A"/>
            </a:solidFill>
          </p:spPr>
          <p:txBody>
            <a:bodyPr wrap="square" lIns="0" tIns="0" rIns="0" bIns="0" rtlCol="0"/>
            <a:lstStyle/>
            <a:p>
              <a:endParaRPr/>
            </a:p>
          </p:txBody>
        </p:sp>
        <p:sp>
          <p:nvSpPr>
            <p:cNvPr id="73" name="object 73"/>
            <p:cNvSpPr/>
            <p:nvPr/>
          </p:nvSpPr>
          <p:spPr>
            <a:xfrm>
              <a:off x="1587753" y="6107900"/>
              <a:ext cx="29845" cy="43180"/>
            </a:xfrm>
            <a:custGeom>
              <a:avLst/>
              <a:gdLst/>
              <a:ahLst/>
              <a:cxnLst/>
              <a:rect l="l" t="t" r="r" b="b"/>
              <a:pathLst>
                <a:path w="29844" h="43179">
                  <a:moveTo>
                    <a:pt x="13208" y="0"/>
                  </a:moveTo>
                  <a:lnTo>
                    <a:pt x="0" y="0"/>
                  </a:lnTo>
                  <a:lnTo>
                    <a:pt x="3556" y="14376"/>
                  </a:lnTo>
                  <a:lnTo>
                    <a:pt x="7746" y="28752"/>
                  </a:lnTo>
                  <a:lnTo>
                    <a:pt x="12318" y="43129"/>
                  </a:lnTo>
                  <a:lnTo>
                    <a:pt x="29718" y="43129"/>
                  </a:lnTo>
                  <a:lnTo>
                    <a:pt x="24765" y="28752"/>
                  </a:lnTo>
                  <a:lnTo>
                    <a:pt x="24892" y="28752"/>
                  </a:lnTo>
                  <a:lnTo>
                    <a:pt x="20446" y="14376"/>
                  </a:lnTo>
                  <a:lnTo>
                    <a:pt x="16637" y="14376"/>
                  </a:lnTo>
                  <a:lnTo>
                    <a:pt x="13208" y="0"/>
                  </a:lnTo>
                  <a:close/>
                </a:path>
              </a:pathLst>
            </a:custGeom>
            <a:solidFill>
              <a:srgbClr val="842C8A"/>
            </a:solidFill>
          </p:spPr>
          <p:txBody>
            <a:bodyPr wrap="square" lIns="0" tIns="0" rIns="0" bIns="0" rtlCol="0"/>
            <a:lstStyle/>
            <a:p>
              <a:endParaRPr/>
            </a:p>
          </p:txBody>
        </p:sp>
        <p:sp>
          <p:nvSpPr>
            <p:cNvPr id="74" name="object 74"/>
            <p:cNvSpPr/>
            <p:nvPr/>
          </p:nvSpPr>
          <p:spPr>
            <a:xfrm>
              <a:off x="8173973" y="6107900"/>
              <a:ext cx="29845" cy="43180"/>
            </a:xfrm>
            <a:custGeom>
              <a:avLst/>
              <a:gdLst/>
              <a:ahLst/>
              <a:cxnLst/>
              <a:rect l="l" t="t" r="r" b="b"/>
              <a:pathLst>
                <a:path w="29845" h="43179">
                  <a:moveTo>
                    <a:pt x="29718" y="0"/>
                  </a:moveTo>
                  <a:lnTo>
                    <a:pt x="16509" y="0"/>
                  </a:lnTo>
                  <a:lnTo>
                    <a:pt x="13080" y="14376"/>
                  </a:lnTo>
                  <a:lnTo>
                    <a:pt x="9271" y="14376"/>
                  </a:lnTo>
                  <a:lnTo>
                    <a:pt x="4952" y="28752"/>
                  </a:lnTo>
                  <a:lnTo>
                    <a:pt x="0" y="43129"/>
                  </a:lnTo>
                  <a:lnTo>
                    <a:pt x="17272" y="43129"/>
                  </a:lnTo>
                  <a:lnTo>
                    <a:pt x="21971" y="28752"/>
                  </a:lnTo>
                  <a:lnTo>
                    <a:pt x="26034" y="14376"/>
                  </a:lnTo>
                  <a:lnTo>
                    <a:pt x="29718" y="0"/>
                  </a:lnTo>
                  <a:close/>
                </a:path>
              </a:pathLst>
            </a:custGeom>
            <a:solidFill>
              <a:srgbClr val="842C8A"/>
            </a:solidFill>
          </p:spPr>
          <p:txBody>
            <a:bodyPr wrap="square" lIns="0" tIns="0" rIns="0" bIns="0" rtlCol="0"/>
            <a:lstStyle/>
            <a:p>
              <a:endParaRPr/>
            </a:p>
          </p:txBody>
        </p:sp>
        <p:sp>
          <p:nvSpPr>
            <p:cNvPr id="75" name="object 75"/>
            <p:cNvSpPr/>
            <p:nvPr/>
          </p:nvSpPr>
          <p:spPr>
            <a:xfrm>
              <a:off x="1605280" y="6151029"/>
              <a:ext cx="29209" cy="29209"/>
            </a:xfrm>
            <a:custGeom>
              <a:avLst/>
              <a:gdLst/>
              <a:ahLst/>
              <a:cxnLst/>
              <a:rect l="l" t="t" r="r" b="b"/>
              <a:pathLst>
                <a:path w="29210" h="29210">
                  <a:moveTo>
                    <a:pt x="17271" y="0"/>
                  </a:moveTo>
                  <a:lnTo>
                    <a:pt x="0" y="0"/>
                  </a:lnTo>
                  <a:lnTo>
                    <a:pt x="5460" y="14376"/>
                  </a:lnTo>
                  <a:lnTo>
                    <a:pt x="11556" y="28752"/>
                  </a:lnTo>
                  <a:lnTo>
                    <a:pt x="29082" y="28752"/>
                  </a:lnTo>
                  <a:lnTo>
                    <a:pt x="22859" y="14376"/>
                  </a:lnTo>
                  <a:lnTo>
                    <a:pt x="23113" y="14376"/>
                  </a:lnTo>
                  <a:lnTo>
                    <a:pt x="17271" y="0"/>
                  </a:lnTo>
                  <a:close/>
                </a:path>
              </a:pathLst>
            </a:custGeom>
            <a:solidFill>
              <a:srgbClr val="842C8A"/>
            </a:solidFill>
          </p:spPr>
          <p:txBody>
            <a:bodyPr wrap="square" lIns="0" tIns="0" rIns="0" bIns="0" rtlCol="0"/>
            <a:lstStyle/>
            <a:p>
              <a:endParaRPr/>
            </a:p>
          </p:txBody>
        </p:sp>
        <p:sp>
          <p:nvSpPr>
            <p:cNvPr id="76" name="object 76"/>
            <p:cNvSpPr/>
            <p:nvPr/>
          </p:nvSpPr>
          <p:spPr>
            <a:xfrm>
              <a:off x="8156956" y="6151029"/>
              <a:ext cx="29209" cy="29209"/>
            </a:xfrm>
            <a:custGeom>
              <a:avLst/>
              <a:gdLst/>
              <a:ahLst/>
              <a:cxnLst/>
              <a:rect l="l" t="t" r="r" b="b"/>
              <a:pathLst>
                <a:path w="29209" h="29210">
                  <a:moveTo>
                    <a:pt x="29210" y="0"/>
                  </a:moveTo>
                  <a:lnTo>
                    <a:pt x="11938" y="0"/>
                  </a:lnTo>
                  <a:lnTo>
                    <a:pt x="6096" y="14376"/>
                  </a:lnTo>
                  <a:lnTo>
                    <a:pt x="0" y="28752"/>
                  </a:lnTo>
                  <a:lnTo>
                    <a:pt x="17652" y="28752"/>
                  </a:lnTo>
                  <a:lnTo>
                    <a:pt x="23622" y="14376"/>
                  </a:lnTo>
                  <a:lnTo>
                    <a:pt x="29210" y="0"/>
                  </a:lnTo>
                  <a:close/>
                </a:path>
              </a:pathLst>
            </a:custGeom>
            <a:solidFill>
              <a:srgbClr val="842C8A"/>
            </a:solidFill>
          </p:spPr>
          <p:txBody>
            <a:bodyPr wrap="square" lIns="0" tIns="0" rIns="0" bIns="0" rtlCol="0"/>
            <a:lstStyle/>
            <a:p>
              <a:endParaRPr/>
            </a:p>
          </p:txBody>
        </p:sp>
        <p:sp>
          <p:nvSpPr>
            <p:cNvPr id="77" name="object 77"/>
            <p:cNvSpPr/>
            <p:nvPr/>
          </p:nvSpPr>
          <p:spPr>
            <a:xfrm>
              <a:off x="1623186" y="6179781"/>
              <a:ext cx="39370" cy="29209"/>
            </a:xfrm>
            <a:custGeom>
              <a:avLst/>
              <a:gdLst/>
              <a:ahLst/>
              <a:cxnLst/>
              <a:rect l="l" t="t" r="r" b="b"/>
              <a:pathLst>
                <a:path w="39369" h="29210">
                  <a:moveTo>
                    <a:pt x="17525" y="0"/>
                  </a:moveTo>
                  <a:lnTo>
                    <a:pt x="0" y="0"/>
                  </a:lnTo>
                  <a:lnTo>
                    <a:pt x="6857" y="14376"/>
                  </a:lnTo>
                  <a:lnTo>
                    <a:pt x="14224" y="28740"/>
                  </a:lnTo>
                  <a:lnTo>
                    <a:pt x="39243" y="28740"/>
                  </a:lnTo>
                  <a:lnTo>
                    <a:pt x="31495" y="14376"/>
                  </a:lnTo>
                  <a:lnTo>
                    <a:pt x="24511" y="14376"/>
                  </a:lnTo>
                  <a:lnTo>
                    <a:pt x="17525" y="0"/>
                  </a:lnTo>
                  <a:close/>
                </a:path>
              </a:pathLst>
            </a:custGeom>
            <a:solidFill>
              <a:srgbClr val="842C8A"/>
            </a:solidFill>
          </p:spPr>
          <p:txBody>
            <a:bodyPr wrap="square" lIns="0" tIns="0" rIns="0" bIns="0" rtlCol="0"/>
            <a:lstStyle/>
            <a:p>
              <a:endParaRPr/>
            </a:p>
          </p:txBody>
        </p:sp>
        <p:sp>
          <p:nvSpPr>
            <p:cNvPr id="78" name="object 78"/>
            <p:cNvSpPr/>
            <p:nvPr/>
          </p:nvSpPr>
          <p:spPr>
            <a:xfrm>
              <a:off x="8129016" y="6179781"/>
              <a:ext cx="39370" cy="29209"/>
            </a:xfrm>
            <a:custGeom>
              <a:avLst/>
              <a:gdLst/>
              <a:ahLst/>
              <a:cxnLst/>
              <a:rect l="l" t="t" r="r" b="b"/>
              <a:pathLst>
                <a:path w="39370" h="29210">
                  <a:moveTo>
                    <a:pt x="39115" y="0"/>
                  </a:moveTo>
                  <a:lnTo>
                    <a:pt x="21716" y="0"/>
                  </a:lnTo>
                  <a:lnTo>
                    <a:pt x="14731" y="14376"/>
                  </a:lnTo>
                  <a:lnTo>
                    <a:pt x="7747" y="14376"/>
                  </a:lnTo>
                  <a:lnTo>
                    <a:pt x="0" y="28740"/>
                  </a:lnTo>
                  <a:lnTo>
                    <a:pt x="25018" y="28740"/>
                  </a:lnTo>
                  <a:lnTo>
                    <a:pt x="32257" y="14376"/>
                  </a:lnTo>
                  <a:lnTo>
                    <a:pt x="39115" y="0"/>
                  </a:lnTo>
                  <a:close/>
                </a:path>
              </a:pathLst>
            </a:custGeom>
            <a:solidFill>
              <a:srgbClr val="842C8A"/>
            </a:solidFill>
          </p:spPr>
          <p:txBody>
            <a:bodyPr wrap="square" lIns="0" tIns="0" rIns="0" bIns="0" rtlCol="0"/>
            <a:lstStyle/>
            <a:p>
              <a:endParaRPr/>
            </a:p>
          </p:txBody>
        </p:sp>
        <p:sp>
          <p:nvSpPr>
            <p:cNvPr id="79" name="object 79"/>
            <p:cNvSpPr/>
            <p:nvPr/>
          </p:nvSpPr>
          <p:spPr>
            <a:xfrm>
              <a:off x="1645030" y="6208521"/>
              <a:ext cx="33655" cy="14604"/>
            </a:xfrm>
            <a:custGeom>
              <a:avLst/>
              <a:gdLst/>
              <a:ahLst/>
              <a:cxnLst/>
              <a:rect l="l" t="t" r="r" b="b"/>
              <a:pathLst>
                <a:path w="33655" h="14604">
                  <a:moveTo>
                    <a:pt x="25018" y="0"/>
                  </a:moveTo>
                  <a:lnTo>
                    <a:pt x="0" y="0"/>
                  </a:lnTo>
                  <a:lnTo>
                    <a:pt x="8000" y="14376"/>
                  </a:lnTo>
                  <a:lnTo>
                    <a:pt x="33527" y="14376"/>
                  </a:lnTo>
                  <a:lnTo>
                    <a:pt x="25018" y="0"/>
                  </a:lnTo>
                  <a:close/>
                </a:path>
              </a:pathLst>
            </a:custGeom>
            <a:solidFill>
              <a:srgbClr val="842C8A"/>
            </a:solidFill>
          </p:spPr>
          <p:txBody>
            <a:bodyPr wrap="square" lIns="0" tIns="0" rIns="0" bIns="0" rtlCol="0"/>
            <a:lstStyle/>
            <a:p>
              <a:endParaRPr/>
            </a:p>
          </p:txBody>
        </p:sp>
        <p:sp>
          <p:nvSpPr>
            <p:cNvPr id="80" name="object 80"/>
            <p:cNvSpPr/>
            <p:nvPr/>
          </p:nvSpPr>
          <p:spPr>
            <a:xfrm>
              <a:off x="8112886" y="6208521"/>
              <a:ext cx="33655" cy="14604"/>
            </a:xfrm>
            <a:custGeom>
              <a:avLst/>
              <a:gdLst/>
              <a:ahLst/>
              <a:cxnLst/>
              <a:rect l="l" t="t" r="r" b="b"/>
              <a:pathLst>
                <a:path w="33654" h="14604">
                  <a:moveTo>
                    <a:pt x="33528" y="0"/>
                  </a:moveTo>
                  <a:lnTo>
                    <a:pt x="8382" y="0"/>
                  </a:lnTo>
                  <a:lnTo>
                    <a:pt x="0" y="14376"/>
                  </a:lnTo>
                  <a:lnTo>
                    <a:pt x="25527" y="14376"/>
                  </a:lnTo>
                  <a:lnTo>
                    <a:pt x="33528" y="0"/>
                  </a:lnTo>
                  <a:close/>
                </a:path>
              </a:pathLst>
            </a:custGeom>
            <a:solidFill>
              <a:srgbClr val="842C8A"/>
            </a:solidFill>
          </p:spPr>
          <p:txBody>
            <a:bodyPr wrap="square" lIns="0" tIns="0" rIns="0" bIns="0" rtlCol="0"/>
            <a:lstStyle/>
            <a:p>
              <a:endParaRPr/>
            </a:p>
          </p:txBody>
        </p:sp>
        <p:sp>
          <p:nvSpPr>
            <p:cNvPr id="81" name="object 81"/>
            <p:cNvSpPr/>
            <p:nvPr/>
          </p:nvSpPr>
          <p:spPr>
            <a:xfrm>
              <a:off x="1661414" y="6222898"/>
              <a:ext cx="34925" cy="14604"/>
            </a:xfrm>
            <a:custGeom>
              <a:avLst/>
              <a:gdLst/>
              <a:ahLst/>
              <a:cxnLst/>
              <a:rect l="l" t="t" r="r" b="b"/>
              <a:pathLst>
                <a:path w="34925" h="14604">
                  <a:moveTo>
                    <a:pt x="25400" y="0"/>
                  </a:moveTo>
                  <a:lnTo>
                    <a:pt x="0" y="0"/>
                  </a:lnTo>
                  <a:lnTo>
                    <a:pt x="8762" y="14376"/>
                  </a:lnTo>
                  <a:lnTo>
                    <a:pt x="34543" y="14376"/>
                  </a:lnTo>
                  <a:lnTo>
                    <a:pt x="25400" y="0"/>
                  </a:lnTo>
                  <a:close/>
                </a:path>
              </a:pathLst>
            </a:custGeom>
            <a:solidFill>
              <a:srgbClr val="842C8A"/>
            </a:solidFill>
          </p:spPr>
          <p:txBody>
            <a:bodyPr wrap="square" lIns="0" tIns="0" rIns="0" bIns="0" rtlCol="0"/>
            <a:lstStyle/>
            <a:p>
              <a:endParaRPr/>
            </a:p>
          </p:txBody>
        </p:sp>
        <p:sp>
          <p:nvSpPr>
            <p:cNvPr id="82" name="object 82"/>
            <p:cNvSpPr/>
            <p:nvPr/>
          </p:nvSpPr>
          <p:spPr>
            <a:xfrm>
              <a:off x="8095488" y="6222898"/>
              <a:ext cx="34925" cy="14604"/>
            </a:xfrm>
            <a:custGeom>
              <a:avLst/>
              <a:gdLst/>
              <a:ahLst/>
              <a:cxnLst/>
              <a:rect l="l" t="t" r="r" b="b"/>
              <a:pathLst>
                <a:path w="34925" h="14604">
                  <a:moveTo>
                    <a:pt x="34543" y="0"/>
                  </a:moveTo>
                  <a:lnTo>
                    <a:pt x="9143" y="0"/>
                  </a:lnTo>
                  <a:lnTo>
                    <a:pt x="0" y="14376"/>
                  </a:lnTo>
                  <a:lnTo>
                    <a:pt x="25780" y="14376"/>
                  </a:lnTo>
                  <a:lnTo>
                    <a:pt x="34543" y="0"/>
                  </a:lnTo>
                  <a:close/>
                </a:path>
              </a:pathLst>
            </a:custGeom>
            <a:solidFill>
              <a:srgbClr val="842C8A"/>
            </a:solidFill>
          </p:spPr>
          <p:txBody>
            <a:bodyPr wrap="square" lIns="0" tIns="0" rIns="0" bIns="0" rtlCol="0"/>
            <a:lstStyle/>
            <a:p>
              <a:endParaRPr/>
            </a:p>
          </p:txBody>
        </p:sp>
        <p:sp>
          <p:nvSpPr>
            <p:cNvPr id="83" name="object 83"/>
            <p:cNvSpPr/>
            <p:nvPr/>
          </p:nvSpPr>
          <p:spPr>
            <a:xfrm>
              <a:off x="1679194" y="6237274"/>
              <a:ext cx="45085" cy="14604"/>
            </a:xfrm>
            <a:custGeom>
              <a:avLst/>
              <a:gdLst/>
              <a:ahLst/>
              <a:cxnLst/>
              <a:rect l="l" t="t" r="r" b="b"/>
              <a:pathLst>
                <a:path w="45085" h="14604">
                  <a:moveTo>
                    <a:pt x="34798" y="0"/>
                  </a:moveTo>
                  <a:lnTo>
                    <a:pt x="0" y="0"/>
                  </a:lnTo>
                  <a:lnTo>
                    <a:pt x="9398" y="14376"/>
                  </a:lnTo>
                  <a:lnTo>
                    <a:pt x="44831" y="14376"/>
                  </a:lnTo>
                  <a:lnTo>
                    <a:pt x="34798" y="0"/>
                  </a:lnTo>
                  <a:close/>
                </a:path>
              </a:pathLst>
            </a:custGeom>
            <a:solidFill>
              <a:srgbClr val="842C8A"/>
            </a:solidFill>
          </p:spPr>
          <p:txBody>
            <a:bodyPr wrap="square" lIns="0" tIns="0" rIns="0" bIns="0" rtlCol="0"/>
            <a:lstStyle/>
            <a:p>
              <a:endParaRPr/>
            </a:p>
          </p:txBody>
        </p:sp>
        <p:sp>
          <p:nvSpPr>
            <p:cNvPr id="84" name="object 84"/>
            <p:cNvSpPr/>
            <p:nvPr/>
          </p:nvSpPr>
          <p:spPr>
            <a:xfrm>
              <a:off x="8067420" y="6237274"/>
              <a:ext cx="45085" cy="14604"/>
            </a:xfrm>
            <a:custGeom>
              <a:avLst/>
              <a:gdLst/>
              <a:ahLst/>
              <a:cxnLst/>
              <a:rect l="l" t="t" r="r" b="b"/>
              <a:pathLst>
                <a:path w="45084" h="14604">
                  <a:moveTo>
                    <a:pt x="44830" y="0"/>
                  </a:moveTo>
                  <a:lnTo>
                    <a:pt x="9905" y="0"/>
                  </a:lnTo>
                  <a:lnTo>
                    <a:pt x="0" y="14376"/>
                  </a:lnTo>
                  <a:lnTo>
                    <a:pt x="35432" y="14376"/>
                  </a:lnTo>
                  <a:lnTo>
                    <a:pt x="44830" y="0"/>
                  </a:lnTo>
                  <a:close/>
                </a:path>
              </a:pathLst>
            </a:custGeom>
            <a:solidFill>
              <a:srgbClr val="842C8A"/>
            </a:solidFill>
          </p:spPr>
          <p:txBody>
            <a:bodyPr wrap="square" lIns="0" tIns="0" rIns="0" bIns="0" rtlCol="0"/>
            <a:lstStyle/>
            <a:p>
              <a:endParaRPr/>
            </a:p>
          </p:txBody>
        </p:sp>
        <p:sp>
          <p:nvSpPr>
            <p:cNvPr id="85" name="object 85"/>
            <p:cNvSpPr/>
            <p:nvPr/>
          </p:nvSpPr>
          <p:spPr>
            <a:xfrm>
              <a:off x="1708150" y="6251651"/>
              <a:ext cx="46355" cy="14604"/>
            </a:xfrm>
            <a:custGeom>
              <a:avLst/>
              <a:gdLst/>
              <a:ahLst/>
              <a:cxnLst/>
              <a:rect l="l" t="t" r="r" b="b"/>
              <a:pathLst>
                <a:path w="46355" h="14604">
                  <a:moveTo>
                    <a:pt x="35432" y="0"/>
                  </a:moveTo>
                  <a:lnTo>
                    <a:pt x="0" y="0"/>
                  </a:lnTo>
                  <a:lnTo>
                    <a:pt x="10287" y="14376"/>
                  </a:lnTo>
                  <a:lnTo>
                    <a:pt x="46100" y="14376"/>
                  </a:lnTo>
                  <a:lnTo>
                    <a:pt x="35432" y="0"/>
                  </a:lnTo>
                  <a:close/>
                </a:path>
              </a:pathLst>
            </a:custGeom>
            <a:solidFill>
              <a:srgbClr val="842C8A"/>
            </a:solidFill>
          </p:spPr>
          <p:txBody>
            <a:bodyPr wrap="square" lIns="0" tIns="0" rIns="0" bIns="0" rtlCol="0"/>
            <a:lstStyle/>
            <a:p>
              <a:endParaRPr/>
            </a:p>
          </p:txBody>
        </p:sp>
        <p:sp>
          <p:nvSpPr>
            <p:cNvPr id="86" name="object 86"/>
            <p:cNvSpPr/>
            <p:nvPr/>
          </p:nvSpPr>
          <p:spPr>
            <a:xfrm>
              <a:off x="8037194" y="6251651"/>
              <a:ext cx="46355" cy="14604"/>
            </a:xfrm>
            <a:custGeom>
              <a:avLst/>
              <a:gdLst/>
              <a:ahLst/>
              <a:cxnLst/>
              <a:rect l="l" t="t" r="r" b="b"/>
              <a:pathLst>
                <a:path w="46354" h="14604">
                  <a:moveTo>
                    <a:pt x="45974" y="0"/>
                  </a:moveTo>
                  <a:lnTo>
                    <a:pt x="10668" y="0"/>
                  </a:lnTo>
                  <a:lnTo>
                    <a:pt x="0" y="14376"/>
                  </a:lnTo>
                  <a:lnTo>
                    <a:pt x="35813" y="14376"/>
                  </a:lnTo>
                  <a:lnTo>
                    <a:pt x="45974" y="0"/>
                  </a:lnTo>
                  <a:close/>
                </a:path>
              </a:pathLst>
            </a:custGeom>
            <a:solidFill>
              <a:srgbClr val="842C8A"/>
            </a:solidFill>
          </p:spPr>
          <p:txBody>
            <a:bodyPr wrap="square" lIns="0" tIns="0" rIns="0" bIns="0" rtlCol="0"/>
            <a:lstStyle/>
            <a:p>
              <a:endParaRPr/>
            </a:p>
          </p:txBody>
        </p:sp>
        <p:sp>
          <p:nvSpPr>
            <p:cNvPr id="87" name="object 87"/>
            <p:cNvSpPr/>
            <p:nvPr/>
          </p:nvSpPr>
          <p:spPr>
            <a:xfrm>
              <a:off x="1750695" y="6273215"/>
              <a:ext cx="6290310" cy="0"/>
            </a:xfrm>
            <a:custGeom>
              <a:avLst/>
              <a:gdLst/>
              <a:ahLst/>
              <a:cxnLst/>
              <a:rect l="l" t="t" r="r" b="b"/>
              <a:pathLst>
                <a:path w="6290309">
                  <a:moveTo>
                    <a:pt x="0" y="0"/>
                  </a:moveTo>
                  <a:lnTo>
                    <a:pt x="6290056" y="0"/>
                  </a:lnTo>
                </a:path>
              </a:pathLst>
            </a:custGeom>
            <a:ln w="14376">
              <a:solidFill>
                <a:srgbClr val="842C8A"/>
              </a:solidFill>
            </a:ln>
          </p:spPr>
          <p:txBody>
            <a:bodyPr wrap="square" lIns="0" tIns="0" rIns="0" bIns="0" rtlCol="0"/>
            <a:lstStyle/>
            <a:p>
              <a:endParaRPr/>
            </a:p>
          </p:txBody>
        </p:sp>
        <p:sp>
          <p:nvSpPr>
            <p:cNvPr id="88" name="object 88"/>
            <p:cNvSpPr txBox="1"/>
            <p:nvPr/>
          </p:nvSpPr>
          <p:spPr>
            <a:xfrm>
              <a:off x="1670430" y="1043381"/>
              <a:ext cx="1049020" cy="331470"/>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842C8A"/>
                  </a:solidFill>
                  <a:latin typeface="微软雅黑"/>
                  <a:cs typeface="微软雅黑"/>
                </a:rPr>
                <a:t>创新</a:t>
              </a:r>
              <a:r>
                <a:rPr sz="2000" b="1" spc="15" dirty="0">
                  <a:solidFill>
                    <a:srgbClr val="842C8A"/>
                  </a:solidFill>
                  <a:latin typeface="微软雅黑"/>
                  <a:cs typeface="微软雅黑"/>
                </a:rPr>
                <a:t>体</a:t>
              </a:r>
              <a:r>
                <a:rPr sz="2000" b="1" spc="5" dirty="0">
                  <a:solidFill>
                    <a:srgbClr val="842C8A"/>
                  </a:solidFill>
                  <a:latin typeface="微软雅黑"/>
                  <a:cs typeface="微软雅黑"/>
                </a:rPr>
                <a:t>系</a:t>
              </a:r>
              <a:endParaRPr sz="2000">
                <a:latin typeface="微软雅黑"/>
                <a:cs typeface="微软雅黑"/>
              </a:endParaRPr>
            </a:p>
          </p:txBody>
        </p:sp>
        <p:sp>
          <p:nvSpPr>
            <p:cNvPr id="89" name="object 89"/>
            <p:cNvSpPr txBox="1"/>
            <p:nvPr/>
          </p:nvSpPr>
          <p:spPr>
            <a:xfrm>
              <a:off x="1733169" y="1650238"/>
              <a:ext cx="2072639" cy="330835"/>
            </a:xfrm>
            <a:prstGeom prst="rect">
              <a:avLst/>
            </a:prstGeom>
          </p:spPr>
          <p:txBody>
            <a:bodyPr vert="horz" wrap="square" lIns="0" tIns="13335" rIns="0" bIns="0" rtlCol="0">
              <a:spAutoFit/>
            </a:bodyPr>
            <a:lstStyle/>
            <a:p>
              <a:pPr marL="12700">
                <a:lnSpc>
                  <a:spcPct val="100000"/>
                </a:lnSpc>
                <a:spcBef>
                  <a:spcPts val="105"/>
                </a:spcBef>
              </a:pPr>
              <a:r>
                <a:rPr sz="2000" b="1" spc="10" dirty="0">
                  <a:latin typeface="微软雅黑"/>
                  <a:cs typeface="微软雅黑"/>
                </a:rPr>
                <a:t>工业数字生态</a:t>
              </a:r>
              <a:r>
                <a:rPr sz="2000" b="1" spc="15" dirty="0">
                  <a:latin typeface="微软雅黑"/>
                  <a:cs typeface="微软雅黑"/>
                </a:rPr>
                <a:t>系</a:t>
              </a:r>
              <a:r>
                <a:rPr sz="2000" b="1" dirty="0">
                  <a:latin typeface="微软雅黑"/>
                  <a:cs typeface="微软雅黑"/>
                </a:rPr>
                <a:t>统</a:t>
              </a:r>
              <a:endParaRPr sz="2000">
                <a:latin typeface="微软雅黑"/>
                <a:cs typeface="微软雅黑"/>
              </a:endParaRPr>
            </a:p>
          </p:txBody>
        </p:sp>
        <p:sp>
          <p:nvSpPr>
            <p:cNvPr id="90" name="object 90"/>
            <p:cNvSpPr/>
            <p:nvPr/>
          </p:nvSpPr>
          <p:spPr>
            <a:xfrm>
              <a:off x="1772411" y="2132012"/>
              <a:ext cx="6274435" cy="937260"/>
            </a:xfrm>
            <a:custGeom>
              <a:avLst/>
              <a:gdLst/>
              <a:ahLst/>
              <a:cxnLst/>
              <a:rect l="l" t="t" r="r" b="b"/>
              <a:pathLst>
                <a:path w="6274434" h="937260">
                  <a:moveTo>
                    <a:pt x="0" y="936688"/>
                  </a:moveTo>
                  <a:lnTo>
                    <a:pt x="6274180" y="936688"/>
                  </a:lnTo>
                  <a:lnTo>
                    <a:pt x="6274180" y="0"/>
                  </a:lnTo>
                  <a:lnTo>
                    <a:pt x="0" y="0"/>
                  </a:lnTo>
                  <a:lnTo>
                    <a:pt x="0" y="936688"/>
                  </a:lnTo>
                  <a:close/>
                </a:path>
              </a:pathLst>
            </a:custGeom>
            <a:solidFill>
              <a:srgbClr val="DFC9E0"/>
            </a:solidFill>
          </p:spPr>
          <p:txBody>
            <a:bodyPr wrap="square" lIns="0" tIns="0" rIns="0" bIns="0" rtlCol="0"/>
            <a:lstStyle/>
            <a:p>
              <a:endParaRPr/>
            </a:p>
          </p:txBody>
        </p:sp>
        <p:sp>
          <p:nvSpPr>
            <p:cNvPr id="91" name="object 91"/>
            <p:cNvSpPr/>
            <p:nvPr/>
          </p:nvSpPr>
          <p:spPr>
            <a:xfrm>
              <a:off x="1758695" y="2116835"/>
              <a:ext cx="6301740" cy="965835"/>
            </a:xfrm>
            <a:custGeom>
              <a:avLst/>
              <a:gdLst/>
              <a:ahLst/>
              <a:cxnLst/>
              <a:rect l="l" t="t" r="r" b="b"/>
              <a:pathLst>
                <a:path w="6301740" h="965835">
                  <a:moveTo>
                    <a:pt x="6301739" y="0"/>
                  </a:moveTo>
                  <a:lnTo>
                    <a:pt x="0" y="0"/>
                  </a:lnTo>
                  <a:lnTo>
                    <a:pt x="0" y="965580"/>
                  </a:lnTo>
                  <a:lnTo>
                    <a:pt x="6301739" y="965580"/>
                  </a:lnTo>
                  <a:lnTo>
                    <a:pt x="6301739" y="951229"/>
                  </a:lnTo>
                  <a:lnTo>
                    <a:pt x="27686" y="951229"/>
                  </a:lnTo>
                  <a:lnTo>
                    <a:pt x="13843" y="936878"/>
                  </a:lnTo>
                  <a:lnTo>
                    <a:pt x="27686" y="936878"/>
                  </a:lnTo>
                  <a:lnTo>
                    <a:pt x="27686" y="28701"/>
                  </a:lnTo>
                  <a:lnTo>
                    <a:pt x="13843" y="28701"/>
                  </a:lnTo>
                  <a:lnTo>
                    <a:pt x="27686" y="14350"/>
                  </a:lnTo>
                  <a:lnTo>
                    <a:pt x="6301739" y="14350"/>
                  </a:lnTo>
                  <a:lnTo>
                    <a:pt x="6301739" y="0"/>
                  </a:lnTo>
                  <a:close/>
                </a:path>
              </a:pathLst>
            </a:custGeom>
            <a:solidFill>
              <a:srgbClr val="842C8A"/>
            </a:solidFill>
          </p:spPr>
          <p:txBody>
            <a:bodyPr wrap="square" lIns="0" tIns="0" rIns="0" bIns="0" rtlCol="0"/>
            <a:lstStyle/>
            <a:p>
              <a:endParaRPr/>
            </a:p>
          </p:txBody>
        </p:sp>
        <p:sp>
          <p:nvSpPr>
            <p:cNvPr id="92" name="object 92"/>
            <p:cNvSpPr/>
            <p:nvPr/>
          </p:nvSpPr>
          <p:spPr>
            <a:xfrm>
              <a:off x="1772539" y="2131186"/>
              <a:ext cx="13970" cy="14604"/>
            </a:xfrm>
            <a:custGeom>
              <a:avLst/>
              <a:gdLst/>
              <a:ahLst/>
              <a:cxnLst/>
              <a:rect l="l" t="t" r="r" b="b"/>
              <a:pathLst>
                <a:path w="13969" h="14605">
                  <a:moveTo>
                    <a:pt x="13843" y="0"/>
                  </a:moveTo>
                  <a:lnTo>
                    <a:pt x="0" y="14350"/>
                  </a:lnTo>
                  <a:lnTo>
                    <a:pt x="13843" y="14350"/>
                  </a:lnTo>
                  <a:lnTo>
                    <a:pt x="13843" y="0"/>
                  </a:lnTo>
                  <a:close/>
                </a:path>
              </a:pathLst>
            </a:custGeom>
            <a:solidFill>
              <a:srgbClr val="842C8A"/>
            </a:solidFill>
          </p:spPr>
          <p:txBody>
            <a:bodyPr wrap="square" lIns="0" tIns="0" rIns="0" bIns="0" rtlCol="0"/>
            <a:lstStyle/>
            <a:p>
              <a:endParaRPr/>
            </a:p>
          </p:txBody>
        </p:sp>
        <p:sp>
          <p:nvSpPr>
            <p:cNvPr id="93" name="object 93"/>
            <p:cNvSpPr/>
            <p:nvPr/>
          </p:nvSpPr>
          <p:spPr>
            <a:xfrm>
              <a:off x="1786382" y="2138354"/>
              <a:ext cx="6246495" cy="0"/>
            </a:xfrm>
            <a:custGeom>
              <a:avLst/>
              <a:gdLst/>
              <a:ahLst/>
              <a:cxnLst/>
              <a:rect l="l" t="t" r="r" b="b"/>
              <a:pathLst>
                <a:path w="6246495">
                  <a:moveTo>
                    <a:pt x="0" y="0"/>
                  </a:moveTo>
                  <a:lnTo>
                    <a:pt x="6246368" y="0"/>
                  </a:lnTo>
                </a:path>
              </a:pathLst>
            </a:custGeom>
            <a:ln w="14367">
              <a:solidFill>
                <a:srgbClr val="842C8A"/>
              </a:solidFill>
            </a:ln>
          </p:spPr>
          <p:txBody>
            <a:bodyPr wrap="square" lIns="0" tIns="0" rIns="0" bIns="0" rtlCol="0"/>
            <a:lstStyle/>
            <a:p>
              <a:endParaRPr/>
            </a:p>
          </p:txBody>
        </p:sp>
        <p:sp>
          <p:nvSpPr>
            <p:cNvPr id="94" name="object 94"/>
            <p:cNvSpPr/>
            <p:nvPr/>
          </p:nvSpPr>
          <p:spPr>
            <a:xfrm>
              <a:off x="8046593" y="2131186"/>
              <a:ext cx="0" cy="937260"/>
            </a:xfrm>
            <a:custGeom>
              <a:avLst/>
              <a:gdLst/>
              <a:ahLst/>
              <a:cxnLst/>
              <a:rect l="l" t="t" r="r" b="b"/>
              <a:pathLst>
                <a:path h="937260">
                  <a:moveTo>
                    <a:pt x="0" y="0"/>
                  </a:moveTo>
                  <a:lnTo>
                    <a:pt x="0" y="936878"/>
                  </a:lnTo>
                </a:path>
              </a:pathLst>
            </a:custGeom>
            <a:ln w="27685">
              <a:solidFill>
                <a:srgbClr val="842C8A"/>
              </a:solidFill>
            </a:ln>
          </p:spPr>
          <p:txBody>
            <a:bodyPr wrap="square" lIns="0" tIns="0" rIns="0" bIns="0" rtlCol="0"/>
            <a:lstStyle/>
            <a:p>
              <a:endParaRPr/>
            </a:p>
          </p:txBody>
        </p:sp>
        <p:sp>
          <p:nvSpPr>
            <p:cNvPr id="95" name="object 95"/>
            <p:cNvSpPr/>
            <p:nvPr/>
          </p:nvSpPr>
          <p:spPr>
            <a:xfrm>
              <a:off x="8032750" y="2131186"/>
              <a:ext cx="27940" cy="14604"/>
            </a:xfrm>
            <a:custGeom>
              <a:avLst/>
              <a:gdLst/>
              <a:ahLst/>
              <a:cxnLst/>
              <a:rect l="l" t="t" r="r" b="b"/>
              <a:pathLst>
                <a:path w="27940" h="14605">
                  <a:moveTo>
                    <a:pt x="27685" y="0"/>
                  </a:moveTo>
                  <a:lnTo>
                    <a:pt x="0" y="0"/>
                  </a:lnTo>
                  <a:lnTo>
                    <a:pt x="13843" y="14350"/>
                  </a:lnTo>
                  <a:lnTo>
                    <a:pt x="27685" y="14350"/>
                  </a:lnTo>
                  <a:lnTo>
                    <a:pt x="27685" y="0"/>
                  </a:lnTo>
                  <a:close/>
                </a:path>
              </a:pathLst>
            </a:custGeom>
            <a:solidFill>
              <a:srgbClr val="842C8A"/>
            </a:solidFill>
          </p:spPr>
          <p:txBody>
            <a:bodyPr wrap="square" lIns="0" tIns="0" rIns="0" bIns="0" rtlCol="0"/>
            <a:lstStyle/>
            <a:p>
              <a:endParaRPr/>
            </a:p>
          </p:txBody>
        </p:sp>
        <p:sp>
          <p:nvSpPr>
            <p:cNvPr id="96" name="object 96"/>
            <p:cNvSpPr/>
            <p:nvPr/>
          </p:nvSpPr>
          <p:spPr>
            <a:xfrm>
              <a:off x="1772539" y="3053714"/>
              <a:ext cx="13970" cy="14604"/>
            </a:xfrm>
            <a:custGeom>
              <a:avLst/>
              <a:gdLst/>
              <a:ahLst/>
              <a:cxnLst/>
              <a:rect l="l" t="t" r="r" b="b"/>
              <a:pathLst>
                <a:path w="13969" h="14605">
                  <a:moveTo>
                    <a:pt x="13843" y="0"/>
                  </a:moveTo>
                  <a:lnTo>
                    <a:pt x="0" y="0"/>
                  </a:lnTo>
                  <a:lnTo>
                    <a:pt x="13843" y="14350"/>
                  </a:lnTo>
                  <a:lnTo>
                    <a:pt x="13843" y="0"/>
                  </a:lnTo>
                  <a:close/>
                </a:path>
              </a:pathLst>
            </a:custGeom>
            <a:solidFill>
              <a:srgbClr val="842C8A"/>
            </a:solidFill>
          </p:spPr>
          <p:txBody>
            <a:bodyPr wrap="square" lIns="0" tIns="0" rIns="0" bIns="0" rtlCol="0"/>
            <a:lstStyle/>
            <a:p>
              <a:endParaRPr/>
            </a:p>
          </p:txBody>
        </p:sp>
        <p:sp>
          <p:nvSpPr>
            <p:cNvPr id="97" name="object 97"/>
            <p:cNvSpPr/>
            <p:nvPr/>
          </p:nvSpPr>
          <p:spPr>
            <a:xfrm>
              <a:off x="1786382" y="3060882"/>
              <a:ext cx="6246495" cy="0"/>
            </a:xfrm>
            <a:custGeom>
              <a:avLst/>
              <a:gdLst/>
              <a:ahLst/>
              <a:cxnLst/>
              <a:rect l="l" t="t" r="r" b="b"/>
              <a:pathLst>
                <a:path w="6246495">
                  <a:moveTo>
                    <a:pt x="0" y="0"/>
                  </a:moveTo>
                  <a:lnTo>
                    <a:pt x="6246368" y="0"/>
                  </a:lnTo>
                </a:path>
              </a:pathLst>
            </a:custGeom>
            <a:ln w="14367">
              <a:solidFill>
                <a:srgbClr val="842C8A"/>
              </a:solidFill>
            </a:ln>
          </p:spPr>
          <p:txBody>
            <a:bodyPr wrap="square" lIns="0" tIns="0" rIns="0" bIns="0" rtlCol="0"/>
            <a:lstStyle/>
            <a:p>
              <a:endParaRPr/>
            </a:p>
          </p:txBody>
        </p:sp>
        <p:sp>
          <p:nvSpPr>
            <p:cNvPr id="98" name="object 98"/>
            <p:cNvSpPr/>
            <p:nvPr/>
          </p:nvSpPr>
          <p:spPr>
            <a:xfrm>
              <a:off x="8032750" y="3053714"/>
              <a:ext cx="27940" cy="14604"/>
            </a:xfrm>
            <a:custGeom>
              <a:avLst/>
              <a:gdLst/>
              <a:ahLst/>
              <a:cxnLst/>
              <a:rect l="l" t="t" r="r" b="b"/>
              <a:pathLst>
                <a:path w="27940" h="14605">
                  <a:moveTo>
                    <a:pt x="27685" y="0"/>
                  </a:moveTo>
                  <a:lnTo>
                    <a:pt x="13843" y="0"/>
                  </a:lnTo>
                  <a:lnTo>
                    <a:pt x="0" y="14350"/>
                  </a:lnTo>
                  <a:lnTo>
                    <a:pt x="27685" y="14350"/>
                  </a:lnTo>
                  <a:lnTo>
                    <a:pt x="27685" y="0"/>
                  </a:lnTo>
                  <a:close/>
                </a:path>
              </a:pathLst>
            </a:custGeom>
            <a:solidFill>
              <a:srgbClr val="842C8A"/>
            </a:solidFill>
          </p:spPr>
          <p:txBody>
            <a:bodyPr wrap="square" lIns="0" tIns="0" rIns="0" bIns="0" rtlCol="0"/>
            <a:lstStyle/>
            <a:p>
              <a:endParaRPr/>
            </a:p>
          </p:txBody>
        </p:sp>
        <p:sp>
          <p:nvSpPr>
            <p:cNvPr id="99" name="object 99"/>
            <p:cNvSpPr/>
            <p:nvPr/>
          </p:nvSpPr>
          <p:spPr>
            <a:xfrm>
              <a:off x="1772411" y="3153194"/>
              <a:ext cx="6274435" cy="938530"/>
            </a:xfrm>
            <a:custGeom>
              <a:avLst/>
              <a:gdLst/>
              <a:ahLst/>
              <a:cxnLst/>
              <a:rect l="l" t="t" r="r" b="b"/>
              <a:pathLst>
                <a:path w="6274434" h="938529">
                  <a:moveTo>
                    <a:pt x="0" y="938491"/>
                  </a:moveTo>
                  <a:lnTo>
                    <a:pt x="6274180" y="938491"/>
                  </a:lnTo>
                  <a:lnTo>
                    <a:pt x="6274180" y="0"/>
                  </a:lnTo>
                  <a:lnTo>
                    <a:pt x="0" y="0"/>
                  </a:lnTo>
                  <a:lnTo>
                    <a:pt x="0" y="938491"/>
                  </a:lnTo>
                  <a:close/>
                </a:path>
              </a:pathLst>
            </a:custGeom>
            <a:solidFill>
              <a:srgbClr val="D2B6D5"/>
            </a:solidFill>
          </p:spPr>
          <p:txBody>
            <a:bodyPr wrap="square" lIns="0" tIns="0" rIns="0" bIns="0" rtlCol="0"/>
            <a:lstStyle/>
            <a:p>
              <a:endParaRPr/>
            </a:p>
          </p:txBody>
        </p:sp>
        <p:sp>
          <p:nvSpPr>
            <p:cNvPr id="100" name="object 100"/>
            <p:cNvSpPr/>
            <p:nvPr/>
          </p:nvSpPr>
          <p:spPr>
            <a:xfrm>
              <a:off x="1758695" y="3139439"/>
              <a:ext cx="6301740" cy="965835"/>
            </a:xfrm>
            <a:custGeom>
              <a:avLst/>
              <a:gdLst/>
              <a:ahLst/>
              <a:cxnLst/>
              <a:rect l="l" t="t" r="r" b="b"/>
              <a:pathLst>
                <a:path w="6301740" h="965835">
                  <a:moveTo>
                    <a:pt x="6301739" y="0"/>
                  </a:moveTo>
                  <a:lnTo>
                    <a:pt x="0" y="0"/>
                  </a:lnTo>
                  <a:lnTo>
                    <a:pt x="0" y="965581"/>
                  </a:lnTo>
                  <a:lnTo>
                    <a:pt x="6301739" y="965581"/>
                  </a:lnTo>
                  <a:lnTo>
                    <a:pt x="6301739" y="951230"/>
                  </a:lnTo>
                  <a:lnTo>
                    <a:pt x="27686" y="951230"/>
                  </a:lnTo>
                  <a:lnTo>
                    <a:pt x="13843" y="936879"/>
                  </a:lnTo>
                  <a:lnTo>
                    <a:pt x="27686" y="936879"/>
                  </a:lnTo>
                  <a:lnTo>
                    <a:pt x="27686" y="28701"/>
                  </a:lnTo>
                  <a:lnTo>
                    <a:pt x="13843" y="28701"/>
                  </a:lnTo>
                  <a:lnTo>
                    <a:pt x="27686" y="14350"/>
                  </a:lnTo>
                  <a:lnTo>
                    <a:pt x="6301739" y="14350"/>
                  </a:lnTo>
                  <a:lnTo>
                    <a:pt x="6301739" y="0"/>
                  </a:lnTo>
                  <a:close/>
                </a:path>
              </a:pathLst>
            </a:custGeom>
            <a:solidFill>
              <a:srgbClr val="842C8A"/>
            </a:solidFill>
          </p:spPr>
          <p:txBody>
            <a:bodyPr wrap="square" lIns="0" tIns="0" rIns="0" bIns="0" rtlCol="0"/>
            <a:lstStyle/>
            <a:p>
              <a:endParaRPr/>
            </a:p>
          </p:txBody>
        </p:sp>
        <p:sp>
          <p:nvSpPr>
            <p:cNvPr id="101" name="object 101"/>
            <p:cNvSpPr/>
            <p:nvPr/>
          </p:nvSpPr>
          <p:spPr>
            <a:xfrm>
              <a:off x="1772539" y="3153791"/>
              <a:ext cx="13970" cy="14604"/>
            </a:xfrm>
            <a:custGeom>
              <a:avLst/>
              <a:gdLst/>
              <a:ahLst/>
              <a:cxnLst/>
              <a:rect l="l" t="t" r="r" b="b"/>
              <a:pathLst>
                <a:path w="13969" h="14605">
                  <a:moveTo>
                    <a:pt x="13843" y="0"/>
                  </a:moveTo>
                  <a:lnTo>
                    <a:pt x="0" y="14350"/>
                  </a:lnTo>
                  <a:lnTo>
                    <a:pt x="13843" y="14350"/>
                  </a:lnTo>
                  <a:lnTo>
                    <a:pt x="13843" y="0"/>
                  </a:lnTo>
                  <a:close/>
                </a:path>
              </a:pathLst>
            </a:custGeom>
            <a:solidFill>
              <a:srgbClr val="842C8A"/>
            </a:solidFill>
          </p:spPr>
          <p:txBody>
            <a:bodyPr wrap="square" lIns="0" tIns="0" rIns="0" bIns="0" rtlCol="0"/>
            <a:lstStyle/>
            <a:p>
              <a:endParaRPr/>
            </a:p>
          </p:txBody>
        </p:sp>
        <p:sp>
          <p:nvSpPr>
            <p:cNvPr id="102" name="object 102"/>
            <p:cNvSpPr/>
            <p:nvPr/>
          </p:nvSpPr>
          <p:spPr>
            <a:xfrm>
              <a:off x="1786382" y="3160958"/>
              <a:ext cx="6246495" cy="0"/>
            </a:xfrm>
            <a:custGeom>
              <a:avLst/>
              <a:gdLst/>
              <a:ahLst/>
              <a:cxnLst/>
              <a:rect l="l" t="t" r="r" b="b"/>
              <a:pathLst>
                <a:path w="6246495">
                  <a:moveTo>
                    <a:pt x="0" y="0"/>
                  </a:moveTo>
                  <a:lnTo>
                    <a:pt x="6246368" y="0"/>
                  </a:lnTo>
                </a:path>
              </a:pathLst>
            </a:custGeom>
            <a:ln w="14367">
              <a:solidFill>
                <a:srgbClr val="842C8A"/>
              </a:solidFill>
            </a:ln>
          </p:spPr>
          <p:txBody>
            <a:bodyPr wrap="square" lIns="0" tIns="0" rIns="0" bIns="0" rtlCol="0"/>
            <a:lstStyle/>
            <a:p>
              <a:endParaRPr/>
            </a:p>
          </p:txBody>
        </p:sp>
        <p:sp>
          <p:nvSpPr>
            <p:cNvPr id="103" name="object 103"/>
            <p:cNvSpPr/>
            <p:nvPr/>
          </p:nvSpPr>
          <p:spPr>
            <a:xfrm>
              <a:off x="8046593" y="3153791"/>
              <a:ext cx="0" cy="937260"/>
            </a:xfrm>
            <a:custGeom>
              <a:avLst/>
              <a:gdLst/>
              <a:ahLst/>
              <a:cxnLst/>
              <a:rect l="l" t="t" r="r" b="b"/>
              <a:pathLst>
                <a:path h="937260">
                  <a:moveTo>
                    <a:pt x="0" y="0"/>
                  </a:moveTo>
                  <a:lnTo>
                    <a:pt x="0" y="936879"/>
                  </a:lnTo>
                </a:path>
              </a:pathLst>
            </a:custGeom>
            <a:ln w="27685">
              <a:solidFill>
                <a:srgbClr val="842C8A"/>
              </a:solidFill>
            </a:ln>
          </p:spPr>
          <p:txBody>
            <a:bodyPr wrap="square" lIns="0" tIns="0" rIns="0" bIns="0" rtlCol="0"/>
            <a:lstStyle/>
            <a:p>
              <a:endParaRPr/>
            </a:p>
          </p:txBody>
        </p:sp>
        <p:sp>
          <p:nvSpPr>
            <p:cNvPr id="104" name="object 104"/>
            <p:cNvSpPr/>
            <p:nvPr/>
          </p:nvSpPr>
          <p:spPr>
            <a:xfrm>
              <a:off x="8032750" y="3153791"/>
              <a:ext cx="27940" cy="14604"/>
            </a:xfrm>
            <a:custGeom>
              <a:avLst/>
              <a:gdLst/>
              <a:ahLst/>
              <a:cxnLst/>
              <a:rect l="l" t="t" r="r" b="b"/>
              <a:pathLst>
                <a:path w="27940" h="14605">
                  <a:moveTo>
                    <a:pt x="27685" y="0"/>
                  </a:moveTo>
                  <a:lnTo>
                    <a:pt x="0" y="0"/>
                  </a:lnTo>
                  <a:lnTo>
                    <a:pt x="13843" y="14350"/>
                  </a:lnTo>
                  <a:lnTo>
                    <a:pt x="27685" y="14350"/>
                  </a:lnTo>
                  <a:lnTo>
                    <a:pt x="27685" y="0"/>
                  </a:lnTo>
                  <a:close/>
                </a:path>
              </a:pathLst>
            </a:custGeom>
            <a:solidFill>
              <a:srgbClr val="842C8A"/>
            </a:solidFill>
          </p:spPr>
          <p:txBody>
            <a:bodyPr wrap="square" lIns="0" tIns="0" rIns="0" bIns="0" rtlCol="0"/>
            <a:lstStyle/>
            <a:p>
              <a:endParaRPr/>
            </a:p>
          </p:txBody>
        </p:sp>
        <p:sp>
          <p:nvSpPr>
            <p:cNvPr id="105" name="object 105"/>
            <p:cNvSpPr/>
            <p:nvPr/>
          </p:nvSpPr>
          <p:spPr>
            <a:xfrm>
              <a:off x="1772539" y="4076319"/>
              <a:ext cx="13970" cy="14604"/>
            </a:xfrm>
            <a:custGeom>
              <a:avLst/>
              <a:gdLst/>
              <a:ahLst/>
              <a:cxnLst/>
              <a:rect l="l" t="t" r="r" b="b"/>
              <a:pathLst>
                <a:path w="13969" h="14604">
                  <a:moveTo>
                    <a:pt x="13843" y="0"/>
                  </a:moveTo>
                  <a:lnTo>
                    <a:pt x="0" y="0"/>
                  </a:lnTo>
                  <a:lnTo>
                    <a:pt x="13843" y="14350"/>
                  </a:lnTo>
                  <a:lnTo>
                    <a:pt x="13843" y="0"/>
                  </a:lnTo>
                  <a:close/>
                </a:path>
              </a:pathLst>
            </a:custGeom>
            <a:solidFill>
              <a:srgbClr val="842C8A"/>
            </a:solidFill>
          </p:spPr>
          <p:txBody>
            <a:bodyPr wrap="square" lIns="0" tIns="0" rIns="0" bIns="0" rtlCol="0"/>
            <a:lstStyle/>
            <a:p>
              <a:endParaRPr/>
            </a:p>
          </p:txBody>
        </p:sp>
        <p:sp>
          <p:nvSpPr>
            <p:cNvPr id="106" name="object 106"/>
            <p:cNvSpPr/>
            <p:nvPr/>
          </p:nvSpPr>
          <p:spPr>
            <a:xfrm>
              <a:off x="1786382" y="4083486"/>
              <a:ext cx="6246495" cy="0"/>
            </a:xfrm>
            <a:custGeom>
              <a:avLst/>
              <a:gdLst/>
              <a:ahLst/>
              <a:cxnLst/>
              <a:rect l="l" t="t" r="r" b="b"/>
              <a:pathLst>
                <a:path w="6246495">
                  <a:moveTo>
                    <a:pt x="0" y="0"/>
                  </a:moveTo>
                  <a:lnTo>
                    <a:pt x="6246368" y="0"/>
                  </a:lnTo>
                </a:path>
              </a:pathLst>
            </a:custGeom>
            <a:ln w="14367">
              <a:solidFill>
                <a:srgbClr val="842C8A"/>
              </a:solidFill>
            </a:ln>
          </p:spPr>
          <p:txBody>
            <a:bodyPr wrap="square" lIns="0" tIns="0" rIns="0" bIns="0" rtlCol="0"/>
            <a:lstStyle/>
            <a:p>
              <a:endParaRPr/>
            </a:p>
          </p:txBody>
        </p:sp>
        <p:sp>
          <p:nvSpPr>
            <p:cNvPr id="107" name="object 107"/>
            <p:cNvSpPr/>
            <p:nvPr/>
          </p:nvSpPr>
          <p:spPr>
            <a:xfrm>
              <a:off x="8032750" y="4076319"/>
              <a:ext cx="27940" cy="14604"/>
            </a:xfrm>
            <a:custGeom>
              <a:avLst/>
              <a:gdLst/>
              <a:ahLst/>
              <a:cxnLst/>
              <a:rect l="l" t="t" r="r" b="b"/>
              <a:pathLst>
                <a:path w="27940" h="14604">
                  <a:moveTo>
                    <a:pt x="27685" y="0"/>
                  </a:moveTo>
                  <a:lnTo>
                    <a:pt x="13843" y="0"/>
                  </a:lnTo>
                  <a:lnTo>
                    <a:pt x="0" y="14350"/>
                  </a:lnTo>
                  <a:lnTo>
                    <a:pt x="27685" y="14350"/>
                  </a:lnTo>
                  <a:lnTo>
                    <a:pt x="27685" y="0"/>
                  </a:lnTo>
                  <a:close/>
                </a:path>
              </a:pathLst>
            </a:custGeom>
            <a:solidFill>
              <a:srgbClr val="842C8A"/>
            </a:solidFill>
          </p:spPr>
          <p:txBody>
            <a:bodyPr wrap="square" lIns="0" tIns="0" rIns="0" bIns="0" rtlCol="0"/>
            <a:lstStyle/>
            <a:p>
              <a:endParaRPr/>
            </a:p>
          </p:txBody>
        </p:sp>
        <p:sp>
          <p:nvSpPr>
            <p:cNvPr id="108" name="object 108"/>
            <p:cNvSpPr/>
            <p:nvPr/>
          </p:nvSpPr>
          <p:spPr>
            <a:xfrm>
              <a:off x="1772411" y="4175798"/>
              <a:ext cx="6274435" cy="938530"/>
            </a:xfrm>
            <a:custGeom>
              <a:avLst/>
              <a:gdLst/>
              <a:ahLst/>
              <a:cxnLst/>
              <a:rect l="l" t="t" r="r" b="b"/>
              <a:pathLst>
                <a:path w="6274434" h="938529">
                  <a:moveTo>
                    <a:pt x="0" y="938491"/>
                  </a:moveTo>
                  <a:lnTo>
                    <a:pt x="6274180" y="938491"/>
                  </a:lnTo>
                  <a:lnTo>
                    <a:pt x="6274180" y="0"/>
                  </a:lnTo>
                  <a:lnTo>
                    <a:pt x="0" y="0"/>
                  </a:lnTo>
                  <a:lnTo>
                    <a:pt x="0" y="938491"/>
                  </a:lnTo>
                  <a:close/>
                </a:path>
              </a:pathLst>
            </a:custGeom>
            <a:solidFill>
              <a:srgbClr val="B582B8"/>
            </a:solidFill>
          </p:spPr>
          <p:txBody>
            <a:bodyPr wrap="square" lIns="0" tIns="0" rIns="0" bIns="0" rtlCol="0"/>
            <a:lstStyle/>
            <a:p>
              <a:endParaRPr/>
            </a:p>
          </p:txBody>
        </p:sp>
        <p:sp>
          <p:nvSpPr>
            <p:cNvPr id="109" name="object 109"/>
            <p:cNvSpPr/>
            <p:nvPr/>
          </p:nvSpPr>
          <p:spPr>
            <a:xfrm>
              <a:off x="1758695" y="4162044"/>
              <a:ext cx="6301740" cy="965835"/>
            </a:xfrm>
            <a:custGeom>
              <a:avLst/>
              <a:gdLst/>
              <a:ahLst/>
              <a:cxnLst/>
              <a:rect l="l" t="t" r="r" b="b"/>
              <a:pathLst>
                <a:path w="6301740" h="965835">
                  <a:moveTo>
                    <a:pt x="6301739" y="0"/>
                  </a:moveTo>
                  <a:lnTo>
                    <a:pt x="0" y="0"/>
                  </a:lnTo>
                  <a:lnTo>
                    <a:pt x="0" y="965580"/>
                  </a:lnTo>
                  <a:lnTo>
                    <a:pt x="6301739" y="965580"/>
                  </a:lnTo>
                  <a:lnTo>
                    <a:pt x="6301739" y="951229"/>
                  </a:lnTo>
                  <a:lnTo>
                    <a:pt x="27686" y="951229"/>
                  </a:lnTo>
                  <a:lnTo>
                    <a:pt x="13843" y="936878"/>
                  </a:lnTo>
                  <a:lnTo>
                    <a:pt x="27686" y="936878"/>
                  </a:lnTo>
                  <a:lnTo>
                    <a:pt x="27686" y="28701"/>
                  </a:lnTo>
                  <a:lnTo>
                    <a:pt x="13843" y="28701"/>
                  </a:lnTo>
                  <a:lnTo>
                    <a:pt x="27686" y="14350"/>
                  </a:lnTo>
                  <a:lnTo>
                    <a:pt x="6301739" y="14350"/>
                  </a:lnTo>
                  <a:lnTo>
                    <a:pt x="6301739" y="0"/>
                  </a:lnTo>
                  <a:close/>
                </a:path>
              </a:pathLst>
            </a:custGeom>
            <a:solidFill>
              <a:srgbClr val="842C8A"/>
            </a:solidFill>
          </p:spPr>
          <p:txBody>
            <a:bodyPr wrap="square" lIns="0" tIns="0" rIns="0" bIns="0" rtlCol="0"/>
            <a:lstStyle/>
            <a:p>
              <a:endParaRPr/>
            </a:p>
          </p:txBody>
        </p:sp>
        <p:sp>
          <p:nvSpPr>
            <p:cNvPr id="110" name="object 110"/>
            <p:cNvSpPr/>
            <p:nvPr/>
          </p:nvSpPr>
          <p:spPr>
            <a:xfrm>
              <a:off x="1772539" y="4176395"/>
              <a:ext cx="13970" cy="14604"/>
            </a:xfrm>
            <a:custGeom>
              <a:avLst/>
              <a:gdLst/>
              <a:ahLst/>
              <a:cxnLst/>
              <a:rect l="l" t="t" r="r" b="b"/>
              <a:pathLst>
                <a:path w="13969" h="14604">
                  <a:moveTo>
                    <a:pt x="13843" y="0"/>
                  </a:moveTo>
                  <a:lnTo>
                    <a:pt x="0" y="14350"/>
                  </a:lnTo>
                  <a:lnTo>
                    <a:pt x="13843" y="14350"/>
                  </a:lnTo>
                  <a:lnTo>
                    <a:pt x="13843" y="0"/>
                  </a:lnTo>
                  <a:close/>
                </a:path>
              </a:pathLst>
            </a:custGeom>
            <a:solidFill>
              <a:srgbClr val="842C8A"/>
            </a:solidFill>
          </p:spPr>
          <p:txBody>
            <a:bodyPr wrap="square" lIns="0" tIns="0" rIns="0" bIns="0" rtlCol="0"/>
            <a:lstStyle/>
            <a:p>
              <a:endParaRPr/>
            </a:p>
          </p:txBody>
        </p:sp>
        <p:sp>
          <p:nvSpPr>
            <p:cNvPr id="111" name="object 111"/>
            <p:cNvSpPr/>
            <p:nvPr/>
          </p:nvSpPr>
          <p:spPr>
            <a:xfrm>
              <a:off x="1786382" y="4183562"/>
              <a:ext cx="6246495" cy="0"/>
            </a:xfrm>
            <a:custGeom>
              <a:avLst/>
              <a:gdLst/>
              <a:ahLst/>
              <a:cxnLst/>
              <a:rect l="l" t="t" r="r" b="b"/>
              <a:pathLst>
                <a:path w="6246495">
                  <a:moveTo>
                    <a:pt x="0" y="0"/>
                  </a:moveTo>
                  <a:lnTo>
                    <a:pt x="6246368" y="0"/>
                  </a:lnTo>
                </a:path>
              </a:pathLst>
            </a:custGeom>
            <a:ln w="14367">
              <a:solidFill>
                <a:srgbClr val="842C8A"/>
              </a:solidFill>
            </a:ln>
          </p:spPr>
          <p:txBody>
            <a:bodyPr wrap="square" lIns="0" tIns="0" rIns="0" bIns="0" rtlCol="0"/>
            <a:lstStyle/>
            <a:p>
              <a:endParaRPr/>
            </a:p>
          </p:txBody>
        </p:sp>
        <p:sp>
          <p:nvSpPr>
            <p:cNvPr id="112" name="object 112"/>
            <p:cNvSpPr/>
            <p:nvPr/>
          </p:nvSpPr>
          <p:spPr>
            <a:xfrm>
              <a:off x="8046593" y="4176395"/>
              <a:ext cx="0" cy="937260"/>
            </a:xfrm>
            <a:custGeom>
              <a:avLst/>
              <a:gdLst/>
              <a:ahLst/>
              <a:cxnLst/>
              <a:rect l="l" t="t" r="r" b="b"/>
              <a:pathLst>
                <a:path h="937260">
                  <a:moveTo>
                    <a:pt x="0" y="0"/>
                  </a:moveTo>
                  <a:lnTo>
                    <a:pt x="0" y="936878"/>
                  </a:lnTo>
                </a:path>
              </a:pathLst>
            </a:custGeom>
            <a:ln w="27685">
              <a:solidFill>
                <a:srgbClr val="842C8A"/>
              </a:solidFill>
            </a:ln>
          </p:spPr>
          <p:txBody>
            <a:bodyPr wrap="square" lIns="0" tIns="0" rIns="0" bIns="0" rtlCol="0"/>
            <a:lstStyle/>
            <a:p>
              <a:endParaRPr/>
            </a:p>
          </p:txBody>
        </p:sp>
        <p:sp>
          <p:nvSpPr>
            <p:cNvPr id="113" name="object 113"/>
            <p:cNvSpPr/>
            <p:nvPr/>
          </p:nvSpPr>
          <p:spPr>
            <a:xfrm>
              <a:off x="8032750" y="4176395"/>
              <a:ext cx="27940" cy="14604"/>
            </a:xfrm>
            <a:custGeom>
              <a:avLst/>
              <a:gdLst/>
              <a:ahLst/>
              <a:cxnLst/>
              <a:rect l="l" t="t" r="r" b="b"/>
              <a:pathLst>
                <a:path w="27940" h="14604">
                  <a:moveTo>
                    <a:pt x="27685" y="0"/>
                  </a:moveTo>
                  <a:lnTo>
                    <a:pt x="0" y="0"/>
                  </a:lnTo>
                  <a:lnTo>
                    <a:pt x="13843" y="14350"/>
                  </a:lnTo>
                  <a:lnTo>
                    <a:pt x="27685" y="14350"/>
                  </a:lnTo>
                  <a:lnTo>
                    <a:pt x="27685" y="0"/>
                  </a:lnTo>
                  <a:close/>
                </a:path>
              </a:pathLst>
            </a:custGeom>
            <a:solidFill>
              <a:srgbClr val="842C8A"/>
            </a:solidFill>
          </p:spPr>
          <p:txBody>
            <a:bodyPr wrap="square" lIns="0" tIns="0" rIns="0" bIns="0" rtlCol="0"/>
            <a:lstStyle/>
            <a:p>
              <a:endParaRPr/>
            </a:p>
          </p:txBody>
        </p:sp>
        <p:sp>
          <p:nvSpPr>
            <p:cNvPr id="114" name="object 114"/>
            <p:cNvSpPr/>
            <p:nvPr/>
          </p:nvSpPr>
          <p:spPr>
            <a:xfrm>
              <a:off x="1772539" y="5098922"/>
              <a:ext cx="13970" cy="14604"/>
            </a:xfrm>
            <a:custGeom>
              <a:avLst/>
              <a:gdLst/>
              <a:ahLst/>
              <a:cxnLst/>
              <a:rect l="l" t="t" r="r" b="b"/>
              <a:pathLst>
                <a:path w="13969" h="14604">
                  <a:moveTo>
                    <a:pt x="13843" y="0"/>
                  </a:moveTo>
                  <a:lnTo>
                    <a:pt x="0" y="0"/>
                  </a:lnTo>
                  <a:lnTo>
                    <a:pt x="13843" y="14350"/>
                  </a:lnTo>
                  <a:lnTo>
                    <a:pt x="13843" y="0"/>
                  </a:lnTo>
                  <a:close/>
                </a:path>
              </a:pathLst>
            </a:custGeom>
            <a:solidFill>
              <a:srgbClr val="842C8A"/>
            </a:solidFill>
          </p:spPr>
          <p:txBody>
            <a:bodyPr wrap="square" lIns="0" tIns="0" rIns="0" bIns="0" rtlCol="0"/>
            <a:lstStyle/>
            <a:p>
              <a:endParaRPr/>
            </a:p>
          </p:txBody>
        </p:sp>
        <p:sp>
          <p:nvSpPr>
            <p:cNvPr id="115" name="object 115"/>
            <p:cNvSpPr/>
            <p:nvPr/>
          </p:nvSpPr>
          <p:spPr>
            <a:xfrm>
              <a:off x="1786382" y="5106090"/>
              <a:ext cx="6246495" cy="0"/>
            </a:xfrm>
            <a:custGeom>
              <a:avLst/>
              <a:gdLst/>
              <a:ahLst/>
              <a:cxnLst/>
              <a:rect l="l" t="t" r="r" b="b"/>
              <a:pathLst>
                <a:path w="6246495">
                  <a:moveTo>
                    <a:pt x="0" y="0"/>
                  </a:moveTo>
                  <a:lnTo>
                    <a:pt x="6246368" y="0"/>
                  </a:lnTo>
                </a:path>
              </a:pathLst>
            </a:custGeom>
            <a:ln w="14367">
              <a:solidFill>
                <a:srgbClr val="842C8A"/>
              </a:solidFill>
            </a:ln>
          </p:spPr>
          <p:txBody>
            <a:bodyPr wrap="square" lIns="0" tIns="0" rIns="0" bIns="0" rtlCol="0"/>
            <a:lstStyle/>
            <a:p>
              <a:endParaRPr/>
            </a:p>
          </p:txBody>
        </p:sp>
        <p:sp>
          <p:nvSpPr>
            <p:cNvPr id="116" name="object 116"/>
            <p:cNvSpPr/>
            <p:nvPr/>
          </p:nvSpPr>
          <p:spPr>
            <a:xfrm>
              <a:off x="8032750" y="5098922"/>
              <a:ext cx="27940" cy="14604"/>
            </a:xfrm>
            <a:custGeom>
              <a:avLst/>
              <a:gdLst/>
              <a:ahLst/>
              <a:cxnLst/>
              <a:rect l="l" t="t" r="r" b="b"/>
              <a:pathLst>
                <a:path w="27940" h="14604">
                  <a:moveTo>
                    <a:pt x="27685" y="0"/>
                  </a:moveTo>
                  <a:lnTo>
                    <a:pt x="13843" y="0"/>
                  </a:lnTo>
                  <a:lnTo>
                    <a:pt x="0" y="14350"/>
                  </a:lnTo>
                  <a:lnTo>
                    <a:pt x="27685" y="14350"/>
                  </a:lnTo>
                  <a:lnTo>
                    <a:pt x="27685" y="0"/>
                  </a:lnTo>
                  <a:close/>
                </a:path>
              </a:pathLst>
            </a:custGeom>
            <a:solidFill>
              <a:srgbClr val="842C8A"/>
            </a:solidFill>
          </p:spPr>
          <p:txBody>
            <a:bodyPr wrap="square" lIns="0" tIns="0" rIns="0" bIns="0" rtlCol="0"/>
            <a:lstStyle/>
            <a:p>
              <a:endParaRPr/>
            </a:p>
          </p:txBody>
        </p:sp>
        <p:sp>
          <p:nvSpPr>
            <p:cNvPr id="117" name="object 117"/>
            <p:cNvSpPr/>
            <p:nvPr/>
          </p:nvSpPr>
          <p:spPr>
            <a:xfrm>
              <a:off x="1772411" y="5198364"/>
              <a:ext cx="6274435" cy="938530"/>
            </a:xfrm>
            <a:custGeom>
              <a:avLst/>
              <a:gdLst/>
              <a:ahLst/>
              <a:cxnLst/>
              <a:rect l="l" t="t" r="r" b="b"/>
              <a:pathLst>
                <a:path w="6274434" h="938529">
                  <a:moveTo>
                    <a:pt x="0" y="938491"/>
                  </a:moveTo>
                  <a:lnTo>
                    <a:pt x="6274180" y="938491"/>
                  </a:lnTo>
                  <a:lnTo>
                    <a:pt x="6274180" y="0"/>
                  </a:lnTo>
                  <a:lnTo>
                    <a:pt x="0" y="0"/>
                  </a:lnTo>
                  <a:lnTo>
                    <a:pt x="0" y="938491"/>
                  </a:lnTo>
                  <a:close/>
                </a:path>
              </a:pathLst>
            </a:custGeom>
            <a:solidFill>
              <a:srgbClr val="842C8A">
                <a:alpha val="90194"/>
              </a:srgbClr>
            </a:solidFill>
          </p:spPr>
          <p:txBody>
            <a:bodyPr wrap="square" lIns="0" tIns="0" rIns="0" bIns="0" rtlCol="0"/>
            <a:lstStyle/>
            <a:p>
              <a:endParaRPr/>
            </a:p>
          </p:txBody>
        </p:sp>
        <p:sp>
          <p:nvSpPr>
            <p:cNvPr id="118" name="object 118"/>
            <p:cNvSpPr/>
            <p:nvPr/>
          </p:nvSpPr>
          <p:spPr>
            <a:xfrm>
              <a:off x="1758695" y="5184647"/>
              <a:ext cx="6301740" cy="965835"/>
            </a:xfrm>
            <a:custGeom>
              <a:avLst/>
              <a:gdLst/>
              <a:ahLst/>
              <a:cxnLst/>
              <a:rect l="l" t="t" r="r" b="b"/>
              <a:pathLst>
                <a:path w="6301740" h="965835">
                  <a:moveTo>
                    <a:pt x="6301739" y="0"/>
                  </a:moveTo>
                  <a:lnTo>
                    <a:pt x="0" y="0"/>
                  </a:lnTo>
                  <a:lnTo>
                    <a:pt x="0" y="965631"/>
                  </a:lnTo>
                  <a:lnTo>
                    <a:pt x="6301739" y="965631"/>
                  </a:lnTo>
                  <a:lnTo>
                    <a:pt x="6301739" y="951255"/>
                  </a:lnTo>
                  <a:lnTo>
                    <a:pt x="27686" y="951255"/>
                  </a:lnTo>
                  <a:lnTo>
                    <a:pt x="13843" y="936891"/>
                  </a:lnTo>
                  <a:lnTo>
                    <a:pt x="27686" y="936891"/>
                  </a:lnTo>
                  <a:lnTo>
                    <a:pt x="27686" y="28701"/>
                  </a:lnTo>
                  <a:lnTo>
                    <a:pt x="13843" y="28701"/>
                  </a:lnTo>
                  <a:lnTo>
                    <a:pt x="27686" y="14350"/>
                  </a:lnTo>
                  <a:lnTo>
                    <a:pt x="6301739" y="14350"/>
                  </a:lnTo>
                  <a:lnTo>
                    <a:pt x="6301739" y="0"/>
                  </a:lnTo>
                  <a:close/>
                </a:path>
              </a:pathLst>
            </a:custGeom>
            <a:solidFill>
              <a:srgbClr val="842C8A"/>
            </a:solidFill>
          </p:spPr>
          <p:txBody>
            <a:bodyPr wrap="square" lIns="0" tIns="0" rIns="0" bIns="0" rtlCol="0"/>
            <a:lstStyle/>
            <a:p>
              <a:endParaRPr/>
            </a:p>
          </p:txBody>
        </p:sp>
        <p:sp>
          <p:nvSpPr>
            <p:cNvPr id="119" name="object 119"/>
            <p:cNvSpPr/>
            <p:nvPr/>
          </p:nvSpPr>
          <p:spPr>
            <a:xfrm>
              <a:off x="1772539" y="5198998"/>
              <a:ext cx="13970" cy="14604"/>
            </a:xfrm>
            <a:custGeom>
              <a:avLst/>
              <a:gdLst/>
              <a:ahLst/>
              <a:cxnLst/>
              <a:rect l="l" t="t" r="r" b="b"/>
              <a:pathLst>
                <a:path w="13969" h="14604">
                  <a:moveTo>
                    <a:pt x="13843" y="0"/>
                  </a:moveTo>
                  <a:lnTo>
                    <a:pt x="0" y="14350"/>
                  </a:lnTo>
                  <a:lnTo>
                    <a:pt x="13843" y="14350"/>
                  </a:lnTo>
                  <a:lnTo>
                    <a:pt x="13843" y="0"/>
                  </a:lnTo>
                  <a:close/>
                </a:path>
              </a:pathLst>
            </a:custGeom>
            <a:solidFill>
              <a:srgbClr val="842C8A"/>
            </a:solidFill>
          </p:spPr>
          <p:txBody>
            <a:bodyPr wrap="square" lIns="0" tIns="0" rIns="0" bIns="0" rtlCol="0"/>
            <a:lstStyle/>
            <a:p>
              <a:endParaRPr/>
            </a:p>
          </p:txBody>
        </p:sp>
        <p:sp>
          <p:nvSpPr>
            <p:cNvPr id="120" name="object 120"/>
            <p:cNvSpPr/>
            <p:nvPr/>
          </p:nvSpPr>
          <p:spPr>
            <a:xfrm>
              <a:off x="1786382" y="5206166"/>
              <a:ext cx="6246495" cy="0"/>
            </a:xfrm>
            <a:custGeom>
              <a:avLst/>
              <a:gdLst/>
              <a:ahLst/>
              <a:cxnLst/>
              <a:rect l="l" t="t" r="r" b="b"/>
              <a:pathLst>
                <a:path w="6246495">
                  <a:moveTo>
                    <a:pt x="0" y="0"/>
                  </a:moveTo>
                  <a:lnTo>
                    <a:pt x="6246368" y="0"/>
                  </a:lnTo>
                </a:path>
              </a:pathLst>
            </a:custGeom>
            <a:ln w="14367">
              <a:solidFill>
                <a:srgbClr val="842C8A"/>
              </a:solidFill>
            </a:ln>
          </p:spPr>
          <p:txBody>
            <a:bodyPr wrap="square" lIns="0" tIns="0" rIns="0" bIns="0" rtlCol="0"/>
            <a:lstStyle/>
            <a:p>
              <a:endParaRPr/>
            </a:p>
          </p:txBody>
        </p:sp>
        <p:sp>
          <p:nvSpPr>
            <p:cNvPr id="121" name="object 121"/>
            <p:cNvSpPr/>
            <p:nvPr/>
          </p:nvSpPr>
          <p:spPr>
            <a:xfrm>
              <a:off x="8046593" y="5198998"/>
              <a:ext cx="0" cy="937260"/>
            </a:xfrm>
            <a:custGeom>
              <a:avLst/>
              <a:gdLst/>
              <a:ahLst/>
              <a:cxnLst/>
              <a:rect l="l" t="t" r="r" b="b"/>
              <a:pathLst>
                <a:path h="937260">
                  <a:moveTo>
                    <a:pt x="0" y="0"/>
                  </a:moveTo>
                  <a:lnTo>
                    <a:pt x="0" y="936904"/>
                  </a:lnTo>
                </a:path>
              </a:pathLst>
            </a:custGeom>
            <a:ln w="27685">
              <a:solidFill>
                <a:srgbClr val="842C8A"/>
              </a:solidFill>
            </a:ln>
          </p:spPr>
          <p:txBody>
            <a:bodyPr wrap="square" lIns="0" tIns="0" rIns="0" bIns="0" rtlCol="0"/>
            <a:lstStyle/>
            <a:p>
              <a:endParaRPr/>
            </a:p>
          </p:txBody>
        </p:sp>
        <p:sp>
          <p:nvSpPr>
            <p:cNvPr id="122" name="object 122"/>
            <p:cNvSpPr/>
            <p:nvPr/>
          </p:nvSpPr>
          <p:spPr>
            <a:xfrm>
              <a:off x="8032750" y="5198998"/>
              <a:ext cx="27940" cy="14604"/>
            </a:xfrm>
            <a:custGeom>
              <a:avLst/>
              <a:gdLst/>
              <a:ahLst/>
              <a:cxnLst/>
              <a:rect l="l" t="t" r="r" b="b"/>
              <a:pathLst>
                <a:path w="27940" h="14604">
                  <a:moveTo>
                    <a:pt x="27685" y="0"/>
                  </a:moveTo>
                  <a:lnTo>
                    <a:pt x="0" y="0"/>
                  </a:lnTo>
                  <a:lnTo>
                    <a:pt x="13843" y="14350"/>
                  </a:lnTo>
                  <a:lnTo>
                    <a:pt x="27685" y="14350"/>
                  </a:lnTo>
                  <a:lnTo>
                    <a:pt x="27685" y="0"/>
                  </a:lnTo>
                  <a:close/>
                </a:path>
              </a:pathLst>
            </a:custGeom>
            <a:solidFill>
              <a:srgbClr val="842C8A"/>
            </a:solidFill>
          </p:spPr>
          <p:txBody>
            <a:bodyPr wrap="square" lIns="0" tIns="0" rIns="0" bIns="0" rtlCol="0"/>
            <a:lstStyle/>
            <a:p>
              <a:endParaRPr/>
            </a:p>
          </p:txBody>
        </p:sp>
        <p:sp>
          <p:nvSpPr>
            <p:cNvPr id="123" name="object 123"/>
            <p:cNvSpPr/>
            <p:nvPr/>
          </p:nvSpPr>
          <p:spPr>
            <a:xfrm>
              <a:off x="1772539" y="6121539"/>
              <a:ext cx="13970" cy="14604"/>
            </a:xfrm>
            <a:custGeom>
              <a:avLst/>
              <a:gdLst/>
              <a:ahLst/>
              <a:cxnLst/>
              <a:rect l="l" t="t" r="r" b="b"/>
              <a:pathLst>
                <a:path w="13969" h="14604">
                  <a:moveTo>
                    <a:pt x="13843" y="0"/>
                  </a:moveTo>
                  <a:lnTo>
                    <a:pt x="0" y="0"/>
                  </a:lnTo>
                  <a:lnTo>
                    <a:pt x="13843" y="14363"/>
                  </a:lnTo>
                  <a:lnTo>
                    <a:pt x="13843" y="0"/>
                  </a:lnTo>
                  <a:close/>
                </a:path>
              </a:pathLst>
            </a:custGeom>
            <a:solidFill>
              <a:srgbClr val="842C8A"/>
            </a:solidFill>
          </p:spPr>
          <p:txBody>
            <a:bodyPr wrap="square" lIns="0" tIns="0" rIns="0" bIns="0" rtlCol="0"/>
            <a:lstStyle/>
            <a:p>
              <a:endParaRPr/>
            </a:p>
          </p:txBody>
        </p:sp>
        <p:sp>
          <p:nvSpPr>
            <p:cNvPr id="124" name="object 124"/>
            <p:cNvSpPr/>
            <p:nvPr/>
          </p:nvSpPr>
          <p:spPr>
            <a:xfrm>
              <a:off x="1786382" y="6128719"/>
              <a:ext cx="6246495" cy="0"/>
            </a:xfrm>
            <a:custGeom>
              <a:avLst/>
              <a:gdLst/>
              <a:ahLst/>
              <a:cxnLst/>
              <a:rect l="l" t="t" r="r" b="b"/>
              <a:pathLst>
                <a:path w="6246495">
                  <a:moveTo>
                    <a:pt x="0" y="0"/>
                  </a:moveTo>
                  <a:lnTo>
                    <a:pt x="6246368" y="0"/>
                  </a:lnTo>
                </a:path>
              </a:pathLst>
            </a:custGeom>
            <a:ln w="14367">
              <a:solidFill>
                <a:srgbClr val="842C8A"/>
              </a:solidFill>
            </a:ln>
          </p:spPr>
          <p:txBody>
            <a:bodyPr wrap="square" lIns="0" tIns="0" rIns="0" bIns="0" rtlCol="0"/>
            <a:lstStyle/>
            <a:p>
              <a:endParaRPr/>
            </a:p>
          </p:txBody>
        </p:sp>
        <p:sp>
          <p:nvSpPr>
            <p:cNvPr id="125" name="object 125"/>
            <p:cNvSpPr/>
            <p:nvPr/>
          </p:nvSpPr>
          <p:spPr>
            <a:xfrm>
              <a:off x="8032750" y="6121539"/>
              <a:ext cx="27940" cy="14604"/>
            </a:xfrm>
            <a:custGeom>
              <a:avLst/>
              <a:gdLst/>
              <a:ahLst/>
              <a:cxnLst/>
              <a:rect l="l" t="t" r="r" b="b"/>
              <a:pathLst>
                <a:path w="27940" h="14604">
                  <a:moveTo>
                    <a:pt x="27685" y="0"/>
                  </a:moveTo>
                  <a:lnTo>
                    <a:pt x="13843" y="0"/>
                  </a:lnTo>
                  <a:lnTo>
                    <a:pt x="0" y="14363"/>
                  </a:lnTo>
                  <a:lnTo>
                    <a:pt x="27685" y="14363"/>
                  </a:lnTo>
                  <a:lnTo>
                    <a:pt x="27685" y="0"/>
                  </a:lnTo>
                  <a:close/>
                </a:path>
              </a:pathLst>
            </a:custGeom>
            <a:solidFill>
              <a:srgbClr val="842C8A"/>
            </a:solidFill>
          </p:spPr>
          <p:txBody>
            <a:bodyPr wrap="square" lIns="0" tIns="0" rIns="0" bIns="0" rtlCol="0"/>
            <a:lstStyle/>
            <a:p>
              <a:endParaRPr/>
            </a:p>
          </p:txBody>
        </p:sp>
        <p:sp>
          <p:nvSpPr>
            <p:cNvPr id="126" name="object 126"/>
            <p:cNvSpPr txBox="1"/>
            <p:nvPr/>
          </p:nvSpPr>
          <p:spPr>
            <a:xfrm>
              <a:off x="1961133" y="2184653"/>
              <a:ext cx="2166620" cy="662940"/>
            </a:xfrm>
            <a:prstGeom prst="rect">
              <a:avLst/>
            </a:prstGeom>
          </p:spPr>
          <p:txBody>
            <a:bodyPr vert="horz" wrap="square" lIns="0" tIns="12700" rIns="0" bIns="0" rtlCol="0">
              <a:spAutoFit/>
            </a:bodyPr>
            <a:lstStyle/>
            <a:p>
              <a:pPr>
                <a:lnSpc>
                  <a:spcPts val="2870"/>
                </a:lnSpc>
                <a:spcBef>
                  <a:spcPts val="100"/>
                </a:spcBef>
              </a:pPr>
              <a:r>
                <a:rPr sz="2400" b="1" spc="10" dirty="0">
                  <a:solidFill>
                    <a:srgbClr val="FFFFFF"/>
                  </a:solidFill>
                  <a:latin typeface="微软雅黑"/>
                  <a:cs typeface="微软雅黑"/>
                </a:rPr>
                <a:t>智能服务平</a:t>
              </a:r>
              <a:r>
                <a:rPr sz="2400" b="1" dirty="0">
                  <a:solidFill>
                    <a:srgbClr val="FFFFFF"/>
                  </a:solidFill>
                  <a:latin typeface="微软雅黑"/>
                  <a:cs typeface="微软雅黑"/>
                </a:rPr>
                <a:t>台</a:t>
              </a:r>
              <a:endParaRPr sz="2400">
                <a:latin typeface="微软雅黑"/>
                <a:cs typeface="微软雅黑"/>
              </a:endParaRPr>
            </a:p>
            <a:p>
              <a:pPr>
                <a:lnSpc>
                  <a:spcPts val="2150"/>
                </a:lnSpc>
              </a:pPr>
              <a:r>
                <a:rPr sz="1800" b="1" dirty="0">
                  <a:solidFill>
                    <a:srgbClr val="FFFFFF"/>
                  </a:solidFill>
                  <a:latin typeface="Calibri"/>
                  <a:cs typeface="Calibri"/>
                </a:rPr>
                <a:t>Smart </a:t>
              </a:r>
              <a:r>
                <a:rPr sz="1800" b="1" spc="-5" dirty="0">
                  <a:solidFill>
                    <a:srgbClr val="FFFFFF"/>
                  </a:solidFill>
                  <a:latin typeface="Calibri"/>
                  <a:cs typeface="Calibri"/>
                </a:rPr>
                <a:t>Service</a:t>
              </a:r>
              <a:r>
                <a:rPr sz="1800" b="1" spc="-170" dirty="0">
                  <a:solidFill>
                    <a:srgbClr val="FFFFFF"/>
                  </a:solidFill>
                  <a:latin typeface="Calibri"/>
                  <a:cs typeface="Calibri"/>
                </a:rPr>
                <a:t> </a:t>
              </a:r>
              <a:r>
                <a:rPr sz="1800" b="1" spc="-20" dirty="0">
                  <a:solidFill>
                    <a:srgbClr val="FFFFFF"/>
                  </a:solidFill>
                  <a:latin typeface="Calibri"/>
                  <a:cs typeface="Calibri"/>
                </a:rPr>
                <a:t>Platform</a:t>
              </a:r>
              <a:endParaRPr sz="1800">
                <a:latin typeface="Calibri"/>
                <a:cs typeface="Calibri"/>
              </a:endParaRPr>
            </a:p>
          </p:txBody>
        </p:sp>
        <p:sp>
          <p:nvSpPr>
            <p:cNvPr id="127" name="object 127"/>
            <p:cNvSpPr txBox="1"/>
            <p:nvPr/>
          </p:nvSpPr>
          <p:spPr>
            <a:xfrm>
              <a:off x="1961133" y="3211195"/>
              <a:ext cx="3021330" cy="662940"/>
            </a:xfrm>
            <a:prstGeom prst="rect">
              <a:avLst/>
            </a:prstGeom>
          </p:spPr>
          <p:txBody>
            <a:bodyPr vert="horz" wrap="square" lIns="0" tIns="12700" rIns="0" bIns="0" rtlCol="0">
              <a:spAutoFit/>
            </a:bodyPr>
            <a:lstStyle/>
            <a:p>
              <a:pPr>
                <a:lnSpc>
                  <a:spcPts val="2870"/>
                </a:lnSpc>
                <a:spcBef>
                  <a:spcPts val="100"/>
                </a:spcBef>
              </a:pPr>
              <a:r>
                <a:rPr sz="2400" b="1" spc="10" dirty="0">
                  <a:solidFill>
                    <a:srgbClr val="FFFFFF"/>
                  </a:solidFill>
                  <a:latin typeface="微软雅黑"/>
                  <a:cs typeface="微软雅黑"/>
                </a:rPr>
                <a:t>软件定义数据平</a:t>
              </a:r>
              <a:r>
                <a:rPr sz="2400" b="1" dirty="0">
                  <a:solidFill>
                    <a:srgbClr val="FFFFFF"/>
                  </a:solidFill>
                  <a:latin typeface="微软雅黑"/>
                  <a:cs typeface="微软雅黑"/>
                </a:rPr>
                <a:t>台</a:t>
              </a:r>
              <a:endParaRPr sz="2400">
                <a:latin typeface="微软雅黑"/>
                <a:cs typeface="微软雅黑"/>
              </a:endParaRPr>
            </a:p>
            <a:p>
              <a:pPr>
                <a:lnSpc>
                  <a:spcPts val="2150"/>
                </a:lnSpc>
              </a:pPr>
              <a:r>
                <a:rPr sz="1800" b="1" spc="-20" dirty="0">
                  <a:solidFill>
                    <a:srgbClr val="FFFFFF"/>
                  </a:solidFill>
                  <a:latin typeface="Calibri"/>
                  <a:cs typeface="Calibri"/>
                </a:rPr>
                <a:t>Software-Defined </a:t>
              </a:r>
              <a:r>
                <a:rPr sz="1800" b="1" spc="-15" dirty="0">
                  <a:solidFill>
                    <a:srgbClr val="FFFFFF"/>
                  </a:solidFill>
                  <a:latin typeface="Calibri"/>
                  <a:cs typeface="Calibri"/>
                </a:rPr>
                <a:t>Data</a:t>
              </a:r>
              <a:r>
                <a:rPr sz="1800" b="1" spc="-65" dirty="0">
                  <a:solidFill>
                    <a:srgbClr val="FFFFFF"/>
                  </a:solidFill>
                  <a:latin typeface="Calibri"/>
                  <a:cs typeface="Calibri"/>
                </a:rPr>
                <a:t> </a:t>
              </a:r>
              <a:r>
                <a:rPr sz="1800" b="1" spc="-20" dirty="0">
                  <a:solidFill>
                    <a:srgbClr val="FFFFFF"/>
                  </a:solidFill>
                  <a:latin typeface="Calibri"/>
                  <a:cs typeface="Calibri"/>
                </a:rPr>
                <a:t>Platform</a:t>
              </a:r>
              <a:endParaRPr sz="1800">
                <a:latin typeface="Calibri"/>
                <a:cs typeface="Calibri"/>
              </a:endParaRPr>
            </a:p>
          </p:txBody>
        </p:sp>
        <p:sp>
          <p:nvSpPr>
            <p:cNvPr id="128" name="object 128"/>
            <p:cNvSpPr txBox="1"/>
            <p:nvPr/>
          </p:nvSpPr>
          <p:spPr>
            <a:xfrm>
              <a:off x="1959229" y="4218508"/>
              <a:ext cx="2712720" cy="663575"/>
            </a:xfrm>
            <a:prstGeom prst="rect">
              <a:avLst/>
            </a:prstGeom>
          </p:spPr>
          <p:txBody>
            <a:bodyPr vert="horz" wrap="square" lIns="0" tIns="12700" rIns="0" bIns="0" rtlCol="0">
              <a:spAutoFit/>
            </a:bodyPr>
            <a:lstStyle/>
            <a:p>
              <a:pPr>
                <a:lnSpc>
                  <a:spcPts val="2870"/>
                </a:lnSpc>
                <a:spcBef>
                  <a:spcPts val="100"/>
                </a:spcBef>
              </a:pPr>
              <a:r>
                <a:rPr sz="2400" b="1" spc="5" dirty="0">
                  <a:solidFill>
                    <a:srgbClr val="FFFFFF"/>
                  </a:solidFill>
                  <a:latin typeface="微软雅黑"/>
                  <a:cs typeface="微软雅黑"/>
                </a:rPr>
                <a:t>网络化物理</a:t>
              </a:r>
              <a:r>
                <a:rPr sz="2400" b="1" spc="10" dirty="0">
                  <a:solidFill>
                    <a:srgbClr val="FFFFFF"/>
                  </a:solidFill>
                  <a:latin typeface="微软雅黑"/>
                  <a:cs typeface="微软雅黑"/>
                </a:rPr>
                <a:t>平</a:t>
              </a:r>
              <a:r>
                <a:rPr sz="2400" b="1" dirty="0">
                  <a:solidFill>
                    <a:srgbClr val="FFFFFF"/>
                  </a:solidFill>
                  <a:latin typeface="微软雅黑"/>
                  <a:cs typeface="微软雅黑"/>
                </a:rPr>
                <a:t>台</a:t>
              </a:r>
              <a:endParaRPr sz="2400">
                <a:latin typeface="微软雅黑"/>
                <a:cs typeface="微软雅黑"/>
              </a:endParaRPr>
            </a:p>
            <a:p>
              <a:pPr>
                <a:lnSpc>
                  <a:spcPts val="2150"/>
                </a:lnSpc>
              </a:pPr>
              <a:r>
                <a:rPr sz="1800" b="1" spc="-25" dirty="0">
                  <a:solidFill>
                    <a:srgbClr val="FFFFFF"/>
                  </a:solidFill>
                  <a:latin typeface="Calibri"/>
                  <a:cs typeface="Calibri"/>
                </a:rPr>
                <a:t>Networked </a:t>
              </a:r>
              <a:r>
                <a:rPr sz="1800" b="1" spc="-20" dirty="0">
                  <a:solidFill>
                    <a:srgbClr val="FFFFFF"/>
                  </a:solidFill>
                  <a:latin typeface="Calibri"/>
                  <a:cs typeface="Calibri"/>
                </a:rPr>
                <a:t>Physical</a:t>
              </a:r>
              <a:r>
                <a:rPr sz="1800" b="1" spc="-120" dirty="0">
                  <a:solidFill>
                    <a:srgbClr val="FFFFFF"/>
                  </a:solidFill>
                  <a:latin typeface="Calibri"/>
                  <a:cs typeface="Calibri"/>
                </a:rPr>
                <a:t> </a:t>
              </a:r>
              <a:r>
                <a:rPr sz="1800" b="1" spc="-20" dirty="0">
                  <a:solidFill>
                    <a:srgbClr val="FFFFFF"/>
                  </a:solidFill>
                  <a:latin typeface="Calibri"/>
                  <a:cs typeface="Calibri"/>
                </a:rPr>
                <a:t>Platform</a:t>
              </a:r>
              <a:endParaRPr sz="1800">
                <a:latin typeface="Calibri"/>
                <a:cs typeface="Calibri"/>
              </a:endParaRPr>
            </a:p>
          </p:txBody>
        </p:sp>
        <p:sp>
          <p:nvSpPr>
            <p:cNvPr id="129" name="object 129"/>
            <p:cNvSpPr txBox="1"/>
            <p:nvPr/>
          </p:nvSpPr>
          <p:spPr>
            <a:xfrm>
              <a:off x="1959229" y="5257622"/>
              <a:ext cx="2589530" cy="663575"/>
            </a:xfrm>
            <a:prstGeom prst="rect">
              <a:avLst/>
            </a:prstGeom>
          </p:spPr>
          <p:txBody>
            <a:bodyPr vert="horz" wrap="square" lIns="0" tIns="12700" rIns="0" bIns="0" rtlCol="0">
              <a:spAutoFit/>
            </a:bodyPr>
            <a:lstStyle/>
            <a:p>
              <a:pPr>
                <a:lnSpc>
                  <a:spcPts val="2870"/>
                </a:lnSpc>
                <a:spcBef>
                  <a:spcPts val="100"/>
                </a:spcBef>
              </a:pPr>
              <a:r>
                <a:rPr sz="2400" b="1" spc="5" dirty="0">
                  <a:solidFill>
                    <a:srgbClr val="FFFFFF"/>
                  </a:solidFill>
                  <a:latin typeface="微软雅黑"/>
                  <a:cs typeface="微软雅黑"/>
                </a:rPr>
                <a:t>技术性基础</a:t>
              </a:r>
              <a:r>
                <a:rPr sz="2400" b="1" spc="10" dirty="0">
                  <a:solidFill>
                    <a:srgbClr val="FFFFFF"/>
                  </a:solidFill>
                  <a:latin typeface="微软雅黑"/>
                  <a:cs typeface="微软雅黑"/>
                </a:rPr>
                <a:t>设</a:t>
              </a:r>
              <a:r>
                <a:rPr sz="2400" b="1" dirty="0">
                  <a:solidFill>
                    <a:srgbClr val="FFFFFF"/>
                  </a:solidFill>
                  <a:latin typeface="微软雅黑"/>
                  <a:cs typeface="微软雅黑"/>
                </a:rPr>
                <a:t>施</a:t>
              </a:r>
              <a:endParaRPr sz="2400">
                <a:latin typeface="微软雅黑"/>
                <a:cs typeface="微软雅黑"/>
              </a:endParaRPr>
            </a:p>
            <a:p>
              <a:pPr>
                <a:lnSpc>
                  <a:spcPts val="2150"/>
                </a:lnSpc>
              </a:pPr>
              <a:r>
                <a:rPr sz="1800" b="1" spc="-35" dirty="0">
                  <a:solidFill>
                    <a:srgbClr val="FFFFFF"/>
                  </a:solidFill>
                  <a:latin typeface="Calibri"/>
                  <a:cs typeface="Calibri"/>
                </a:rPr>
                <a:t>Technological</a:t>
              </a:r>
              <a:r>
                <a:rPr sz="1800" b="1" spc="-90" dirty="0">
                  <a:solidFill>
                    <a:srgbClr val="FFFFFF"/>
                  </a:solidFill>
                  <a:latin typeface="Calibri"/>
                  <a:cs typeface="Calibri"/>
                </a:rPr>
                <a:t> </a:t>
              </a:r>
              <a:r>
                <a:rPr sz="1800" b="1" spc="-25" dirty="0">
                  <a:solidFill>
                    <a:srgbClr val="FFFFFF"/>
                  </a:solidFill>
                  <a:latin typeface="Calibri"/>
                  <a:cs typeface="Calibri"/>
                </a:rPr>
                <a:t>Infrastructure</a:t>
              </a:r>
              <a:endParaRPr sz="1800">
                <a:latin typeface="Calibri"/>
                <a:cs typeface="Calibri"/>
              </a:endParaRPr>
            </a:p>
          </p:txBody>
        </p:sp>
        <p:sp>
          <p:nvSpPr>
            <p:cNvPr id="130" name="object 130"/>
            <p:cNvSpPr/>
            <p:nvPr/>
          </p:nvSpPr>
          <p:spPr>
            <a:xfrm>
              <a:off x="6571488" y="1374647"/>
              <a:ext cx="1237615" cy="454025"/>
            </a:xfrm>
            <a:custGeom>
              <a:avLst/>
              <a:gdLst/>
              <a:ahLst/>
              <a:cxnLst/>
              <a:rect l="l" t="t" r="r" b="b"/>
              <a:pathLst>
                <a:path w="1237615" h="454025">
                  <a:moveTo>
                    <a:pt x="1019301" y="0"/>
                  </a:moveTo>
                  <a:lnTo>
                    <a:pt x="217423" y="0"/>
                  </a:lnTo>
                  <a:lnTo>
                    <a:pt x="167639" y="5968"/>
                  </a:lnTo>
                  <a:lnTo>
                    <a:pt x="121919" y="23113"/>
                  </a:lnTo>
                  <a:lnTo>
                    <a:pt x="81533" y="49784"/>
                  </a:lnTo>
                  <a:lnTo>
                    <a:pt x="47878" y="84836"/>
                  </a:lnTo>
                  <a:lnTo>
                    <a:pt x="22097" y="126746"/>
                  </a:lnTo>
                  <a:lnTo>
                    <a:pt x="5714" y="174243"/>
                  </a:lnTo>
                  <a:lnTo>
                    <a:pt x="0" y="225932"/>
                  </a:lnTo>
                  <a:lnTo>
                    <a:pt x="5714" y="278002"/>
                  </a:lnTo>
                  <a:lnTo>
                    <a:pt x="22097" y="325881"/>
                  </a:lnTo>
                  <a:lnTo>
                    <a:pt x="47878" y="368046"/>
                  </a:lnTo>
                  <a:lnTo>
                    <a:pt x="81533" y="403225"/>
                  </a:lnTo>
                  <a:lnTo>
                    <a:pt x="121919" y="430149"/>
                  </a:lnTo>
                  <a:lnTo>
                    <a:pt x="167639" y="447293"/>
                  </a:lnTo>
                  <a:lnTo>
                    <a:pt x="217423" y="453516"/>
                  </a:lnTo>
                  <a:lnTo>
                    <a:pt x="1019301" y="453516"/>
                  </a:lnTo>
                  <a:lnTo>
                    <a:pt x="1069339" y="447293"/>
                  </a:lnTo>
                  <a:lnTo>
                    <a:pt x="1115186" y="430149"/>
                  </a:lnTo>
                  <a:lnTo>
                    <a:pt x="1155700" y="403351"/>
                  </a:lnTo>
                  <a:lnTo>
                    <a:pt x="1189481" y="368173"/>
                  </a:lnTo>
                  <a:lnTo>
                    <a:pt x="1215135" y="326136"/>
                  </a:lnTo>
                  <a:lnTo>
                    <a:pt x="1231518" y="278384"/>
                  </a:lnTo>
                  <a:lnTo>
                    <a:pt x="1237360" y="226440"/>
                  </a:lnTo>
                  <a:lnTo>
                    <a:pt x="1231518" y="174625"/>
                  </a:lnTo>
                  <a:lnTo>
                    <a:pt x="1215135" y="126873"/>
                  </a:lnTo>
                  <a:lnTo>
                    <a:pt x="1189481" y="84836"/>
                  </a:lnTo>
                  <a:lnTo>
                    <a:pt x="1155700" y="49784"/>
                  </a:lnTo>
                  <a:lnTo>
                    <a:pt x="1115186" y="23113"/>
                  </a:lnTo>
                  <a:lnTo>
                    <a:pt x="1069339" y="5968"/>
                  </a:lnTo>
                  <a:lnTo>
                    <a:pt x="1019301" y="0"/>
                  </a:lnTo>
                  <a:close/>
                </a:path>
              </a:pathLst>
            </a:custGeom>
            <a:solidFill>
              <a:srgbClr val="4470C4"/>
            </a:solidFill>
          </p:spPr>
          <p:txBody>
            <a:bodyPr wrap="square" lIns="0" tIns="0" rIns="0" bIns="0" rtlCol="0"/>
            <a:lstStyle/>
            <a:p>
              <a:endParaRPr/>
            </a:p>
          </p:txBody>
        </p:sp>
        <p:sp>
          <p:nvSpPr>
            <p:cNvPr id="131" name="object 131"/>
            <p:cNvSpPr/>
            <p:nvPr/>
          </p:nvSpPr>
          <p:spPr>
            <a:xfrm>
              <a:off x="6557771" y="1360932"/>
              <a:ext cx="1144905" cy="480695"/>
            </a:xfrm>
            <a:custGeom>
              <a:avLst/>
              <a:gdLst/>
              <a:ahLst/>
              <a:cxnLst/>
              <a:rect l="l" t="t" r="r" b="b"/>
              <a:pathLst>
                <a:path w="1144904" h="480694">
                  <a:moveTo>
                    <a:pt x="1058036" y="0"/>
                  </a:moveTo>
                  <a:lnTo>
                    <a:pt x="208152" y="0"/>
                  </a:lnTo>
                  <a:lnTo>
                    <a:pt x="162941" y="10032"/>
                  </a:lnTo>
                  <a:lnTo>
                    <a:pt x="111632" y="34543"/>
                  </a:lnTo>
                  <a:lnTo>
                    <a:pt x="75946" y="61848"/>
                  </a:lnTo>
                  <a:lnTo>
                    <a:pt x="67818" y="70484"/>
                  </a:lnTo>
                  <a:lnTo>
                    <a:pt x="60198" y="77596"/>
                  </a:lnTo>
                  <a:lnTo>
                    <a:pt x="52958" y="86232"/>
                  </a:lnTo>
                  <a:lnTo>
                    <a:pt x="45974" y="96265"/>
                  </a:lnTo>
                  <a:lnTo>
                    <a:pt x="39497" y="104901"/>
                  </a:lnTo>
                  <a:lnTo>
                    <a:pt x="18160" y="146684"/>
                  </a:lnTo>
                  <a:lnTo>
                    <a:pt x="4572" y="191134"/>
                  </a:lnTo>
                  <a:lnTo>
                    <a:pt x="0" y="234314"/>
                  </a:lnTo>
                  <a:lnTo>
                    <a:pt x="0" y="245871"/>
                  </a:lnTo>
                  <a:lnTo>
                    <a:pt x="2539" y="277494"/>
                  </a:lnTo>
                  <a:lnTo>
                    <a:pt x="13970" y="323468"/>
                  </a:lnTo>
                  <a:lnTo>
                    <a:pt x="18160" y="333501"/>
                  </a:lnTo>
                  <a:lnTo>
                    <a:pt x="22859" y="345058"/>
                  </a:lnTo>
                  <a:lnTo>
                    <a:pt x="45974" y="383793"/>
                  </a:lnTo>
                  <a:lnTo>
                    <a:pt x="102234" y="439927"/>
                  </a:lnTo>
                  <a:lnTo>
                    <a:pt x="141604" y="461517"/>
                  </a:lnTo>
                  <a:lnTo>
                    <a:pt x="196596" y="478663"/>
                  </a:lnTo>
                  <a:lnTo>
                    <a:pt x="208152" y="480187"/>
                  </a:lnTo>
                  <a:lnTo>
                    <a:pt x="1058036" y="480187"/>
                  </a:lnTo>
                  <a:lnTo>
                    <a:pt x="1069594" y="478663"/>
                  </a:lnTo>
                  <a:lnTo>
                    <a:pt x="1103249" y="470026"/>
                  </a:lnTo>
                  <a:lnTo>
                    <a:pt x="1134872" y="457200"/>
                  </a:lnTo>
                  <a:lnTo>
                    <a:pt x="1142364" y="452881"/>
                  </a:lnTo>
                  <a:lnTo>
                    <a:pt x="226822" y="452881"/>
                  </a:lnTo>
                  <a:lnTo>
                    <a:pt x="221233" y="451357"/>
                  </a:lnTo>
                  <a:lnTo>
                    <a:pt x="211327" y="451357"/>
                  </a:lnTo>
                  <a:lnTo>
                    <a:pt x="200405" y="449960"/>
                  </a:lnTo>
                  <a:lnTo>
                    <a:pt x="201168" y="449960"/>
                  </a:lnTo>
                  <a:lnTo>
                    <a:pt x="190373" y="448563"/>
                  </a:lnTo>
                  <a:lnTo>
                    <a:pt x="191134" y="448563"/>
                  </a:lnTo>
                  <a:lnTo>
                    <a:pt x="180467" y="445642"/>
                  </a:lnTo>
                  <a:lnTo>
                    <a:pt x="181228" y="445642"/>
                  </a:lnTo>
                  <a:lnTo>
                    <a:pt x="170814" y="442721"/>
                  </a:lnTo>
                  <a:lnTo>
                    <a:pt x="171450" y="442721"/>
                  </a:lnTo>
                  <a:lnTo>
                    <a:pt x="161417" y="439927"/>
                  </a:lnTo>
                  <a:lnTo>
                    <a:pt x="162051" y="439927"/>
                  </a:lnTo>
                  <a:lnTo>
                    <a:pt x="152146" y="435609"/>
                  </a:lnTo>
                  <a:lnTo>
                    <a:pt x="152780" y="435609"/>
                  </a:lnTo>
                  <a:lnTo>
                    <a:pt x="143001" y="431291"/>
                  </a:lnTo>
                  <a:lnTo>
                    <a:pt x="143636" y="431291"/>
                  </a:lnTo>
                  <a:lnTo>
                    <a:pt x="134238" y="426973"/>
                  </a:lnTo>
                  <a:lnTo>
                    <a:pt x="134874" y="426973"/>
                  </a:lnTo>
                  <a:lnTo>
                    <a:pt x="125729" y="421258"/>
                  </a:lnTo>
                  <a:lnTo>
                    <a:pt x="126237" y="421258"/>
                  </a:lnTo>
                  <a:lnTo>
                    <a:pt x="119633" y="416940"/>
                  </a:lnTo>
                  <a:lnTo>
                    <a:pt x="117982" y="416940"/>
                  </a:lnTo>
                  <a:lnTo>
                    <a:pt x="109474" y="409701"/>
                  </a:lnTo>
                  <a:lnTo>
                    <a:pt x="109981" y="409701"/>
                  </a:lnTo>
                  <a:lnTo>
                    <a:pt x="101726" y="403987"/>
                  </a:lnTo>
                  <a:lnTo>
                    <a:pt x="102234" y="403987"/>
                  </a:lnTo>
                  <a:lnTo>
                    <a:pt x="94360" y="396747"/>
                  </a:lnTo>
                  <a:lnTo>
                    <a:pt x="94869" y="396747"/>
                  </a:lnTo>
                  <a:lnTo>
                    <a:pt x="88773" y="391032"/>
                  </a:lnTo>
                  <a:lnTo>
                    <a:pt x="87629" y="391032"/>
                  </a:lnTo>
                  <a:lnTo>
                    <a:pt x="80518" y="382396"/>
                  </a:lnTo>
                  <a:lnTo>
                    <a:pt x="80899" y="382396"/>
                  </a:lnTo>
                  <a:lnTo>
                    <a:pt x="74041" y="375157"/>
                  </a:lnTo>
                  <a:lnTo>
                    <a:pt x="74422" y="375157"/>
                  </a:lnTo>
                  <a:lnTo>
                    <a:pt x="69087" y="368045"/>
                  </a:lnTo>
                  <a:lnTo>
                    <a:pt x="68452" y="368045"/>
                  </a:lnTo>
                  <a:lnTo>
                    <a:pt x="63246" y="359409"/>
                  </a:lnTo>
                  <a:lnTo>
                    <a:pt x="62737" y="359409"/>
                  </a:lnTo>
                  <a:lnTo>
                    <a:pt x="57784" y="350773"/>
                  </a:lnTo>
                  <a:lnTo>
                    <a:pt x="57403" y="350773"/>
                  </a:lnTo>
                  <a:lnTo>
                    <a:pt x="52831" y="342138"/>
                  </a:lnTo>
                  <a:lnTo>
                    <a:pt x="52450" y="342138"/>
                  </a:lnTo>
                  <a:lnTo>
                    <a:pt x="47625" y="332104"/>
                  </a:lnTo>
                  <a:lnTo>
                    <a:pt x="47878" y="332104"/>
                  </a:lnTo>
                  <a:lnTo>
                    <a:pt x="44196" y="323468"/>
                  </a:lnTo>
                  <a:lnTo>
                    <a:pt x="43814" y="323468"/>
                  </a:lnTo>
                  <a:lnTo>
                    <a:pt x="39877" y="313435"/>
                  </a:lnTo>
                  <a:lnTo>
                    <a:pt x="40131" y="313435"/>
                  </a:lnTo>
                  <a:lnTo>
                    <a:pt x="36702" y="303275"/>
                  </a:lnTo>
                  <a:lnTo>
                    <a:pt x="36956" y="303275"/>
                  </a:lnTo>
                  <a:lnTo>
                    <a:pt x="33908" y="293242"/>
                  </a:lnTo>
                  <a:lnTo>
                    <a:pt x="34162" y="293242"/>
                  </a:lnTo>
                  <a:lnTo>
                    <a:pt x="31876" y="283209"/>
                  </a:lnTo>
                  <a:lnTo>
                    <a:pt x="29972" y="273176"/>
                  </a:lnTo>
                  <a:lnTo>
                    <a:pt x="28701" y="261619"/>
                  </a:lnTo>
                  <a:lnTo>
                    <a:pt x="28194" y="257301"/>
                  </a:lnTo>
                  <a:lnTo>
                    <a:pt x="27685" y="245871"/>
                  </a:lnTo>
                  <a:lnTo>
                    <a:pt x="27685" y="234314"/>
                  </a:lnTo>
                  <a:lnTo>
                    <a:pt x="31876" y="196976"/>
                  </a:lnTo>
                  <a:lnTo>
                    <a:pt x="34162" y="186943"/>
                  </a:lnTo>
                  <a:lnTo>
                    <a:pt x="33908" y="186943"/>
                  </a:lnTo>
                  <a:lnTo>
                    <a:pt x="36956" y="176783"/>
                  </a:lnTo>
                  <a:lnTo>
                    <a:pt x="36702" y="176783"/>
                  </a:lnTo>
                  <a:lnTo>
                    <a:pt x="40131" y="166750"/>
                  </a:lnTo>
                  <a:lnTo>
                    <a:pt x="40385" y="166750"/>
                  </a:lnTo>
                  <a:lnTo>
                    <a:pt x="43814" y="156717"/>
                  </a:lnTo>
                  <a:lnTo>
                    <a:pt x="44196" y="156717"/>
                  </a:lnTo>
                  <a:lnTo>
                    <a:pt x="47878" y="148081"/>
                  </a:lnTo>
                  <a:lnTo>
                    <a:pt x="47625" y="148081"/>
                  </a:lnTo>
                  <a:lnTo>
                    <a:pt x="52450" y="139445"/>
                  </a:lnTo>
                  <a:lnTo>
                    <a:pt x="52070" y="139445"/>
                  </a:lnTo>
                  <a:lnTo>
                    <a:pt x="57403" y="129412"/>
                  </a:lnTo>
                  <a:lnTo>
                    <a:pt x="57784" y="129412"/>
                  </a:lnTo>
                  <a:lnTo>
                    <a:pt x="62737" y="120776"/>
                  </a:lnTo>
                  <a:lnTo>
                    <a:pt x="63373" y="120776"/>
                  </a:lnTo>
                  <a:lnTo>
                    <a:pt x="68452" y="113537"/>
                  </a:lnTo>
                  <a:lnTo>
                    <a:pt x="67945" y="113537"/>
                  </a:lnTo>
                  <a:lnTo>
                    <a:pt x="74422" y="104901"/>
                  </a:lnTo>
                  <a:lnTo>
                    <a:pt x="74041" y="104901"/>
                  </a:lnTo>
                  <a:lnTo>
                    <a:pt x="80899" y="97789"/>
                  </a:lnTo>
                  <a:lnTo>
                    <a:pt x="80518" y="97789"/>
                  </a:lnTo>
                  <a:lnTo>
                    <a:pt x="87629" y="90550"/>
                  </a:lnTo>
                  <a:lnTo>
                    <a:pt x="87249" y="90550"/>
                  </a:lnTo>
                  <a:lnTo>
                    <a:pt x="94869" y="83438"/>
                  </a:lnTo>
                  <a:lnTo>
                    <a:pt x="94360" y="83438"/>
                  </a:lnTo>
                  <a:lnTo>
                    <a:pt x="102234" y="76200"/>
                  </a:lnTo>
                  <a:lnTo>
                    <a:pt x="101726" y="76200"/>
                  </a:lnTo>
                  <a:lnTo>
                    <a:pt x="109981" y="70484"/>
                  </a:lnTo>
                  <a:lnTo>
                    <a:pt x="109474" y="70484"/>
                  </a:lnTo>
                  <a:lnTo>
                    <a:pt x="117982" y="64642"/>
                  </a:lnTo>
                  <a:lnTo>
                    <a:pt x="117475" y="64642"/>
                  </a:lnTo>
                  <a:lnTo>
                    <a:pt x="126237" y="58927"/>
                  </a:lnTo>
                  <a:lnTo>
                    <a:pt x="125729" y="58927"/>
                  </a:lnTo>
                  <a:lnTo>
                    <a:pt x="134874" y="53212"/>
                  </a:lnTo>
                  <a:lnTo>
                    <a:pt x="134238" y="53212"/>
                  </a:lnTo>
                  <a:lnTo>
                    <a:pt x="143636" y="48894"/>
                  </a:lnTo>
                  <a:lnTo>
                    <a:pt x="143001" y="48894"/>
                  </a:lnTo>
                  <a:lnTo>
                    <a:pt x="152780" y="44576"/>
                  </a:lnTo>
                  <a:lnTo>
                    <a:pt x="152146" y="44576"/>
                  </a:lnTo>
                  <a:lnTo>
                    <a:pt x="162051" y="40258"/>
                  </a:lnTo>
                  <a:lnTo>
                    <a:pt x="164719" y="40258"/>
                  </a:lnTo>
                  <a:lnTo>
                    <a:pt x="171450" y="37337"/>
                  </a:lnTo>
                  <a:lnTo>
                    <a:pt x="170814" y="37337"/>
                  </a:lnTo>
                  <a:lnTo>
                    <a:pt x="181228" y="34543"/>
                  </a:lnTo>
                  <a:lnTo>
                    <a:pt x="180467" y="34543"/>
                  </a:lnTo>
                  <a:lnTo>
                    <a:pt x="191134" y="31622"/>
                  </a:lnTo>
                  <a:lnTo>
                    <a:pt x="195833" y="31622"/>
                  </a:lnTo>
                  <a:lnTo>
                    <a:pt x="201168" y="30225"/>
                  </a:lnTo>
                  <a:lnTo>
                    <a:pt x="200405" y="30225"/>
                  </a:lnTo>
                  <a:lnTo>
                    <a:pt x="211327" y="28701"/>
                  </a:lnTo>
                  <a:lnTo>
                    <a:pt x="1144777" y="28701"/>
                  </a:lnTo>
                  <a:lnTo>
                    <a:pt x="1103249" y="10032"/>
                  </a:lnTo>
                  <a:lnTo>
                    <a:pt x="1058036" y="0"/>
                  </a:lnTo>
                  <a:close/>
                </a:path>
              </a:pathLst>
            </a:custGeom>
            <a:solidFill>
              <a:srgbClr val="416F9C"/>
            </a:solidFill>
          </p:spPr>
          <p:txBody>
            <a:bodyPr wrap="square" lIns="0" tIns="0" rIns="0" bIns="0" rtlCol="0"/>
            <a:lstStyle/>
            <a:p>
              <a:endParaRPr/>
            </a:p>
          </p:txBody>
        </p:sp>
        <p:sp>
          <p:nvSpPr>
            <p:cNvPr id="132" name="object 132"/>
            <p:cNvSpPr/>
            <p:nvPr/>
          </p:nvSpPr>
          <p:spPr>
            <a:xfrm>
              <a:off x="7612506" y="1391792"/>
              <a:ext cx="95250" cy="0"/>
            </a:xfrm>
            <a:custGeom>
              <a:avLst/>
              <a:gdLst/>
              <a:ahLst/>
              <a:cxnLst/>
              <a:rect l="l" t="t" r="r" b="b"/>
              <a:pathLst>
                <a:path w="95250">
                  <a:moveTo>
                    <a:pt x="0" y="0"/>
                  </a:moveTo>
                  <a:lnTo>
                    <a:pt x="94996" y="0"/>
                  </a:lnTo>
                </a:path>
              </a:pathLst>
            </a:custGeom>
            <a:ln w="4317">
              <a:solidFill>
                <a:srgbClr val="416F9C"/>
              </a:solidFill>
            </a:ln>
          </p:spPr>
          <p:txBody>
            <a:bodyPr wrap="square" lIns="0" tIns="0" rIns="0" bIns="0" rtlCol="0"/>
            <a:lstStyle/>
            <a:p>
              <a:endParaRPr/>
            </a:p>
          </p:txBody>
        </p:sp>
        <p:sp>
          <p:nvSpPr>
            <p:cNvPr id="133" name="object 133"/>
            <p:cNvSpPr/>
            <p:nvPr/>
          </p:nvSpPr>
          <p:spPr>
            <a:xfrm>
              <a:off x="6748144" y="1392555"/>
              <a:ext cx="5715" cy="1905"/>
            </a:xfrm>
            <a:custGeom>
              <a:avLst/>
              <a:gdLst/>
              <a:ahLst/>
              <a:cxnLst/>
              <a:rect l="l" t="t" r="r" b="b"/>
              <a:pathLst>
                <a:path w="5715" h="1905">
                  <a:moveTo>
                    <a:pt x="5460" y="0"/>
                  </a:moveTo>
                  <a:lnTo>
                    <a:pt x="761" y="0"/>
                  </a:lnTo>
                  <a:lnTo>
                    <a:pt x="0" y="1397"/>
                  </a:lnTo>
                  <a:lnTo>
                    <a:pt x="5460" y="0"/>
                  </a:lnTo>
                  <a:close/>
                </a:path>
              </a:pathLst>
            </a:custGeom>
            <a:solidFill>
              <a:srgbClr val="416F9C"/>
            </a:solidFill>
          </p:spPr>
          <p:txBody>
            <a:bodyPr wrap="square" lIns="0" tIns="0" rIns="0" bIns="0" rtlCol="0"/>
            <a:lstStyle/>
            <a:p>
              <a:endParaRPr/>
            </a:p>
          </p:txBody>
        </p:sp>
        <p:sp>
          <p:nvSpPr>
            <p:cNvPr id="134" name="object 134"/>
            <p:cNvSpPr/>
            <p:nvPr/>
          </p:nvSpPr>
          <p:spPr>
            <a:xfrm>
              <a:off x="7632827" y="1392555"/>
              <a:ext cx="88900" cy="10160"/>
            </a:xfrm>
            <a:custGeom>
              <a:avLst/>
              <a:gdLst/>
              <a:ahLst/>
              <a:cxnLst/>
              <a:rect l="l" t="t" r="r" b="b"/>
              <a:pathLst>
                <a:path w="88900" h="10159">
                  <a:moveTo>
                    <a:pt x="74675" y="0"/>
                  </a:moveTo>
                  <a:lnTo>
                    <a:pt x="0" y="0"/>
                  </a:lnTo>
                  <a:lnTo>
                    <a:pt x="10541" y="2921"/>
                  </a:lnTo>
                  <a:lnTo>
                    <a:pt x="9905" y="2921"/>
                  </a:lnTo>
                  <a:lnTo>
                    <a:pt x="20193" y="5715"/>
                  </a:lnTo>
                  <a:lnTo>
                    <a:pt x="19557" y="5715"/>
                  </a:lnTo>
                  <a:lnTo>
                    <a:pt x="29718" y="10033"/>
                  </a:lnTo>
                  <a:lnTo>
                    <a:pt x="29082" y="8636"/>
                  </a:lnTo>
                  <a:lnTo>
                    <a:pt x="88900" y="8636"/>
                  </a:lnTo>
                  <a:lnTo>
                    <a:pt x="74675" y="0"/>
                  </a:lnTo>
                  <a:close/>
                </a:path>
              </a:pathLst>
            </a:custGeom>
            <a:solidFill>
              <a:srgbClr val="416F9C"/>
            </a:solidFill>
          </p:spPr>
          <p:txBody>
            <a:bodyPr wrap="square" lIns="0" tIns="0" rIns="0" bIns="0" rtlCol="0"/>
            <a:lstStyle/>
            <a:p>
              <a:endParaRPr/>
            </a:p>
          </p:txBody>
        </p:sp>
        <p:sp>
          <p:nvSpPr>
            <p:cNvPr id="135" name="object 135"/>
            <p:cNvSpPr/>
            <p:nvPr/>
          </p:nvSpPr>
          <p:spPr>
            <a:xfrm>
              <a:off x="6719189" y="1401191"/>
              <a:ext cx="3810" cy="1905"/>
            </a:xfrm>
            <a:custGeom>
              <a:avLst/>
              <a:gdLst/>
              <a:ahLst/>
              <a:cxnLst/>
              <a:rect l="l" t="t" r="r" b="b"/>
              <a:pathLst>
                <a:path w="3809" h="1905">
                  <a:moveTo>
                    <a:pt x="3301" y="0"/>
                  </a:moveTo>
                  <a:lnTo>
                    <a:pt x="634" y="0"/>
                  </a:lnTo>
                  <a:lnTo>
                    <a:pt x="0" y="1397"/>
                  </a:lnTo>
                  <a:lnTo>
                    <a:pt x="3301" y="0"/>
                  </a:lnTo>
                  <a:close/>
                </a:path>
              </a:pathLst>
            </a:custGeom>
            <a:solidFill>
              <a:srgbClr val="416F9C"/>
            </a:solidFill>
          </p:spPr>
          <p:txBody>
            <a:bodyPr wrap="square" lIns="0" tIns="0" rIns="0" bIns="0" rtlCol="0"/>
            <a:lstStyle/>
            <a:p>
              <a:endParaRPr/>
            </a:p>
          </p:txBody>
        </p:sp>
        <p:sp>
          <p:nvSpPr>
            <p:cNvPr id="136" name="object 136"/>
            <p:cNvSpPr/>
            <p:nvPr/>
          </p:nvSpPr>
          <p:spPr>
            <a:xfrm>
              <a:off x="7661909" y="1401191"/>
              <a:ext cx="132080" cy="81915"/>
            </a:xfrm>
            <a:custGeom>
              <a:avLst/>
              <a:gdLst/>
              <a:ahLst/>
              <a:cxnLst/>
              <a:rect l="l" t="t" r="r" b="b"/>
              <a:pathLst>
                <a:path w="132079" h="81915">
                  <a:moveTo>
                    <a:pt x="59817" y="0"/>
                  </a:moveTo>
                  <a:lnTo>
                    <a:pt x="0" y="0"/>
                  </a:lnTo>
                  <a:lnTo>
                    <a:pt x="9906" y="4318"/>
                  </a:lnTo>
                  <a:lnTo>
                    <a:pt x="9271" y="4318"/>
                  </a:lnTo>
                  <a:lnTo>
                    <a:pt x="18923" y="8636"/>
                  </a:lnTo>
                  <a:lnTo>
                    <a:pt x="18415" y="8636"/>
                  </a:lnTo>
                  <a:lnTo>
                    <a:pt x="27813" y="12954"/>
                  </a:lnTo>
                  <a:lnTo>
                    <a:pt x="27178" y="12954"/>
                  </a:lnTo>
                  <a:lnTo>
                    <a:pt x="36322" y="18669"/>
                  </a:lnTo>
                  <a:lnTo>
                    <a:pt x="35687" y="18669"/>
                  </a:lnTo>
                  <a:lnTo>
                    <a:pt x="44576" y="24384"/>
                  </a:lnTo>
                  <a:lnTo>
                    <a:pt x="44069" y="24384"/>
                  </a:lnTo>
                  <a:lnTo>
                    <a:pt x="52578" y="30225"/>
                  </a:lnTo>
                  <a:lnTo>
                    <a:pt x="52070" y="30225"/>
                  </a:lnTo>
                  <a:lnTo>
                    <a:pt x="60325" y="35941"/>
                  </a:lnTo>
                  <a:lnTo>
                    <a:pt x="59817" y="35941"/>
                  </a:lnTo>
                  <a:lnTo>
                    <a:pt x="67691" y="43180"/>
                  </a:lnTo>
                  <a:lnTo>
                    <a:pt x="67183" y="43180"/>
                  </a:lnTo>
                  <a:lnTo>
                    <a:pt x="74803" y="50292"/>
                  </a:lnTo>
                  <a:lnTo>
                    <a:pt x="74295" y="50292"/>
                  </a:lnTo>
                  <a:lnTo>
                    <a:pt x="81534" y="57531"/>
                  </a:lnTo>
                  <a:lnTo>
                    <a:pt x="81153" y="57531"/>
                  </a:lnTo>
                  <a:lnTo>
                    <a:pt x="88011" y="64643"/>
                  </a:lnTo>
                  <a:lnTo>
                    <a:pt x="87503" y="64643"/>
                  </a:lnTo>
                  <a:lnTo>
                    <a:pt x="93980" y="73279"/>
                  </a:lnTo>
                  <a:lnTo>
                    <a:pt x="93599" y="73279"/>
                  </a:lnTo>
                  <a:lnTo>
                    <a:pt x="99695" y="81914"/>
                  </a:lnTo>
                  <a:lnTo>
                    <a:pt x="99314" y="80518"/>
                  </a:lnTo>
                  <a:lnTo>
                    <a:pt x="131699" y="80518"/>
                  </a:lnTo>
                  <a:lnTo>
                    <a:pt x="128524" y="74803"/>
                  </a:lnTo>
                  <a:lnTo>
                    <a:pt x="122428" y="64643"/>
                  </a:lnTo>
                  <a:lnTo>
                    <a:pt x="115950" y="56007"/>
                  </a:lnTo>
                  <a:lnTo>
                    <a:pt x="109093" y="45974"/>
                  </a:lnTo>
                  <a:lnTo>
                    <a:pt x="101854" y="37337"/>
                  </a:lnTo>
                  <a:lnTo>
                    <a:pt x="94107" y="30225"/>
                  </a:lnTo>
                  <a:lnTo>
                    <a:pt x="86106" y="21589"/>
                  </a:lnTo>
                  <a:lnTo>
                    <a:pt x="77724" y="14350"/>
                  </a:lnTo>
                  <a:lnTo>
                    <a:pt x="68961" y="7238"/>
                  </a:lnTo>
                  <a:lnTo>
                    <a:pt x="59817" y="0"/>
                  </a:lnTo>
                  <a:close/>
                </a:path>
              </a:pathLst>
            </a:custGeom>
            <a:solidFill>
              <a:srgbClr val="416F9C"/>
            </a:solidFill>
          </p:spPr>
          <p:txBody>
            <a:bodyPr wrap="square" lIns="0" tIns="0" rIns="0" bIns="0" rtlCol="0"/>
            <a:lstStyle/>
            <a:p>
              <a:endParaRPr/>
            </a:p>
          </p:txBody>
        </p:sp>
        <p:sp>
          <p:nvSpPr>
            <p:cNvPr id="137" name="object 137"/>
            <p:cNvSpPr/>
            <p:nvPr/>
          </p:nvSpPr>
          <p:spPr>
            <a:xfrm>
              <a:off x="6620129" y="1481708"/>
              <a:ext cx="1270" cy="1905"/>
            </a:xfrm>
            <a:custGeom>
              <a:avLst/>
              <a:gdLst/>
              <a:ahLst/>
              <a:cxnLst/>
              <a:rect l="l" t="t" r="r" b="b"/>
              <a:pathLst>
                <a:path w="1270" h="1905">
                  <a:moveTo>
                    <a:pt x="1016" y="0"/>
                  </a:moveTo>
                  <a:lnTo>
                    <a:pt x="380" y="0"/>
                  </a:lnTo>
                  <a:lnTo>
                    <a:pt x="0" y="1396"/>
                  </a:lnTo>
                  <a:lnTo>
                    <a:pt x="1016" y="0"/>
                  </a:lnTo>
                  <a:close/>
                </a:path>
              </a:pathLst>
            </a:custGeom>
            <a:solidFill>
              <a:srgbClr val="416F9C"/>
            </a:solidFill>
          </p:spPr>
          <p:txBody>
            <a:bodyPr wrap="square" lIns="0" tIns="0" rIns="0" bIns="0" rtlCol="0"/>
            <a:lstStyle/>
            <a:p>
              <a:endParaRPr/>
            </a:p>
          </p:txBody>
        </p:sp>
        <p:sp>
          <p:nvSpPr>
            <p:cNvPr id="138" name="object 138"/>
            <p:cNvSpPr/>
            <p:nvPr/>
          </p:nvSpPr>
          <p:spPr>
            <a:xfrm>
              <a:off x="7761223" y="1481708"/>
              <a:ext cx="37465" cy="10160"/>
            </a:xfrm>
            <a:custGeom>
              <a:avLst/>
              <a:gdLst/>
              <a:ahLst/>
              <a:cxnLst/>
              <a:rect l="l" t="t" r="r" b="b"/>
              <a:pathLst>
                <a:path w="37465" h="10159">
                  <a:moveTo>
                    <a:pt x="32384" y="0"/>
                  </a:moveTo>
                  <a:lnTo>
                    <a:pt x="0" y="0"/>
                  </a:lnTo>
                  <a:lnTo>
                    <a:pt x="5715" y="10032"/>
                  </a:lnTo>
                  <a:lnTo>
                    <a:pt x="5333" y="8636"/>
                  </a:lnTo>
                  <a:lnTo>
                    <a:pt x="36956" y="8636"/>
                  </a:lnTo>
                  <a:lnTo>
                    <a:pt x="34798" y="4317"/>
                  </a:lnTo>
                  <a:lnTo>
                    <a:pt x="32384" y="0"/>
                  </a:lnTo>
                  <a:close/>
                </a:path>
              </a:pathLst>
            </a:custGeom>
            <a:solidFill>
              <a:srgbClr val="416F9C"/>
            </a:solidFill>
          </p:spPr>
          <p:txBody>
            <a:bodyPr wrap="square" lIns="0" tIns="0" rIns="0" bIns="0" rtlCol="0"/>
            <a:lstStyle/>
            <a:p>
              <a:endParaRPr/>
            </a:p>
          </p:txBody>
        </p:sp>
        <p:sp>
          <p:nvSpPr>
            <p:cNvPr id="139" name="object 139"/>
            <p:cNvSpPr/>
            <p:nvPr/>
          </p:nvSpPr>
          <p:spPr>
            <a:xfrm>
              <a:off x="6614794" y="1490344"/>
              <a:ext cx="1270" cy="1905"/>
            </a:xfrm>
            <a:custGeom>
              <a:avLst/>
              <a:gdLst/>
              <a:ahLst/>
              <a:cxnLst/>
              <a:rect l="l" t="t" r="r" b="b"/>
              <a:pathLst>
                <a:path w="1270" h="1905">
                  <a:moveTo>
                    <a:pt x="761" y="0"/>
                  </a:moveTo>
                  <a:lnTo>
                    <a:pt x="380" y="0"/>
                  </a:lnTo>
                  <a:lnTo>
                    <a:pt x="0" y="1396"/>
                  </a:lnTo>
                  <a:lnTo>
                    <a:pt x="761" y="0"/>
                  </a:lnTo>
                  <a:close/>
                </a:path>
              </a:pathLst>
            </a:custGeom>
            <a:solidFill>
              <a:srgbClr val="416F9C"/>
            </a:solidFill>
          </p:spPr>
          <p:txBody>
            <a:bodyPr wrap="square" lIns="0" tIns="0" rIns="0" bIns="0" rtlCol="0"/>
            <a:lstStyle/>
            <a:p>
              <a:endParaRPr/>
            </a:p>
          </p:txBody>
        </p:sp>
        <p:sp>
          <p:nvSpPr>
            <p:cNvPr id="140" name="object 140"/>
            <p:cNvSpPr/>
            <p:nvPr/>
          </p:nvSpPr>
          <p:spPr>
            <a:xfrm>
              <a:off x="7766557" y="1490344"/>
              <a:ext cx="43815" cy="29209"/>
            </a:xfrm>
            <a:custGeom>
              <a:avLst/>
              <a:gdLst/>
              <a:ahLst/>
              <a:cxnLst/>
              <a:rect l="l" t="t" r="r" b="b"/>
              <a:pathLst>
                <a:path w="43815" h="29209">
                  <a:moveTo>
                    <a:pt x="31623" y="0"/>
                  </a:moveTo>
                  <a:lnTo>
                    <a:pt x="0" y="0"/>
                  </a:lnTo>
                  <a:lnTo>
                    <a:pt x="5207" y="10032"/>
                  </a:lnTo>
                  <a:lnTo>
                    <a:pt x="4952" y="10032"/>
                  </a:lnTo>
                  <a:lnTo>
                    <a:pt x="9778" y="18668"/>
                  </a:lnTo>
                  <a:lnTo>
                    <a:pt x="9525" y="18668"/>
                  </a:lnTo>
                  <a:lnTo>
                    <a:pt x="13843" y="28701"/>
                  </a:lnTo>
                  <a:lnTo>
                    <a:pt x="13589" y="27304"/>
                  </a:lnTo>
                  <a:lnTo>
                    <a:pt x="43307" y="27304"/>
                  </a:lnTo>
                  <a:lnTo>
                    <a:pt x="34544" y="5714"/>
                  </a:lnTo>
                  <a:lnTo>
                    <a:pt x="31623" y="0"/>
                  </a:lnTo>
                  <a:close/>
                </a:path>
              </a:pathLst>
            </a:custGeom>
            <a:solidFill>
              <a:srgbClr val="416F9C"/>
            </a:solidFill>
          </p:spPr>
          <p:txBody>
            <a:bodyPr wrap="square" lIns="0" tIns="0" rIns="0" bIns="0" rtlCol="0"/>
            <a:lstStyle/>
            <a:p>
              <a:endParaRPr/>
            </a:p>
          </p:txBody>
        </p:sp>
        <p:sp>
          <p:nvSpPr>
            <p:cNvPr id="141" name="object 141"/>
            <p:cNvSpPr/>
            <p:nvPr/>
          </p:nvSpPr>
          <p:spPr>
            <a:xfrm>
              <a:off x="6601332" y="1517650"/>
              <a:ext cx="635" cy="1905"/>
            </a:xfrm>
            <a:custGeom>
              <a:avLst/>
              <a:gdLst/>
              <a:ahLst/>
              <a:cxnLst/>
              <a:rect l="l" t="t" r="r" b="b"/>
              <a:pathLst>
                <a:path w="634" h="1905">
                  <a:moveTo>
                    <a:pt x="635" y="0"/>
                  </a:moveTo>
                  <a:lnTo>
                    <a:pt x="253" y="0"/>
                  </a:lnTo>
                  <a:lnTo>
                    <a:pt x="0" y="1397"/>
                  </a:lnTo>
                  <a:lnTo>
                    <a:pt x="635" y="0"/>
                  </a:lnTo>
                  <a:close/>
                </a:path>
              </a:pathLst>
            </a:custGeom>
            <a:solidFill>
              <a:srgbClr val="416F9C"/>
            </a:solidFill>
          </p:spPr>
          <p:txBody>
            <a:bodyPr wrap="square" lIns="0" tIns="0" rIns="0" bIns="0" rtlCol="0"/>
            <a:lstStyle/>
            <a:p>
              <a:endParaRPr/>
            </a:p>
          </p:txBody>
        </p:sp>
        <p:sp>
          <p:nvSpPr>
            <p:cNvPr id="142" name="object 142"/>
            <p:cNvSpPr/>
            <p:nvPr/>
          </p:nvSpPr>
          <p:spPr>
            <a:xfrm>
              <a:off x="7780146" y="1517650"/>
              <a:ext cx="33020" cy="11430"/>
            </a:xfrm>
            <a:custGeom>
              <a:avLst/>
              <a:gdLst/>
              <a:ahLst/>
              <a:cxnLst/>
              <a:rect l="l" t="t" r="r" b="b"/>
              <a:pathLst>
                <a:path w="33020" h="11430">
                  <a:moveTo>
                    <a:pt x="29718" y="0"/>
                  </a:moveTo>
                  <a:lnTo>
                    <a:pt x="0" y="0"/>
                  </a:lnTo>
                  <a:lnTo>
                    <a:pt x="3936" y="11429"/>
                  </a:lnTo>
                  <a:lnTo>
                    <a:pt x="3682" y="10033"/>
                  </a:lnTo>
                  <a:lnTo>
                    <a:pt x="33020" y="10033"/>
                  </a:lnTo>
                  <a:lnTo>
                    <a:pt x="29718" y="0"/>
                  </a:lnTo>
                  <a:close/>
                </a:path>
              </a:pathLst>
            </a:custGeom>
            <a:solidFill>
              <a:srgbClr val="416F9C"/>
            </a:solidFill>
          </p:spPr>
          <p:txBody>
            <a:bodyPr wrap="square" lIns="0" tIns="0" rIns="0" bIns="0" rtlCol="0"/>
            <a:lstStyle/>
            <a:p>
              <a:endParaRPr/>
            </a:p>
          </p:txBody>
        </p:sp>
        <p:sp>
          <p:nvSpPr>
            <p:cNvPr id="143" name="object 143"/>
            <p:cNvSpPr/>
            <p:nvPr/>
          </p:nvSpPr>
          <p:spPr>
            <a:xfrm>
              <a:off x="6597650" y="1527683"/>
              <a:ext cx="635" cy="1905"/>
            </a:xfrm>
            <a:custGeom>
              <a:avLst/>
              <a:gdLst/>
              <a:ahLst/>
              <a:cxnLst/>
              <a:rect l="l" t="t" r="r" b="b"/>
              <a:pathLst>
                <a:path w="634" h="1905">
                  <a:moveTo>
                    <a:pt x="507" y="0"/>
                  </a:moveTo>
                  <a:lnTo>
                    <a:pt x="253" y="0"/>
                  </a:lnTo>
                  <a:lnTo>
                    <a:pt x="0" y="1396"/>
                  </a:lnTo>
                  <a:lnTo>
                    <a:pt x="507" y="0"/>
                  </a:lnTo>
                  <a:close/>
                </a:path>
              </a:pathLst>
            </a:custGeom>
            <a:solidFill>
              <a:srgbClr val="416F9C"/>
            </a:solidFill>
          </p:spPr>
          <p:txBody>
            <a:bodyPr wrap="square" lIns="0" tIns="0" rIns="0" bIns="0" rtlCol="0"/>
            <a:lstStyle/>
            <a:p>
              <a:endParaRPr/>
            </a:p>
          </p:txBody>
        </p:sp>
        <p:sp>
          <p:nvSpPr>
            <p:cNvPr id="144" name="object 144"/>
            <p:cNvSpPr/>
            <p:nvPr/>
          </p:nvSpPr>
          <p:spPr>
            <a:xfrm>
              <a:off x="7783830" y="1527683"/>
              <a:ext cx="36830" cy="31750"/>
            </a:xfrm>
            <a:custGeom>
              <a:avLst/>
              <a:gdLst/>
              <a:ahLst/>
              <a:cxnLst/>
              <a:rect l="l" t="t" r="r" b="b"/>
              <a:pathLst>
                <a:path w="36829" h="31750">
                  <a:moveTo>
                    <a:pt x="29337" y="0"/>
                  </a:moveTo>
                  <a:lnTo>
                    <a:pt x="0" y="0"/>
                  </a:lnTo>
                  <a:lnTo>
                    <a:pt x="3428" y="10032"/>
                  </a:lnTo>
                  <a:lnTo>
                    <a:pt x="3175" y="10032"/>
                  </a:lnTo>
                  <a:lnTo>
                    <a:pt x="6096" y="20192"/>
                  </a:lnTo>
                  <a:lnTo>
                    <a:pt x="8381" y="31622"/>
                  </a:lnTo>
                  <a:lnTo>
                    <a:pt x="8254" y="30225"/>
                  </a:lnTo>
                  <a:lnTo>
                    <a:pt x="36322" y="30225"/>
                  </a:lnTo>
                  <a:lnTo>
                    <a:pt x="35433" y="24383"/>
                  </a:lnTo>
                  <a:lnTo>
                    <a:pt x="32893" y="12953"/>
                  </a:lnTo>
                  <a:lnTo>
                    <a:pt x="29337" y="0"/>
                  </a:lnTo>
                  <a:close/>
                </a:path>
              </a:pathLst>
            </a:custGeom>
            <a:solidFill>
              <a:srgbClr val="416F9C"/>
            </a:solidFill>
          </p:spPr>
          <p:txBody>
            <a:bodyPr wrap="square" lIns="0" tIns="0" rIns="0" bIns="0" rtlCol="0"/>
            <a:lstStyle/>
            <a:p>
              <a:endParaRPr/>
            </a:p>
          </p:txBody>
        </p:sp>
        <p:sp>
          <p:nvSpPr>
            <p:cNvPr id="145" name="object 145"/>
            <p:cNvSpPr/>
            <p:nvPr/>
          </p:nvSpPr>
          <p:spPr>
            <a:xfrm>
              <a:off x="6589521" y="1557908"/>
              <a:ext cx="635" cy="1905"/>
            </a:xfrm>
            <a:custGeom>
              <a:avLst/>
              <a:gdLst/>
              <a:ahLst/>
              <a:cxnLst/>
              <a:rect l="l" t="t" r="r" b="b"/>
              <a:pathLst>
                <a:path w="634" h="1905">
                  <a:moveTo>
                    <a:pt x="253" y="0"/>
                  </a:moveTo>
                  <a:lnTo>
                    <a:pt x="0" y="1396"/>
                  </a:lnTo>
                  <a:lnTo>
                    <a:pt x="253" y="0"/>
                  </a:lnTo>
                  <a:close/>
                </a:path>
              </a:pathLst>
            </a:custGeom>
            <a:solidFill>
              <a:srgbClr val="416F9C"/>
            </a:solidFill>
          </p:spPr>
          <p:txBody>
            <a:bodyPr wrap="square" lIns="0" tIns="0" rIns="0" bIns="0" rtlCol="0"/>
            <a:lstStyle/>
            <a:p>
              <a:endParaRPr/>
            </a:p>
          </p:txBody>
        </p:sp>
        <p:sp>
          <p:nvSpPr>
            <p:cNvPr id="146" name="object 146"/>
            <p:cNvSpPr/>
            <p:nvPr/>
          </p:nvSpPr>
          <p:spPr>
            <a:xfrm>
              <a:off x="7792084" y="1557908"/>
              <a:ext cx="29845" cy="11430"/>
            </a:xfrm>
            <a:custGeom>
              <a:avLst/>
              <a:gdLst/>
              <a:ahLst/>
              <a:cxnLst/>
              <a:rect l="l" t="t" r="r" b="b"/>
              <a:pathLst>
                <a:path w="29845" h="11430">
                  <a:moveTo>
                    <a:pt x="28067" y="0"/>
                  </a:moveTo>
                  <a:lnTo>
                    <a:pt x="0" y="0"/>
                  </a:lnTo>
                  <a:lnTo>
                    <a:pt x="1905" y="11429"/>
                  </a:lnTo>
                  <a:lnTo>
                    <a:pt x="1778" y="10032"/>
                  </a:lnTo>
                  <a:lnTo>
                    <a:pt x="29591" y="10032"/>
                  </a:lnTo>
                  <a:lnTo>
                    <a:pt x="29210" y="7112"/>
                  </a:lnTo>
                  <a:lnTo>
                    <a:pt x="28067" y="0"/>
                  </a:lnTo>
                  <a:close/>
                </a:path>
              </a:pathLst>
            </a:custGeom>
            <a:solidFill>
              <a:srgbClr val="416F9C"/>
            </a:solidFill>
          </p:spPr>
          <p:txBody>
            <a:bodyPr wrap="square" lIns="0" tIns="0" rIns="0" bIns="0" rtlCol="0"/>
            <a:lstStyle/>
            <a:p>
              <a:endParaRPr/>
            </a:p>
          </p:txBody>
        </p:sp>
        <p:sp>
          <p:nvSpPr>
            <p:cNvPr id="147" name="object 147"/>
            <p:cNvSpPr/>
            <p:nvPr/>
          </p:nvSpPr>
          <p:spPr>
            <a:xfrm>
              <a:off x="6587743" y="1567941"/>
              <a:ext cx="0" cy="1905"/>
            </a:xfrm>
            <a:custGeom>
              <a:avLst/>
              <a:gdLst/>
              <a:ahLst/>
              <a:cxnLst/>
              <a:rect l="l" t="t" r="r" b="b"/>
              <a:pathLst>
                <a:path h="1905">
                  <a:moveTo>
                    <a:pt x="0" y="1397"/>
                  </a:moveTo>
                  <a:lnTo>
                    <a:pt x="0" y="0"/>
                  </a:lnTo>
                  <a:lnTo>
                    <a:pt x="0" y="1397"/>
                  </a:lnTo>
                  <a:close/>
                </a:path>
              </a:pathLst>
            </a:custGeom>
            <a:solidFill>
              <a:srgbClr val="416F9C"/>
            </a:solidFill>
          </p:spPr>
          <p:txBody>
            <a:bodyPr wrap="square" lIns="0" tIns="0" rIns="0" bIns="0" rtlCol="0"/>
            <a:lstStyle/>
            <a:p>
              <a:endParaRPr/>
            </a:p>
          </p:txBody>
        </p:sp>
        <p:sp>
          <p:nvSpPr>
            <p:cNvPr id="148" name="object 148"/>
            <p:cNvSpPr/>
            <p:nvPr/>
          </p:nvSpPr>
          <p:spPr>
            <a:xfrm>
              <a:off x="7793863" y="1567941"/>
              <a:ext cx="30480" cy="50800"/>
            </a:xfrm>
            <a:custGeom>
              <a:avLst/>
              <a:gdLst/>
              <a:ahLst/>
              <a:cxnLst/>
              <a:rect l="l" t="t" r="r" b="b"/>
              <a:pathLst>
                <a:path w="30479" h="50800">
                  <a:moveTo>
                    <a:pt x="27812" y="0"/>
                  </a:moveTo>
                  <a:lnTo>
                    <a:pt x="0" y="0"/>
                  </a:lnTo>
                  <a:lnTo>
                    <a:pt x="1396" y="11557"/>
                  </a:lnTo>
                  <a:lnTo>
                    <a:pt x="1777" y="17272"/>
                  </a:lnTo>
                  <a:lnTo>
                    <a:pt x="2158" y="21590"/>
                  </a:lnTo>
                  <a:lnTo>
                    <a:pt x="2412" y="27305"/>
                  </a:lnTo>
                  <a:lnTo>
                    <a:pt x="2412" y="38862"/>
                  </a:lnTo>
                  <a:lnTo>
                    <a:pt x="2158" y="44577"/>
                  </a:lnTo>
                  <a:lnTo>
                    <a:pt x="1777" y="50292"/>
                  </a:lnTo>
                  <a:lnTo>
                    <a:pt x="29590" y="50292"/>
                  </a:lnTo>
                  <a:lnTo>
                    <a:pt x="29844" y="45974"/>
                  </a:lnTo>
                  <a:lnTo>
                    <a:pt x="30098" y="38862"/>
                  </a:lnTo>
                  <a:lnTo>
                    <a:pt x="30098" y="27305"/>
                  </a:lnTo>
                  <a:lnTo>
                    <a:pt x="29844" y="20066"/>
                  </a:lnTo>
                  <a:lnTo>
                    <a:pt x="29463" y="14350"/>
                  </a:lnTo>
                  <a:lnTo>
                    <a:pt x="28955" y="8636"/>
                  </a:lnTo>
                  <a:lnTo>
                    <a:pt x="27812" y="0"/>
                  </a:lnTo>
                  <a:close/>
                </a:path>
              </a:pathLst>
            </a:custGeom>
            <a:solidFill>
              <a:srgbClr val="416F9C"/>
            </a:solidFill>
          </p:spPr>
          <p:txBody>
            <a:bodyPr wrap="square" lIns="0" tIns="0" rIns="0" bIns="0" rtlCol="0"/>
            <a:lstStyle/>
            <a:p>
              <a:endParaRPr/>
            </a:p>
          </p:txBody>
        </p:sp>
        <p:sp>
          <p:nvSpPr>
            <p:cNvPr id="149" name="object 149"/>
            <p:cNvSpPr/>
            <p:nvPr/>
          </p:nvSpPr>
          <p:spPr>
            <a:xfrm>
              <a:off x="7793863" y="1618233"/>
              <a:ext cx="29845" cy="15875"/>
            </a:xfrm>
            <a:custGeom>
              <a:avLst/>
              <a:gdLst/>
              <a:ahLst/>
              <a:cxnLst/>
              <a:rect l="l" t="t" r="r" b="b"/>
              <a:pathLst>
                <a:path w="29845" h="15875">
                  <a:moveTo>
                    <a:pt x="29590" y="0"/>
                  </a:moveTo>
                  <a:lnTo>
                    <a:pt x="1780" y="0"/>
                  </a:lnTo>
                  <a:lnTo>
                    <a:pt x="1396" y="4317"/>
                  </a:lnTo>
                  <a:lnTo>
                    <a:pt x="0" y="15875"/>
                  </a:lnTo>
                  <a:lnTo>
                    <a:pt x="27939" y="15875"/>
                  </a:lnTo>
                  <a:lnTo>
                    <a:pt x="28955" y="7238"/>
                  </a:lnTo>
                  <a:lnTo>
                    <a:pt x="29590" y="0"/>
                  </a:lnTo>
                  <a:close/>
                </a:path>
              </a:pathLst>
            </a:custGeom>
            <a:solidFill>
              <a:srgbClr val="416F9C"/>
            </a:solidFill>
          </p:spPr>
          <p:txBody>
            <a:bodyPr wrap="square" lIns="0" tIns="0" rIns="0" bIns="0" rtlCol="0"/>
            <a:lstStyle/>
            <a:p>
              <a:endParaRPr/>
            </a:p>
          </p:txBody>
        </p:sp>
        <p:sp>
          <p:nvSpPr>
            <p:cNvPr id="150" name="object 150"/>
            <p:cNvSpPr/>
            <p:nvPr/>
          </p:nvSpPr>
          <p:spPr>
            <a:xfrm>
              <a:off x="7780146" y="1632585"/>
              <a:ext cx="41910" cy="52069"/>
            </a:xfrm>
            <a:custGeom>
              <a:avLst/>
              <a:gdLst/>
              <a:ahLst/>
              <a:cxnLst/>
              <a:rect l="l" t="t" r="r" b="b"/>
              <a:pathLst>
                <a:path w="41909" h="52069">
                  <a:moveTo>
                    <a:pt x="41655" y="1524"/>
                  </a:moveTo>
                  <a:lnTo>
                    <a:pt x="13591" y="1524"/>
                  </a:lnTo>
                  <a:lnTo>
                    <a:pt x="11937" y="11556"/>
                  </a:lnTo>
                  <a:lnTo>
                    <a:pt x="9651" y="21589"/>
                  </a:lnTo>
                  <a:lnTo>
                    <a:pt x="6857" y="31623"/>
                  </a:lnTo>
                  <a:lnTo>
                    <a:pt x="7111" y="31623"/>
                  </a:lnTo>
                  <a:lnTo>
                    <a:pt x="3682" y="41782"/>
                  </a:lnTo>
                  <a:lnTo>
                    <a:pt x="3936" y="41782"/>
                  </a:lnTo>
                  <a:lnTo>
                    <a:pt x="0" y="51815"/>
                  </a:lnTo>
                  <a:lnTo>
                    <a:pt x="29718" y="51815"/>
                  </a:lnTo>
                  <a:lnTo>
                    <a:pt x="33400" y="40259"/>
                  </a:lnTo>
                  <a:lnTo>
                    <a:pt x="36575" y="28828"/>
                  </a:lnTo>
                  <a:lnTo>
                    <a:pt x="39116" y="17272"/>
                  </a:lnTo>
                  <a:lnTo>
                    <a:pt x="41148" y="5841"/>
                  </a:lnTo>
                  <a:lnTo>
                    <a:pt x="41655" y="1524"/>
                  </a:lnTo>
                  <a:close/>
                </a:path>
                <a:path w="41909" h="52069">
                  <a:moveTo>
                    <a:pt x="13843" y="0"/>
                  </a:moveTo>
                  <a:lnTo>
                    <a:pt x="13591" y="1524"/>
                  </a:lnTo>
                  <a:lnTo>
                    <a:pt x="13843" y="0"/>
                  </a:lnTo>
                  <a:close/>
                </a:path>
              </a:pathLst>
            </a:custGeom>
            <a:solidFill>
              <a:srgbClr val="416F9C"/>
            </a:solidFill>
          </p:spPr>
          <p:txBody>
            <a:bodyPr wrap="square" lIns="0" tIns="0" rIns="0" bIns="0" rtlCol="0"/>
            <a:lstStyle/>
            <a:p>
              <a:endParaRPr/>
            </a:p>
          </p:txBody>
        </p:sp>
        <p:sp>
          <p:nvSpPr>
            <p:cNvPr id="151" name="object 151"/>
            <p:cNvSpPr/>
            <p:nvPr/>
          </p:nvSpPr>
          <p:spPr>
            <a:xfrm>
              <a:off x="6601332" y="1683004"/>
              <a:ext cx="635" cy="1905"/>
            </a:xfrm>
            <a:custGeom>
              <a:avLst/>
              <a:gdLst/>
              <a:ahLst/>
              <a:cxnLst/>
              <a:rect l="l" t="t" r="r" b="b"/>
              <a:pathLst>
                <a:path w="634" h="1905">
                  <a:moveTo>
                    <a:pt x="0" y="0"/>
                  </a:moveTo>
                  <a:lnTo>
                    <a:pt x="253" y="1397"/>
                  </a:lnTo>
                  <a:lnTo>
                    <a:pt x="635" y="1397"/>
                  </a:lnTo>
                  <a:lnTo>
                    <a:pt x="0" y="0"/>
                  </a:lnTo>
                  <a:close/>
                </a:path>
              </a:pathLst>
            </a:custGeom>
            <a:solidFill>
              <a:srgbClr val="416F9C"/>
            </a:solidFill>
          </p:spPr>
          <p:txBody>
            <a:bodyPr wrap="square" lIns="0" tIns="0" rIns="0" bIns="0" rtlCol="0"/>
            <a:lstStyle/>
            <a:p>
              <a:endParaRPr/>
            </a:p>
          </p:txBody>
        </p:sp>
        <p:sp>
          <p:nvSpPr>
            <p:cNvPr id="152" name="object 152"/>
            <p:cNvSpPr/>
            <p:nvPr/>
          </p:nvSpPr>
          <p:spPr>
            <a:xfrm>
              <a:off x="7771510" y="1683004"/>
              <a:ext cx="38735" cy="20320"/>
            </a:xfrm>
            <a:custGeom>
              <a:avLst/>
              <a:gdLst/>
              <a:ahLst/>
              <a:cxnLst/>
              <a:rect l="l" t="t" r="r" b="b"/>
              <a:pathLst>
                <a:path w="38734" h="20319">
                  <a:moveTo>
                    <a:pt x="8890" y="0"/>
                  </a:moveTo>
                  <a:lnTo>
                    <a:pt x="4572" y="10033"/>
                  </a:lnTo>
                  <a:lnTo>
                    <a:pt x="4825" y="10033"/>
                  </a:lnTo>
                  <a:lnTo>
                    <a:pt x="0" y="20066"/>
                  </a:lnTo>
                  <a:lnTo>
                    <a:pt x="30734" y="20066"/>
                  </a:lnTo>
                  <a:lnTo>
                    <a:pt x="34290" y="11430"/>
                  </a:lnTo>
                  <a:lnTo>
                    <a:pt x="38354" y="1397"/>
                  </a:lnTo>
                  <a:lnTo>
                    <a:pt x="8636" y="1397"/>
                  </a:lnTo>
                  <a:lnTo>
                    <a:pt x="8890" y="0"/>
                  </a:lnTo>
                  <a:close/>
                </a:path>
              </a:pathLst>
            </a:custGeom>
            <a:solidFill>
              <a:srgbClr val="416F9C"/>
            </a:solidFill>
          </p:spPr>
          <p:txBody>
            <a:bodyPr wrap="square" lIns="0" tIns="0" rIns="0" bIns="0" rtlCol="0"/>
            <a:lstStyle/>
            <a:p>
              <a:endParaRPr/>
            </a:p>
          </p:txBody>
        </p:sp>
        <p:sp>
          <p:nvSpPr>
            <p:cNvPr id="153" name="object 153"/>
            <p:cNvSpPr/>
            <p:nvPr/>
          </p:nvSpPr>
          <p:spPr>
            <a:xfrm>
              <a:off x="6609842" y="1701673"/>
              <a:ext cx="1270" cy="1905"/>
            </a:xfrm>
            <a:custGeom>
              <a:avLst/>
              <a:gdLst/>
              <a:ahLst/>
              <a:cxnLst/>
              <a:rect l="l" t="t" r="r" b="b"/>
              <a:pathLst>
                <a:path w="1270" h="1905">
                  <a:moveTo>
                    <a:pt x="0" y="0"/>
                  </a:moveTo>
                  <a:lnTo>
                    <a:pt x="380" y="1397"/>
                  </a:lnTo>
                  <a:lnTo>
                    <a:pt x="761" y="1397"/>
                  </a:lnTo>
                  <a:lnTo>
                    <a:pt x="0" y="0"/>
                  </a:lnTo>
                  <a:close/>
                </a:path>
              </a:pathLst>
            </a:custGeom>
            <a:solidFill>
              <a:srgbClr val="416F9C"/>
            </a:solidFill>
          </p:spPr>
          <p:txBody>
            <a:bodyPr wrap="square" lIns="0" tIns="0" rIns="0" bIns="0" rtlCol="0"/>
            <a:lstStyle/>
            <a:p>
              <a:endParaRPr/>
            </a:p>
          </p:txBody>
        </p:sp>
        <p:sp>
          <p:nvSpPr>
            <p:cNvPr id="154" name="object 154"/>
            <p:cNvSpPr/>
            <p:nvPr/>
          </p:nvSpPr>
          <p:spPr>
            <a:xfrm>
              <a:off x="7766557" y="1701673"/>
              <a:ext cx="36195" cy="10160"/>
            </a:xfrm>
            <a:custGeom>
              <a:avLst/>
              <a:gdLst/>
              <a:ahLst/>
              <a:cxnLst/>
              <a:rect l="l" t="t" r="r" b="b"/>
              <a:pathLst>
                <a:path w="36195" h="10160">
                  <a:moveTo>
                    <a:pt x="5207" y="0"/>
                  </a:moveTo>
                  <a:lnTo>
                    <a:pt x="0" y="10032"/>
                  </a:lnTo>
                  <a:lnTo>
                    <a:pt x="31623" y="10032"/>
                  </a:lnTo>
                  <a:lnTo>
                    <a:pt x="34544" y="4317"/>
                  </a:lnTo>
                  <a:lnTo>
                    <a:pt x="35687" y="1397"/>
                  </a:lnTo>
                  <a:lnTo>
                    <a:pt x="4952" y="1397"/>
                  </a:lnTo>
                  <a:lnTo>
                    <a:pt x="5207" y="0"/>
                  </a:lnTo>
                  <a:close/>
                </a:path>
              </a:pathLst>
            </a:custGeom>
            <a:solidFill>
              <a:srgbClr val="416F9C"/>
            </a:solidFill>
          </p:spPr>
          <p:txBody>
            <a:bodyPr wrap="square" lIns="0" tIns="0" rIns="0" bIns="0" rtlCol="0"/>
            <a:lstStyle/>
            <a:p>
              <a:endParaRPr/>
            </a:p>
          </p:txBody>
        </p:sp>
        <p:sp>
          <p:nvSpPr>
            <p:cNvPr id="155" name="object 155"/>
            <p:cNvSpPr/>
            <p:nvPr/>
          </p:nvSpPr>
          <p:spPr>
            <a:xfrm>
              <a:off x="6614794" y="1710308"/>
              <a:ext cx="1270" cy="1905"/>
            </a:xfrm>
            <a:custGeom>
              <a:avLst/>
              <a:gdLst/>
              <a:ahLst/>
              <a:cxnLst/>
              <a:rect l="l" t="t" r="r" b="b"/>
              <a:pathLst>
                <a:path w="1270" h="1905">
                  <a:moveTo>
                    <a:pt x="0" y="0"/>
                  </a:moveTo>
                  <a:lnTo>
                    <a:pt x="380" y="1396"/>
                  </a:lnTo>
                  <a:lnTo>
                    <a:pt x="761" y="1396"/>
                  </a:lnTo>
                  <a:lnTo>
                    <a:pt x="0" y="0"/>
                  </a:lnTo>
                  <a:close/>
                </a:path>
              </a:pathLst>
            </a:custGeom>
            <a:solidFill>
              <a:srgbClr val="416F9C"/>
            </a:solidFill>
          </p:spPr>
          <p:txBody>
            <a:bodyPr wrap="square" lIns="0" tIns="0" rIns="0" bIns="0" rtlCol="0"/>
            <a:lstStyle/>
            <a:p>
              <a:endParaRPr/>
            </a:p>
          </p:txBody>
        </p:sp>
        <p:sp>
          <p:nvSpPr>
            <p:cNvPr id="156" name="object 156"/>
            <p:cNvSpPr/>
            <p:nvPr/>
          </p:nvSpPr>
          <p:spPr>
            <a:xfrm>
              <a:off x="7761223" y="1710308"/>
              <a:ext cx="37465" cy="10160"/>
            </a:xfrm>
            <a:custGeom>
              <a:avLst/>
              <a:gdLst/>
              <a:ahLst/>
              <a:cxnLst/>
              <a:rect l="l" t="t" r="r" b="b"/>
              <a:pathLst>
                <a:path w="37465" h="10160">
                  <a:moveTo>
                    <a:pt x="5715" y="0"/>
                  </a:moveTo>
                  <a:lnTo>
                    <a:pt x="0" y="10032"/>
                  </a:lnTo>
                  <a:lnTo>
                    <a:pt x="32384" y="10032"/>
                  </a:lnTo>
                  <a:lnTo>
                    <a:pt x="34798" y="5714"/>
                  </a:lnTo>
                  <a:lnTo>
                    <a:pt x="36956" y="1396"/>
                  </a:lnTo>
                  <a:lnTo>
                    <a:pt x="5333" y="1396"/>
                  </a:lnTo>
                  <a:lnTo>
                    <a:pt x="5715" y="0"/>
                  </a:lnTo>
                  <a:close/>
                </a:path>
              </a:pathLst>
            </a:custGeom>
            <a:solidFill>
              <a:srgbClr val="416F9C"/>
            </a:solidFill>
          </p:spPr>
          <p:txBody>
            <a:bodyPr wrap="square" lIns="0" tIns="0" rIns="0" bIns="0" rtlCol="0"/>
            <a:lstStyle/>
            <a:p>
              <a:endParaRPr/>
            </a:p>
          </p:txBody>
        </p:sp>
        <p:sp>
          <p:nvSpPr>
            <p:cNvPr id="157" name="object 157"/>
            <p:cNvSpPr/>
            <p:nvPr/>
          </p:nvSpPr>
          <p:spPr>
            <a:xfrm>
              <a:off x="6620129" y="1718945"/>
              <a:ext cx="1270" cy="1905"/>
            </a:xfrm>
            <a:custGeom>
              <a:avLst/>
              <a:gdLst/>
              <a:ahLst/>
              <a:cxnLst/>
              <a:rect l="l" t="t" r="r" b="b"/>
              <a:pathLst>
                <a:path w="1270" h="1905">
                  <a:moveTo>
                    <a:pt x="0" y="0"/>
                  </a:moveTo>
                  <a:lnTo>
                    <a:pt x="380" y="1396"/>
                  </a:lnTo>
                  <a:lnTo>
                    <a:pt x="889" y="1396"/>
                  </a:lnTo>
                  <a:lnTo>
                    <a:pt x="0" y="0"/>
                  </a:lnTo>
                  <a:close/>
                </a:path>
              </a:pathLst>
            </a:custGeom>
            <a:solidFill>
              <a:srgbClr val="416F9C"/>
            </a:solidFill>
          </p:spPr>
          <p:txBody>
            <a:bodyPr wrap="square" lIns="0" tIns="0" rIns="0" bIns="0" rtlCol="0"/>
            <a:lstStyle/>
            <a:p>
              <a:endParaRPr/>
            </a:p>
          </p:txBody>
        </p:sp>
        <p:sp>
          <p:nvSpPr>
            <p:cNvPr id="158" name="object 158"/>
            <p:cNvSpPr/>
            <p:nvPr/>
          </p:nvSpPr>
          <p:spPr>
            <a:xfrm>
              <a:off x="7755508" y="1718945"/>
              <a:ext cx="38100" cy="10160"/>
            </a:xfrm>
            <a:custGeom>
              <a:avLst/>
              <a:gdLst/>
              <a:ahLst/>
              <a:cxnLst/>
              <a:rect l="l" t="t" r="r" b="b"/>
              <a:pathLst>
                <a:path w="38100" h="10160">
                  <a:moveTo>
                    <a:pt x="6096" y="0"/>
                  </a:moveTo>
                  <a:lnTo>
                    <a:pt x="0" y="10032"/>
                  </a:lnTo>
                  <a:lnTo>
                    <a:pt x="33147" y="10032"/>
                  </a:lnTo>
                  <a:lnTo>
                    <a:pt x="34925" y="7112"/>
                  </a:lnTo>
                  <a:lnTo>
                    <a:pt x="38100" y="1396"/>
                  </a:lnTo>
                  <a:lnTo>
                    <a:pt x="5715" y="1396"/>
                  </a:lnTo>
                  <a:lnTo>
                    <a:pt x="6096" y="0"/>
                  </a:lnTo>
                  <a:close/>
                </a:path>
              </a:pathLst>
            </a:custGeom>
            <a:solidFill>
              <a:srgbClr val="416F9C"/>
            </a:solidFill>
          </p:spPr>
          <p:txBody>
            <a:bodyPr wrap="square" lIns="0" tIns="0" rIns="0" bIns="0" rtlCol="0"/>
            <a:lstStyle/>
            <a:p>
              <a:endParaRPr/>
            </a:p>
          </p:txBody>
        </p:sp>
        <p:sp>
          <p:nvSpPr>
            <p:cNvPr id="159" name="object 159"/>
            <p:cNvSpPr/>
            <p:nvPr/>
          </p:nvSpPr>
          <p:spPr>
            <a:xfrm>
              <a:off x="6625717" y="1727454"/>
              <a:ext cx="1270" cy="1905"/>
            </a:xfrm>
            <a:custGeom>
              <a:avLst/>
              <a:gdLst/>
              <a:ahLst/>
              <a:cxnLst/>
              <a:rect l="l" t="t" r="r" b="b"/>
              <a:pathLst>
                <a:path w="1270" h="1905">
                  <a:moveTo>
                    <a:pt x="0" y="0"/>
                  </a:moveTo>
                  <a:lnTo>
                    <a:pt x="507" y="1524"/>
                  </a:lnTo>
                  <a:lnTo>
                    <a:pt x="1142" y="1524"/>
                  </a:lnTo>
                  <a:lnTo>
                    <a:pt x="0" y="0"/>
                  </a:lnTo>
                  <a:close/>
                </a:path>
              </a:pathLst>
            </a:custGeom>
            <a:solidFill>
              <a:srgbClr val="416F9C"/>
            </a:solidFill>
          </p:spPr>
          <p:txBody>
            <a:bodyPr wrap="square" lIns="0" tIns="0" rIns="0" bIns="0" rtlCol="0"/>
            <a:lstStyle/>
            <a:p>
              <a:endParaRPr/>
            </a:p>
          </p:txBody>
        </p:sp>
        <p:sp>
          <p:nvSpPr>
            <p:cNvPr id="160" name="object 160"/>
            <p:cNvSpPr/>
            <p:nvPr/>
          </p:nvSpPr>
          <p:spPr>
            <a:xfrm>
              <a:off x="7736205" y="1727454"/>
              <a:ext cx="52705" cy="24765"/>
            </a:xfrm>
            <a:custGeom>
              <a:avLst/>
              <a:gdLst/>
              <a:ahLst/>
              <a:cxnLst/>
              <a:rect l="l" t="t" r="r" b="b"/>
              <a:pathLst>
                <a:path w="52704" h="24764">
                  <a:moveTo>
                    <a:pt x="19685" y="0"/>
                  </a:moveTo>
                  <a:lnTo>
                    <a:pt x="13208" y="8636"/>
                  </a:lnTo>
                  <a:lnTo>
                    <a:pt x="13716" y="8636"/>
                  </a:lnTo>
                  <a:lnTo>
                    <a:pt x="6858" y="15875"/>
                  </a:lnTo>
                  <a:lnTo>
                    <a:pt x="7239" y="15875"/>
                  </a:lnTo>
                  <a:lnTo>
                    <a:pt x="0" y="24511"/>
                  </a:lnTo>
                  <a:lnTo>
                    <a:pt x="36829" y="24511"/>
                  </a:lnTo>
                  <a:lnTo>
                    <a:pt x="41655" y="17272"/>
                  </a:lnTo>
                  <a:lnTo>
                    <a:pt x="48133" y="8636"/>
                  </a:lnTo>
                  <a:lnTo>
                    <a:pt x="52450" y="1524"/>
                  </a:lnTo>
                  <a:lnTo>
                    <a:pt x="19303" y="1524"/>
                  </a:lnTo>
                  <a:lnTo>
                    <a:pt x="19685" y="0"/>
                  </a:lnTo>
                  <a:close/>
                </a:path>
              </a:pathLst>
            </a:custGeom>
            <a:solidFill>
              <a:srgbClr val="416F9C"/>
            </a:solidFill>
          </p:spPr>
          <p:txBody>
            <a:bodyPr wrap="square" lIns="0" tIns="0" rIns="0" bIns="0" rtlCol="0"/>
            <a:lstStyle/>
            <a:p>
              <a:endParaRPr/>
            </a:p>
          </p:txBody>
        </p:sp>
        <p:sp>
          <p:nvSpPr>
            <p:cNvPr id="161" name="object 161"/>
            <p:cNvSpPr/>
            <p:nvPr/>
          </p:nvSpPr>
          <p:spPr>
            <a:xfrm>
              <a:off x="6645020" y="1750567"/>
              <a:ext cx="1905" cy="1905"/>
            </a:xfrm>
            <a:custGeom>
              <a:avLst/>
              <a:gdLst/>
              <a:ahLst/>
              <a:cxnLst/>
              <a:rect l="l" t="t" r="r" b="b"/>
              <a:pathLst>
                <a:path w="1904" h="1905">
                  <a:moveTo>
                    <a:pt x="0" y="0"/>
                  </a:moveTo>
                  <a:lnTo>
                    <a:pt x="380" y="1397"/>
                  </a:lnTo>
                  <a:lnTo>
                    <a:pt x="1524" y="1397"/>
                  </a:lnTo>
                  <a:lnTo>
                    <a:pt x="0" y="0"/>
                  </a:lnTo>
                  <a:close/>
                </a:path>
              </a:pathLst>
            </a:custGeom>
            <a:solidFill>
              <a:srgbClr val="416F9C"/>
            </a:solidFill>
          </p:spPr>
          <p:txBody>
            <a:bodyPr wrap="square" lIns="0" tIns="0" rIns="0" bIns="0" rtlCol="0"/>
            <a:lstStyle/>
            <a:p>
              <a:endParaRPr/>
            </a:p>
          </p:txBody>
        </p:sp>
        <p:sp>
          <p:nvSpPr>
            <p:cNvPr id="162" name="object 162"/>
            <p:cNvSpPr/>
            <p:nvPr/>
          </p:nvSpPr>
          <p:spPr>
            <a:xfrm>
              <a:off x="7705979" y="1750567"/>
              <a:ext cx="67310" cy="27305"/>
            </a:xfrm>
            <a:custGeom>
              <a:avLst/>
              <a:gdLst/>
              <a:ahLst/>
              <a:cxnLst/>
              <a:rect l="l" t="t" r="r" b="b"/>
              <a:pathLst>
                <a:path w="67309" h="27305">
                  <a:moveTo>
                    <a:pt x="30734" y="0"/>
                  </a:moveTo>
                  <a:lnTo>
                    <a:pt x="23114" y="7112"/>
                  </a:lnTo>
                  <a:lnTo>
                    <a:pt x="23622" y="7112"/>
                  </a:lnTo>
                  <a:lnTo>
                    <a:pt x="15748" y="14351"/>
                  </a:lnTo>
                  <a:lnTo>
                    <a:pt x="16255" y="14351"/>
                  </a:lnTo>
                  <a:lnTo>
                    <a:pt x="8000" y="20066"/>
                  </a:lnTo>
                  <a:lnTo>
                    <a:pt x="8509" y="20066"/>
                  </a:lnTo>
                  <a:lnTo>
                    <a:pt x="0" y="27305"/>
                  </a:lnTo>
                  <a:lnTo>
                    <a:pt x="43561" y="27305"/>
                  </a:lnTo>
                  <a:lnTo>
                    <a:pt x="50038" y="21462"/>
                  </a:lnTo>
                  <a:lnTo>
                    <a:pt x="57785" y="12827"/>
                  </a:lnTo>
                  <a:lnTo>
                    <a:pt x="65024" y="4318"/>
                  </a:lnTo>
                  <a:lnTo>
                    <a:pt x="67055" y="1397"/>
                  </a:lnTo>
                  <a:lnTo>
                    <a:pt x="30225" y="1397"/>
                  </a:lnTo>
                  <a:lnTo>
                    <a:pt x="30734" y="0"/>
                  </a:lnTo>
                  <a:close/>
                </a:path>
              </a:pathLst>
            </a:custGeom>
            <a:solidFill>
              <a:srgbClr val="416F9C"/>
            </a:solidFill>
          </p:spPr>
          <p:txBody>
            <a:bodyPr wrap="square" lIns="0" tIns="0" rIns="0" bIns="0" rtlCol="0"/>
            <a:lstStyle/>
            <a:p>
              <a:endParaRPr/>
            </a:p>
          </p:txBody>
        </p:sp>
        <p:sp>
          <p:nvSpPr>
            <p:cNvPr id="163" name="object 163"/>
            <p:cNvSpPr/>
            <p:nvPr/>
          </p:nvSpPr>
          <p:spPr>
            <a:xfrm>
              <a:off x="6675246" y="1776348"/>
              <a:ext cx="2540" cy="1905"/>
            </a:xfrm>
            <a:custGeom>
              <a:avLst/>
              <a:gdLst/>
              <a:ahLst/>
              <a:cxnLst/>
              <a:rect l="l" t="t" r="r" b="b"/>
              <a:pathLst>
                <a:path w="2540" h="1905">
                  <a:moveTo>
                    <a:pt x="0" y="0"/>
                  </a:moveTo>
                  <a:lnTo>
                    <a:pt x="507" y="1524"/>
                  </a:lnTo>
                  <a:lnTo>
                    <a:pt x="2158" y="1524"/>
                  </a:lnTo>
                  <a:lnTo>
                    <a:pt x="0" y="0"/>
                  </a:lnTo>
                  <a:close/>
                </a:path>
              </a:pathLst>
            </a:custGeom>
            <a:solidFill>
              <a:srgbClr val="416F9C"/>
            </a:solidFill>
          </p:spPr>
          <p:txBody>
            <a:bodyPr wrap="square" lIns="0" tIns="0" rIns="0" bIns="0" rtlCol="0"/>
            <a:lstStyle/>
            <a:p>
              <a:endParaRPr/>
            </a:p>
          </p:txBody>
        </p:sp>
        <p:sp>
          <p:nvSpPr>
            <p:cNvPr id="164" name="object 164"/>
            <p:cNvSpPr/>
            <p:nvPr/>
          </p:nvSpPr>
          <p:spPr>
            <a:xfrm>
              <a:off x="7597140" y="1776348"/>
              <a:ext cx="152400" cy="37465"/>
            </a:xfrm>
            <a:custGeom>
              <a:avLst/>
              <a:gdLst/>
              <a:ahLst/>
              <a:cxnLst/>
              <a:rect l="l" t="t" r="r" b="b"/>
              <a:pathLst>
                <a:path w="152400" h="37464">
                  <a:moveTo>
                    <a:pt x="109346" y="0"/>
                  </a:moveTo>
                  <a:lnTo>
                    <a:pt x="100456" y="5841"/>
                  </a:lnTo>
                  <a:lnTo>
                    <a:pt x="101091" y="5841"/>
                  </a:lnTo>
                  <a:lnTo>
                    <a:pt x="91948" y="11556"/>
                  </a:lnTo>
                  <a:lnTo>
                    <a:pt x="92582" y="11556"/>
                  </a:lnTo>
                  <a:lnTo>
                    <a:pt x="83184" y="15875"/>
                  </a:lnTo>
                  <a:lnTo>
                    <a:pt x="83692" y="15875"/>
                  </a:lnTo>
                  <a:lnTo>
                    <a:pt x="74040" y="20192"/>
                  </a:lnTo>
                  <a:lnTo>
                    <a:pt x="74675" y="20192"/>
                  </a:lnTo>
                  <a:lnTo>
                    <a:pt x="64769" y="24511"/>
                  </a:lnTo>
                  <a:lnTo>
                    <a:pt x="65404" y="24511"/>
                  </a:lnTo>
                  <a:lnTo>
                    <a:pt x="55244" y="27304"/>
                  </a:lnTo>
                  <a:lnTo>
                    <a:pt x="55879" y="27304"/>
                  </a:lnTo>
                  <a:lnTo>
                    <a:pt x="45592" y="30225"/>
                  </a:lnTo>
                  <a:lnTo>
                    <a:pt x="46227" y="30225"/>
                  </a:lnTo>
                  <a:lnTo>
                    <a:pt x="35686" y="33147"/>
                  </a:lnTo>
                  <a:lnTo>
                    <a:pt x="36321" y="33147"/>
                  </a:lnTo>
                  <a:lnTo>
                    <a:pt x="25653" y="34543"/>
                  </a:lnTo>
                  <a:lnTo>
                    <a:pt x="26288" y="34543"/>
                  </a:lnTo>
                  <a:lnTo>
                    <a:pt x="15366" y="35940"/>
                  </a:lnTo>
                  <a:lnTo>
                    <a:pt x="5587" y="35940"/>
                  </a:lnTo>
                  <a:lnTo>
                    <a:pt x="0" y="37464"/>
                  </a:lnTo>
                  <a:lnTo>
                    <a:pt x="102996" y="37464"/>
                  </a:lnTo>
                  <a:lnTo>
                    <a:pt x="105409" y="35940"/>
                  </a:lnTo>
                  <a:lnTo>
                    <a:pt x="115188" y="30225"/>
                  </a:lnTo>
                  <a:lnTo>
                    <a:pt x="150875" y="2921"/>
                  </a:lnTo>
                  <a:lnTo>
                    <a:pt x="152400" y="1524"/>
                  </a:lnTo>
                  <a:lnTo>
                    <a:pt x="108838" y="1524"/>
                  </a:lnTo>
                  <a:lnTo>
                    <a:pt x="109346" y="0"/>
                  </a:lnTo>
                  <a:close/>
                </a:path>
              </a:pathLst>
            </a:custGeom>
            <a:solidFill>
              <a:srgbClr val="416F9C"/>
            </a:solidFill>
          </p:spPr>
          <p:txBody>
            <a:bodyPr wrap="square" lIns="0" tIns="0" rIns="0" bIns="0" rtlCol="0"/>
            <a:lstStyle/>
            <a:p>
              <a:endParaRPr/>
            </a:p>
          </p:txBody>
        </p:sp>
        <p:sp>
          <p:nvSpPr>
            <p:cNvPr id="165" name="object 165"/>
            <p:cNvSpPr/>
            <p:nvPr/>
          </p:nvSpPr>
          <p:spPr>
            <a:xfrm>
              <a:off x="6777735" y="1841817"/>
              <a:ext cx="826135" cy="0"/>
            </a:xfrm>
            <a:custGeom>
              <a:avLst/>
              <a:gdLst/>
              <a:ahLst/>
              <a:cxnLst/>
              <a:rect l="l" t="t" r="r" b="b"/>
              <a:pathLst>
                <a:path w="826134">
                  <a:moveTo>
                    <a:pt x="0" y="0"/>
                  </a:moveTo>
                  <a:lnTo>
                    <a:pt x="826135" y="0"/>
                  </a:lnTo>
                </a:path>
              </a:pathLst>
            </a:custGeom>
            <a:ln w="3175">
              <a:solidFill>
                <a:srgbClr val="416F9C"/>
              </a:solidFill>
            </a:ln>
          </p:spPr>
          <p:txBody>
            <a:bodyPr wrap="square" lIns="0" tIns="0" rIns="0" bIns="0" rtlCol="0"/>
            <a:lstStyle/>
            <a:p>
              <a:endParaRPr/>
            </a:p>
          </p:txBody>
        </p:sp>
        <p:sp>
          <p:nvSpPr>
            <p:cNvPr id="166" name="object 166"/>
            <p:cNvSpPr txBox="1"/>
            <p:nvPr/>
          </p:nvSpPr>
          <p:spPr>
            <a:xfrm>
              <a:off x="6733793" y="1432052"/>
              <a:ext cx="83693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微软雅黑"/>
                  <a:cs typeface="微软雅黑"/>
                </a:rPr>
                <a:t>智慧</a:t>
              </a:r>
              <a:r>
                <a:rPr sz="1600" spc="-10" dirty="0">
                  <a:solidFill>
                    <a:srgbClr val="FFFFFF"/>
                  </a:solidFill>
                  <a:latin typeface="微软雅黑"/>
                  <a:cs typeface="微软雅黑"/>
                </a:rPr>
                <a:t>用</a:t>
              </a:r>
              <a:r>
                <a:rPr sz="1600" spc="-5" dirty="0">
                  <a:solidFill>
                    <a:srgbClr val="FFFFFF"/>
                  </a:solidFill>
                  <a:latin typeface="微软雅黑"/>
                  <a:cs typeface="微软雅黑"/>
                </a:rPr>
                <a:t>户</a:t>
              </a:r>
              <a:endParaRPr sz="1600">
                <a:latin typeface="微软雅黑"/>
                <a:cs typeface="微软雅黑"/>
              </a:endParaRPr>
            </a:p>
          </p:txBody>
        </p:sp>
        <p:sp>
          <p:nvSpPr>
            <p:cNvPr id="167" name="object 167"/>
            <p:cNvSpPr/>
            <p:nvPr/>
          </p:nvSpPr>
          <p:spPr>
            <a:xfrm>
              <a:off x="6571488" y="2360676"/>
              <a:ext cx="1237615" cy="454025"/>
            </a:xfrm>
            <a:custGeom>
              <a:avLst/>
              <a:gdLst/>
              <a:ahLst/>
              <a:cxnLst/>
              <a:rect l="l" t="t" r="r" b="b"/>
              <a:pathLst>
                <a:path w="1237615" h="454025">
                  <a:moveTo>
                    <a:pt x="1019301" y="0"/>
                  </a:moveTo>
                  <a:lnTo>
                    <a:pt x="217423" y="0"/>
                  </a:lnTo>
                  <a:lnTo>
                    <a:pt x="167639" y="5969"/>
                  </a:lnTo>
                  <a:lnTo>
                    <a:pt x="121919" y="22987"/>
                  </a:lnTo>
                  <a:lnTo>
                    <a:pt x="81533" y="49657"/>
                  </a:lnTo>
                  <a:lnTo>
                    <a:pt x="47878" y="84709"/>
                  </a:lnTo>
                  <a:lnTo>
                    <a:pt x="22097" y="126619"/>
                  </a:lnTo>
                  <a:lnTo>
                    <a:pt x="5714" y="174244"/>
                  </a:lnTo>
                  <a:lnTo>
                    <a:pt x="0" y="225933"/>
                  </a:lnTo>
                  <a:lnTo>
                    <a:pt x="5714" y="278002"/>
                  </a:lnTo>
                  <a:lnTo>
                    <a:pt x="22097" y="325882"/>
                  </a:lnTo>
                  <a:lnTo>
                    <a:pt x="47878" y="368046"/>
                  </a:lnTo>
                  <a:lnTo>
                    <a:pt x="81533" y="403225"/>
                  </a:lnTo>
                  <a:lnTo>
                    <a:pt x="121919" y="430022"/>
                  </a:lnTo>
                  <a:lnTo>
                    <a:pt x="167639" y="447294"/>
                  </a:lnTo>
                  <a:lnTo>
                    <a:pt x="217423" y="453516"/>
                  </a:lnTo>
                  <a:lnTo>
                    <a:pt x="1019301" y="453516"/>
                  </a:lnTo>
                  <a:lnTo>
                    <a:pt x="1069339" y="447294"/>
                  </a:lnTo>
                  <a:lnTo>
                    <a:pt x="1115186" y="430149"/>
                  </a:lnTo>
                  <a:lnTo>
                    <a:pt x="1155700" y="403225"/>
                  </a:lnTo>
                  <a:lnTo>
                    <a:pt x="1189481" y="368046"/>
                  </a:lnTo>
                  <a:lnTo>
                    <a:pt x="1215135" y="326009"/>
                  </a:lnTo>
                  <a:lnTo>
                    <a:pt x="1231518" y="278384"/>
                  </a:lnTo>
                  <a:lnTo>
                    <a:pt x="1237360" y="226440"/>
                  </a:lnTo>
                  <a:lnTo>
                    <a:pt x="1231518" y="174498"/>
                  </a:lnTo>
                  <a:lnTo>
                    <a:pt x="1215135" y="126873"/>
                  </a:lnTo>
                  <a:lnTo>
                    <a:pt x="1189481" y="84836"/>
                  </a:lnTo>
                  <a:lnTo>
                    <a:pt x="1155700" y="49784"/>
                  </a:lnTo>
                  <a:lnTo>
                    <a:pt x="1115186" y="22987"/>
                  </a:lnTo>
                  <a:lnTo>
                    <a:pt x="1069339" y="5969"/>
                  </a:lnTo>
                  <a:lnTo>
                    <a:pt x="1019301" y="0"/>
                  </a:lnTo>
                  <a:close/>
                </a:path>
              </a:pathLst>
            </a:custGeom>
            <a:solidFill>
              <a:srgbClr val="4470C4"/>
            </a:solidFill>
          </p:spPr>
          <p:txBody>
            <a:bodyPr wrap="square" lIns="0" tIns="0" rIns="0" bIns="0" rtlCol="0"/>
            <a:lstStyle/>
            <a:p>
              <a:endParaRPr/>
            </a:p>
          </p:txBody>
        </p:sp>
        <p:sp>
          <p:nvSpPr>
            <p:cNvPr id="168" name="object 168"/>
            <p:cNvSpPr/>
            <p:nvPr/>
          </p:nvSpPr>
          <p:spPr>
            <a:xfrm>
              <a:off x="6557771" y="2346960"/>
              <a:ext cx="1144905" cy="480695"/>
            </a:xfrm>
            <a:custGeom>
              <a:avLst/>
              <a:gdLst/>
              <a:ahLst/>
              <a:cxnLst/>
              <a:rect l="l" t="t" r="r" b="b"/>
              <a:pathLst>
                <a:path w="1144904" h="480694">
                  <a:moveTo>
                    <a:pt x="1058036" y="0"/>
                  </a:moveTo>
                  <a:lnTo>
                    <a:pt x="208152" y="0"/>
                  </a:lnTo>
                  <a:lnTo>
                    <a:pt x="162941" y="10032"/>
                  </a:lnTo>
                  <a:lnTo>
                    <a:pt x="111632" y="34543"/>
                  </a:lnTo>
                  <a:lnTo>
                    <a:pt x="75946" y="61849"/>
                  </a:lnTo>
                  <a:lnTo>
                    <a:pt x="67818" y="70485"/>
                  </a:lnTo>
                  <a:lnTo>
                    <a:pt x="60198" y="77597"/>
                  </a:lnTo>
                  <a:lnTo>
                    <a:pt x="52958" y="86232"/>
                  </a:lnTo>
                  <a:lnTo>
                    <a:pt x="45974" y="96265"/>
                  </a:lnTo>
                  <a:lnTo>
                    <a:pt x="39497" y="104901"/>
                  </a:lnTo>
                  <a:lnTo>
                    <a:pt x="18160" y="146685"/>
                  </a:lnTo>
                  <a:lnTo>
                    <a:pt x="4572" y="191135"/>
                  </a:lnTo>
                  <a:lnTo>
                    <a:pt x="0" y="234314"/>
                  </a:lnTo>
                  <a:lnTo>
                    <a:pt x="0" y="245872"/>
                  </a:lnTo>
                  <a:lnTo>
                    <a:pt x="2539" y="277494"/>
                  </a:lnTo>
                  <a:lnTo>
                    <a:pt x="13970" y="323468"/>
                  </a:lnTo>
                  <a:lnTo>
                    <a:pt x="18160" y="333501"/>
                  </a:lnTo>
                  <a:lnTo>
                    <a:pt x="22859" y="345059"/>
                  </a:lnTo>
                  <a:lnTo>
                    <a:pt x="45974" y="383793"/>
                  </a:lnTo>
                  <a:lnTo>
                    <a:pt x="102234" y="439927"/>
                  </a:lnTo>
                  <a:lnTo>
                    <a:pt x="141604" y="461517"/>
                  </a:lnTo>
                  <a:lnTo>
                    <a:pt x="196596" y="478663"/>
                  </a:lnTo>
                  <a:lnTo>
                    <a:pt x="208152" y="480187"/>
                  </a:lnTo>
                  <a:lnTo>
                    <a:pt x="1058036" y="480187"/>
                  </a:lnTo>
                  <a:lnTo>
                    <a:pt x="1069594" y="478663"/>
                  </a:lnTo>
                  <a:lnTo>
                    <a:pt x="1103249" y="470026"/>
                  </a:lnTo>
                  <a:lnTo>
                    <a:pt x="1134872" y="457200"/>
                  </a:lnTo>
                  <a:lnTo>
                    <a:pt x="1142364" y="452881"/>
                  </a:lnTo>
                  <a:lnTo>
                    <a:pt x="226822" y="452881"/>
                  </a:lnTo>
                  <a:lnTo>
                    <a:pt x="221233" y="451357"/>
                  </a:lnTo>
                  <a:lnTo>
                    <a:pt x="211327" y="451357"/>
                  </a:lnTo>
                  <a:lnTo>
                    <a:pt x="200405" y="449961"/>
                  </a:lnTo>
                  <a:lnTo>
                    <a:pt x="201168" y="449961"/>
                  </a:lnTo>
                  <a:lnTo>
                    <a:pt x="190373" y="448563"/>
                  </a:lnTo>
                  <a:lnTo>
                    <a:pt x="191134" y="448563"/>
                  </a:lnTo>
                  <a:lnTo>
                    <a:pt x="180467" y="445642"/>
                  </a:lnTo>
                  <a:lnTo>
                    <a:pt x="181228" y="445642"/>
                  </a:lnTo>
                  <a:lnTo>
                    <a:pt x="170814" y="442722"/>
                  </a:lnTo>
                  <a:lnTo>
                    <a:pt x="171450" y="442722"/>
                  </a:lnTo>
                  <a:lnTo>
                    <a:pt x="161417" y="439927"/>
                  </a:lnTo>
                  <a:lnTo>
                    <a:pt x="162051" y="439927"/>
                  </a:lnTo>
                  <a:lnTo>
                    <a:pt x="152146" y="435610"/>
                  </a:lnTo>
                  <a:lnTo>
                    <a:pt x="152780" y="435610"/>
                  </a:lnTo>
                  <a:lnTo>
                    <a:pt x="143001" y="431291"/>
                  </a:lnTo>
                  <a:lnTo>
                    <a:pt x="143636" y="431291"/>
                  </a:lnTo>
                  <a:lnTo>
                    <a:pt x="134238" y="426974"/>
                  </a:lnTo>
                  <a:lnTo>
                    <a:pt x="134874" y="426974"/>
                  </a:lnTo>
                  <a:lnTo>
                    <a:pt x="125729" y="421259"/>
                  </a:lnTo>
                  <a:lnTo>
                    <a:pt x="126237" y="421259"/>
                  </a:lnTo>
                  <a:lnTo>
                    <a:pt x="119633" y="416940"/>
                  </a:lnTo>
                  <a:lnTo>
                    <a:pt x="117982" y="416940"/>
                  </a:lnTo>
                  <a:lnTo>
                    <a:pt x="109474" y="409701"/>
                  </a:lnTo>
                  <a:lnTo>
                    <a:pt x="109981" y="409701"/>
                  </a:lnTo>
                  <a:lnTo>
                    <a:pt x="101726" y="403987"/>
                  </a:lnTo>
                  <a:lnTo>
                    <a:pt x="102234" y="403987"/>
                  </a:lnTo>
                  <a:lnTo>
                    <a:pt x="94360" y="396748"/>
                  </a:lnTo>
                  <a:lnTo>
                    <a:pt x="94869" y="396748"/>
                  </a:lnTo>
                  <a:lnTo>
                    <a:pt x="88773" y="391032"/>
                  </a:lnTo>
                  <a:lnTo>
                    <a:pt x="87629" y="391032"/>
                  </a:lnTo>
                  <a:lnTo>
                    <a:pt x="80518" y="382397"/>
                  </a:lnTo>
                  <a:lnTo>
                    <a:pt x="80899" y="382397"/>
                  </a:lnTo>
                  <a:lnTo>
                    <a:pt x="74041" y="375157"/>
                  </a:lnTo>
                  <a:lnTo>
                    <a:pt x="74422" y="375157"/>
                  </a:lnTo>
                  <a:lnTo>
                    <a:pt x="69087" y="368045"/>
                  </a:lnTo>
                  <a:lnTo>
                    <a:pt x="68452" y="368045"/>
                  </a:lnTo>
                  <a:lnTo>
                    <a:pt x="63246" y="359410"/>
                  </a:lnTo>
                  <a:lnTo>
                    <a:pt x="62737" y="359410"/>
                  </a:lnTo>
                  <a:lnTo>
                    <a:pt x="57784" y="350774"/>
                  </a:lnTo>
                  <a:lnTo>
                    <a:pt x="57403" y="350774"/>
                  </a:lnTo>
                  <a:lnTo>
                    <a:pt x="52831" y="342138"/>
                  </a:lnTo>
                  <a:lnTo>
                    <a:pt x="52450" y="342138"/>
                  </a:lnTo>
                  <a:lnTo>
                    <a:pt x="47625" y="332104"/>
                  </a:lnTo>
                  <a:lnTo>
                    <a:pt x="47878" y="332104"/>
                  </a:lnTo>
                  <a:lnTo>
                    <a:pt x="44196" y="323468"/>
                  </a:lnTo>
                  <a:lnTo>
                    <a:pt x="43814" y="323468"/>
                  </a:lnTo>
                  <a:lnTo>
                    <a:pt x="39877" y="313436"/>
                  </a:lnTo>
                  <a:lnTo>
                    <a:pt x="40131" y="313436"/>
                  </a:lnTo>
                  <a:lnTo>
                    <a:pt x="36702" y="303275"/>
                  </a:lnTo>
                  <a:lnTo>
                    <a:pt x="36956" y="303275"/>
                  </a:lnTo>
                  <a:lnTo>
                    <a:pt x="33908" y="293242"/>
                  </a:lnTo>
                  <a:lnTo>
                    <a:pt x="34162" y="293242"/>
                  </a:lnTo>
                  <a:lnTo>
                    <a:pt x="31876" y="283210"/>
                  </a:lnTo>
                  <a:lnTo>
                    <a:pt x="29972" y="273176"/>
                  </a:lnTo>
                  <a:lnTo>
                    <a:pt x="28701" y="261619"/>
                  </a:lnTo>
                  <a:lnTo>
                    <a:pt x="28194" y="257301"/>
                  </a:lnTo>
                  <a:lnTo>
                    <a:pt x="27685" y="245872"/>
                  </a:lnTo>
                  <a:lnTo>
                    <a:pt x="27685" y="234314"/>
                  </a:lnTo>
                  <a:lnTo>
                    <a:pt x="31876" y="196976"/>
                  </a:lnTo>
                  <a:lnTo>
                    <a:pt x="34162" y="186943"/>
                  </a:lnTo>
                  <a:lnTo>
                    <a:pt x="33908" y="186943"/>
                  </a:lnTo>
                  <a:lnTo>
                    <a:pt x="36956" y="176784"/>
                  </a:lnTo>
                  <a:lnTo>
                    <a:pt x="36702" y="176784"/>
                  </a:lnTo>
                  <a:lnTo>
                    <a:pt x="40131" y="166750"/>
                  </a:lnTo>
                  <a:lnTo>
                    <a:pt x="40385" y="166750"/>
                  </a:lnTo>
                  <a:lnTo>
                    <a:pt x="43814" y="156717"/>
                  </a:lnTo>
                  <a:lnTo>
                    <a:pt x="44196" y="156717"/>
                  </a:lnTo>
                  <a:lnTo>
                    <a:pt x="47878" y="148081"/>
                  </a:lnTo>
                  <a:lnTo>
                    <a:pt x="47625" y="148081"/>
                  </a:lnTo>
                  <a:lnTo>
                    <a:pt x="52450" y="139445"/>
                  </a:lnTo>
                  <a:lnTo>
                    <a:pt x="52070" y="139445"/>
                  </a:lnTo>
                  <a:lnTo>
                    <a:pt x="57403" y="129412"/>
                  </a:lnTo>
                  <a:lnTo>
                    <a:pt x="57784" y="129412"/>
                  </a:lnTo>
                  <a:lnTo>
                    <a:pt x="62737" y="120776"/>
                  </a:lnTo>
                  <a:lnTo>
                    <a:pt x="63373" y="120776"/>
                  </a:lnTo>
                  <a:lnTo>
                    <a:pt x="68452" y="113537"/>
                  </a:lnTo>
                  <a:lnTo>
                    <a:pt x="67945" y="113537"/>
                  </a:lnTo>
                  <a:lnTo>
                    <a:pt x="74422" y="104901"/>
                  </a:lnTo>
                  <a:lnTo>
                    <a:pt x="74041" y="104901"/>
                  </a:lnTo>
                  <a:lnTo>
                    <a:pt x="80899" y="97789"/>
                  </a:lnTo>
                  <a:lnTo>
                    <a:pt x="80518" y="97789"/>
                  </a:lnTo>
                  <a:lnTo>
                    <a:pt x="87629" y="90550"/>
                  </a:lnTo>
                  <a:lnTo>
                    <a:pt x="87249" y="90550"/>
                  </a:lnTo>
                  <a:lnTo>
                    <a:pt x="94869" y="83438"/>
                  </a:lnTo>
                  <a:lnTo>
                    <a:pt x="94360" y="83438"/>
                  </a:lnTo>
                  <a:lnTo>
                    <a:pt x="102234" y="76200"/>
                  </a:lnTo>
                  <a:lnTo>
                    <a:pt x="101726" y="76200"/>
                  </a:lnTo>
                  <a:lnTo>
                    <a:pt x="109981" y="70485"/>
                  </a:lnTo>
                  <a:lnTo>
                    <a:pt x="109474" y="70485"/>
                  </a:lnTo>
                  <a:lnTo>
                    <a:pt x="117982" y="64642"/>
                  </a:lnTo>
                  <a:lnTo>
                    <a:pt x="117475" y="64642"/>
                  </a:lnTo>
                  <a:lnTo>
                    <a:pt x="126237" y="58927"/>
                  </a:lnTo>
                  <a:lnTo>
                    <a:pt x="125729" y="58927"/>
                  </a:lnTo>
                  <a:lnTo>
                    <a:pt x="134874" y="53212"/>
                  </a:lnTo>
                  <a:lnTo>
                    <a:pt x="134238" y="53212"/>
                  </a:lnTo>
                  <a:lnTo>
                    <a:pt x="143636" y="48894"/>
                  </a:lnTo>
                  <a:lnTo>
                    <a:pt x="143001" y="48894"/>
                  </a:lnTo>
                  <a:lnTo>
                    <a:pt x="152780" y="44576"/>
                  </a:lnTo>
                  <a:lnTo>
                    <a:pt x="152146" y="44576"/>
                  </a:lnTo>
                  <a:lnTo>
                    <a:pt x="162051" y="40259"/>
                  </a:lnTo>
                  <a:lnTo>
                    <a:pt x="164719" y="40259"/>
                  </a:lnTo>
                  <a:lnTo>
                    <a:pt x="171450" y="37337"/>
                  </a:lnTo>
                  <a:lnTo>
                    <a:pt x="170814" y="37337"/>
                  </a:lnTo>
                  <a:lnTo>
                    <a:pt x="181228" y="34543"/>
                  </a:lnTo>
                  <a:lnTo>
                    <a:pt x="180467" y="34543"/>
                  </a:lnTo>
                  <a:lnTo>
                    <a:pt x="191134" y="31623"/>
                  </a:lnTo>
                  <a:lnTo>
                    <a:pt x="195833" y="31623"/>
                  </a:lnTo>
                  <a:lnTo>
                    <a:pt x="201168" y="30225"/>
                  </a:lnTo>
                  <a:lnTo>
                    <a:pt x="200405" y="30225"/>
                  </a:lnTo>
                  <a:lnTo>
                    <a:pt x="211327" y="28701"/>
                  </a:lnTo>
                  <a:lnTo>
                    <a:pt x="1144777" y="28701"/>
                  </a:lnTo>
                  <a:lnTo>
                    <a:pt x="1103249" y="10032"/>
                  </a:lnTo>
                  <a:lnTo>
                    <a:pt x="1058036" y="0"/>
                  </a:lnTo>
                  <a:close/>
                </a:path>
              </a:pathLst>
            </a:custGeom>
            <a:solidFill>
              <a:srgbClr val="416F9C"/>
            </a:solidFill>
          </p:spPr>
          <p:txBody>
            <a:bodyPr wrap="square" lIns="0" tIns="0" rIns="0" bIns="0" rtlCol="0"/>
            <a:lstStyle/>
            <a:p>
              <a:endParaRPr/>
            </a:p>
          </p:txBody>
        </p:sp>
        <p:sp>
          <p:nvSpPr>
            <p:cNvPr id="169" name="object 169"/>
            <p:cNvSpPr/>
            <p:nvPr/>
          </p:nvSpPr>
          <p:spPr>
            <a:xfrm>
              <a:off x="7612506" y="2377820"/>
              <a:ext cx="95250" cy="0"/>
            </a:xfrm>
            <a:custGeom>
              <a:avLst/>
              <a:gdLst/>
              <a:ahLst/>
              <a:cxnLst/>
              <a:rect l="l" t="t" r="r" b="b"/>
              <a:pathLst>
                <a:path w="95250">
                  <a:moveTo>
                    <a:pt x="0" y="0"/>
                  </a:moveTo>
                  <a:lnTo>
                    <a:pt x="94996" y="0"/>
                  </a:lnTo>
                </a:path>
              </a:pathLst>
            </a:custGeom>
            <a:ln w="4317">
              <a:solidFill>
                <a:srgbClr val="416F9C"/>
              </a:solidFill>
            </a:ln>
          </p:spPr>
          <p:txBody>
            <a:bodyPr wrap="square" lIns="0" tIns="0" rIns="0" bIns="0" rtlCol="0"/>
            <a:lstStyle/>
            <a:p>
              <a:endParaRPr/>
            </a:p>
          </p:txBody>
        </p:sp>
        <p:sp>
          <p:nvSpPr>
            <p:cNvPr id="170" name="object 170"/>
            <p:cNvSpPr/>
            <p:nvPr/>
          </p:nvSpPr>
          <p:spPr>
            <a:xfrm>
              <a:off x="6748144" y="2378582"/>
              <a:ext cx="5715" cy="1905"/>
            </a:xfrm>
            <a:custGeom>
              <a:avLst/>
              <a:gdLst/>
              <a:ahLst/>
              <a:cxnLst/>
              <a:rect l="l" t="t" r="r" b="b"/>
              <a:pathLst>
                <a:path w="5715" h="1905">
                  <a:moveTo>
                    <a:pt x="5460" y="0"/>
                  </a:moveTo>
                  <a:lnTo>
                    <a:pt x="761" y="0"/>
                  </a:lnTo>
                  <a:lnTo>
                    <a:pt x="0" y="1396"/>
                  </a:lnTo>
                  <a:lnTo>
                    <a:pt x="5460" y="0"/>
                  </a:lnTo>
                  <a:close/>
                </a:path>
              </a:pathLst>
            </a:custGeom>
            <a:solidFill>
              <a:srgbClr val="416F9C"/>
            </a:solidFill>
          </p:spPr>
          <p:txBody>
            <a:bodyPr wrap="square" lIns="0" tIns="0" rIns="0" bIns="0" rtlCol="0"/>
            <a:lstStyle/>
            <a:p>
              <a:endParaRPr/>
            </a:p>
          </p:txBody>
        </p:sp>
        <p:sp>
          <p:nvSpPr>
            <p:cNvPr id="171" name="object 171"/>
            <p:cNvSpPr/>
            <p:nvPr/>
          </p:nvSpPr>
          <p:spPr>
            <a:xfrm>
              <a:off x="7632827" y="2378582"/>
              <a:ext cx="88900" cy="10160"/>
            </a:xfrm>
            <a:custGeom>
              <a:avLst/>
              <a:gdLst/>
              <a:ahLst/>
              <a:cxnLst/>
              <a:rect l="l" t="t" r="r" b="b"/>
              <a:pathLst>
                <a:path w="88900" h="10160">
                  <a:moveTo>
                    <a:pt x="74675" y="0"/>
                  </a:moveTo>
                  <a:lnTo>
                    <a:pt x="0" y="0"/>
                  </a:lnTo>
                  <a:lnTo>
                    <a:pt x="10541" y="2920"/>
                  </a:lnTo>
                  <a:lnTo>
                    <a:pt x="9905" y="2920"/>
                  </a:lnTo>
                  <a:lnTo>
                    <a:pt x="20193" y="5714"/>
                  </a:lnTo>
                  <a:lnTo>
                    <a:pt x="19557" y="5714"/>
                  </a:lnTo>
                  <a:lnTo>
                    <a:pt x="29718" y="10032"/>
                  </a:lnTo>
                  <a:lnTo>
                    <a:pt x="29082" y="8636"/>
                  </a:lnTo>
                  <a:lnTo>
                    <a:pt x="88900" y="8636"/>
                  </a:lnTo>
                  <a:lnTo>
                    <a:pt x="74675" y="0"/>
                  </a:lnTo>
                  <a:close/>
                </a:path>
              </a:pathLst>
            </a:custGeom>
            <a:solidFill>
              <a:srgbClr val="416F9C"/>
            </a:solidFill>
          </p:spPr>
          <p:txBody>
            <a:bodyPr wrap="square" lIns="0" tIns="0" rIns="0" bIns="0" rtlCol="0"/>
            <a:lstStyle/>
            <a:p>
              <a:endParaRPr/>
            </a:p>
          </p:txBody>
        </p:sp>
        <p:sp>
          <p:nvSpPr>
            <p:cNvPr id="172" name="object 172"/>
            <p:cNvSpPr/>
            <p:nvPr/>
          </p:nvSpPr>
          <p:spPr>
            <a:xfrm>
              <a:off x="6719189" y="2387219"/>
              <a:ext cx="3810" cy="1905"/>
            </a:xfrm>
            <a:custGeom>
              <a:avLst/>
              <a:gdLst/>
              <a:ahLst/>
              <a:cxnLst/>
              <a:rect l="l" t="t" r="r" b="b"/>
              <a:pathLst>
                <a:path w="3809" h="1905">
                  <a:moveTo>
                    <a:pt x="3301" y="0"/>
                  </a:moveTo>
                  <a:lnTo>
                    <a:pt x="634" y="0"/>
                  </a:lnTo>
                  <a:lnTo>
                    <a:pt x="0" y="1396"/>
                  </a:lnTo>
                  <a:lnTo>
                    <a:pt x="3301" y="0"/>
                  </a:lnTo>
                  <a:close/>
                </a:path>
              </a:pathLst>
            </a:custGeom>
            <a:solidFill>
              <a:srgbClr val="416F9C"/>
            </a:solidFill>
          </p:spPr>
          <p:txBody>
            <a:bodyPr wrap="square" lIns="0" tIns="0" rIns="0" bIns="0" rtlCol="0"/>
            <a:lstStyle/>
            <a:p>
              <a:endParaRPr/>
            </a:p>
          </p:txBody>
        </p:sp>
        <p:sp>
          <p:nvSpPr>
            <p:cNvPr id="173" name="object 173"/>
            <p:cNvSpPr/>
            <p:nvPr/>
          </p:nvSpPr>
          <p:spPr>
            <a:xfrm>
              <a:off x="7661909" y="2387219"/>
              <a:ext cx="132080" cy="81915"/>
            </a:xfrm>
            <a:custGeom>
              <a:avLst/>
              <a:gdLst/>
              <a:ahLst/>
              <a:cxnLst/>
              <a:rect l="l" t="t" r="r" b="b"/>
              <a:pathLst>
                <a:path w="132079" h="81914">
                  <a:moveTo>
                    <a:pt x="59817" y="0"/>
                  </a:moveTo>
                  <a:lnTo>
                    <a:pt x="0" y="0"/>
                  </a:lnTo>
                  <a:lnTo>
                    <a:pt x="9906" y="4317"/>
                  </a:lnTo>
                  <a:lnTo>
                    <a:pt x="9271" y="4317"/>
                  </a:lnTo>
                  <a:lnTo>
                    <a:pt x="18923" y="8635"/>
                  </a:lnTo>
                  <a:lnTo>
                    <a:pt x="18415" y="8635"/>
                  </a:lnTo>
                  <a:lnTo>
                    <a:pt x="27813" y="12953"/>
                  </a:lnTo>
                  <a:lnTo>
                    <a:pt x="27178" y="12953"/>
                  </a:lnTo>
                  <a:lnTo>
                    <a:pt x="36322" y="18668"/>
                  </a:lnTo>
                  <a:lnTo>
                    <a:pt x="35687" y="18668"/>
                  </a:lnTo>
                  <a:lnTo>
                    <a:pt x="44576" y="24383"/>
                  </a:lnTo>
                  <a:lnTo>
                    <a:pt x="44069" y="24383"/>
                  </a:lnTo>
                  <a:lnTo>
                    <a:pt x="52578" y="30225"/>
                  </a:lnTo>
                  <a:lnTo>
                    <a:pt x="52070" y="30225"/>
                  </a:lnTo>
                  <a:lnTo>
                    <a:pt x="60325" y="35940"/>
                  </a:lnTo>
                  <a:lnTo>
                    <a:pt x="59817" y="35940"/>
                  </a:lnTo>
                  <a:lnTo>
                    <a:pt x="67691" y="43179"/>
                  </a:lnTo>
                  <a:lnTo>
                    <a:pt x="67183" y="43179"/>
                  </a:lnTo>
                  <a:lnTo>
                    <a:pt x="74803" y="50291"/>
                  </a:lnTo>
                  <a:lnTo>
                    <a:pt x="74295" y="50291"/>
                  </a:lnTo>
                  <a:lnTo>
                    <a:pt x="81534" y="57530"/>
                  </a:lnTo>
                  <a:lnTo>
                    <a:pt x="81153" y="57530"/>
                  </a:lnTo>
                  <a:lnTo>
                    <a:pt x="88011" y="64642"/>
                  </a:lnTo>
                  <a:lnTo>
                    <a:pt x="87503" y="64642"/>
                  </a:lnTo>
                  <a:lnTo>
                    <a:pt x="93980" y="73278"/>
                  </a:lnTo>
                  <a:lnTo>
                    <a:pt x="93599" y="73278"/>
                  </a:lnTo>
                  <a:lnTo>
                    <a:pt x="99695" y="81914"/>
                  </a:lnTo>
                  <a:lnTo>
                    <a:pt x="99314" y="80517"/>
                  </a:lnTo>
                  <a:lnTo>
                    <a:pt x="131699" y="80517"/>
                  </a:lnTo>
                  <a:lnTo>
                    <a:pt x="128524" y="74802"/>
                  </a:lnTo>
                  <a:lnTo>
                    <a:pt x="122428" y="64642"/>
                  </a:lnTo>
                  <a:lnTo>
                    <a:pt x="115950" y="56006"/>
                  </a:lnTo>
                  <a:lnTo>
                    <a:pt x="109093" y="45973"/>
                  </a:lnTo>
                  <a:lnTo>
                    <a:pt x="101854" y="37337"/>
                  </a:lnTo>
                  <a:lnTo>
                    <a:pt x="94107" y="30225"/>
                  </a:lnTo>
                  <a:lnTo>
                    <a:pt x="86106" y="21589"/>
                  </a:lnTo>
                  <a:lnTo>
                    <a:pt x="77724" y="14350"/>
                  </a:lnTo>
                  <a:lnTo>
                    <a:pt x="68961" y="7238"/>
                  </a:lnTo>
                  <a:lnTo>
                    <a:pt x="59817" y="0"/>
                  </a:lnTo>
                  <a:close/>
                </a:path>
              </a:pathLst>
            </a:custGeom>
            <a:solidFill>
              <a:srgbClr val="416F9C"/>
            </a:solidFill>
          </p:spPr>
          <p:txBody>
            <a:bodyPr wrap="square" lIns="0" tIns="0" rIns="0" bIns="0" rtlCol="0"/>
            <a:lstStyle/>
            <a:p>
              <a:endParaRPr/>
            </a:p>
          </p:txBody>
        </p:sp>
        <p:sp>
          <p:nvSpPr>
            <p:cNvPr id="174" name="object 174"/>
            <p:cNvSpPr/>
            <p:nvPr/>
          </p:nvSpPr>
          <p:spPr>
            <a:xfrm>
              <a:off x="6620129" y="2467736"/>
              <a:ext cx="1270" cy="1905"/>
            </a:xfrm>
            <a:custGeom>
              <a:avLst/>
              <a:gdLst/>
              <a:ahLst/>
              <a:cxnLst/>
              <a:rect l="l" t="t" r="r" b="b"/>
              <a:pathLst>
                <a:path w="1270" h="1905">
                  <a:moveTo>
                    <a:pt x="1016" y="0"/>
                  </a:moveTo>
                  <a:lnTo>
                    <a:pt x="380" y="0"/>
                  </a:lnTo>
                  <a:lnTo>
                    <a:pt x="0" y="1397"/>
                  </a:lnTo>
                  <a:lnTo>
                    <a:pt x="1016" y="0"/>
                  </a:lnTo>
                  <a:close/>
                </a:path>
              </a:pathLst>
            </a:custGeom>
            <a:solidFill>
              <a:srgbClr val="416F9C"/>
            </a:solidFill>
          </p:spPr>
          <p:txBody>
            <a:bodyPr wrap="square" lIns="0" tIns="0" rIns="0" bIns="0" rtlCol="0"/>
            <a:lstStyle/>
            <a:p>
              <a:endParaRPr/>
            </a:p>
          </p:txBody>
        </p:sp>
        <p:sp>
          <p:nvSpPr>
            <p:cNvPr id="175" name="object 175"/>
            <p:cNvSpPr/>
            <p:nvPr/>
          </p:nvSpPr>
          <p:spPr>
            <a:xfrm>
              <a:off x="7761223" y="2467736"/>
              <a:ext cx="37465" cy="10160"/>
            </a:xfrm>
            <a:custGeom>
              <a:avLst/>
              <a:gdLst/>
              <a:ahLst/>
              <a:cxnLst/>
              <a:rect l="l" t="t" r="r" b="b"/>
              <a:pathLst>
                <a:path w="37465" h="10160">
                  <a:moveTo>
                    <a:pt x="32384" y="0"/>
                  </a:moveTo>
                  <a:lnTo>
                    <a:pt x="0" y="0"/>
                  </a:lnTo>
                  <a:lnTo>
                    <a:pt x="5715" y="10033"/>
                  </a:lnTo>
                  <a:lnTo>
                    <a:pt x="5333" y="8636"/>
                  </a:lnTo>
                  <a:lnTo>
                    <a:pt x="36956" y="8636"/>
                  </a:lnTo>
                  <a:lnTo>
                    <a:pt x="34798" y="4317"/>
                  </a:lnTo>
                  <a:lnTo>
                    <a:pt x="32384" y="0"/>
                  </a:lnTo>
                  <a:close/>
                </a:path>
              </a:pathLst>
            </a:custGeom>
            <a:solidFill>
              <a:srgbClr val="416F9C"/>
            </a:solidFill>
          </p:spPr>
          <p:txBody>
            <a:bodyPr wrap="square" lIns="0" tIns="0" rIns="0" bIns="0" rtlCol="0"/>
            <a:lstStyle/>
            <a:p>
              <a:endParaRPr/>
            </a:p>
          </p:txBody>
        </p:sp>
        <p:sp>
          <p:nvSpPr>
            <p:cNvPr id="176" name="object 176"/>
            <p:cNvSpPr/>
            <p:nvPr/>
          </p:nvSpPr>
          <p:spPr>
            <a:xfrm>
              <a:off x="6614794" y="2476373"/>
              <a:ext cx="1270" cy="1905"/>
            </a:xfrm>
            <a:custGeom>
              <a:avLst/>
              <a:gdLst/>
              <a:ahLst/>
              <a:cxnLst/>
              <a:rect l="l" t="t" r="r" b="b"/>
              <a:pathLst>
                <a:path w="1270" h="1905">
                  <a:moveTo>
                    <a:pt x="761" y="0"/>
                  </a:moveTo>
                  <a:lnTo>
                    <a:pt x="380" y="0"/>
                  </a:lnTo>
                  <a:lnTo>
                    <a:pt x="0" y="1397"/>
                  </a:lnTo>
                  <a:lnTo>
                    <a:pt x="761" y="0"/>
                  </a:lnTo>
                  <a:close/>
                </a:path>
              </a:pathLst>
            </a:custGeom>
            <a:solidFill>
              <a:srgbClr val="416F9C"/>
            </a:solidFill>
          </p:spPr>
          <p:txBody>
            <a:bodyPr wrap="square" lIns="0" tIns="0" rIns="0" bIns="0" rtlCol="0"/>
            <a:lstStyle/>
            <a:p>
              <a:endParaRPr/>
            </a:p>
          </p:txBody>
        </p:sp>
        <p:sp>
          <p:nvSpPr>
            <p:cNvPr id="177" name="object 177"/>
            <p:cNvSpPr/>
            <p:nvPr/>
          </p:nvSpPr>
          <p:spPr>
            <a:xfrm>
              <a:off x="7766557" y="2476373"/>
              <a:ext cx="43815" cy="29209"/>
            </a:xfrm>
            <a:custGeom>
              <a:avLst/>
              <a:gdLst/>
              <a:ahLst/>
              <a:cxnLst/>
              <a:rect l="l" t="t" r="r" b="b"/>
              <a:pathLst>
                <a:path w="43815" h="29210">
                  <a:moveTo>
                    <a:pt x="31623" y="0"/>
                  </a:moveTo>
                  <a:lnTo>
                    <a:pt x="0" y="0"/>
                  </a:lnTo>
                  <a:lnTo>
                    <a:pt x="5207" y="10032"/>
                  </a:lnTo>
                  <a:lnTo>
                    <a:pt x="4952" y="10032"/>
                  </a:lnTo>
                  <a:lnTo>
                    <a:pt x="9778" y="18668"/>
                  </a:lnTo>
                  <a:lnTo>
                    <a:pt x="9525" y="18668"/>
                  </a:lnTo>
                  <a:lnTo>
                    <a:pt x="13843" y="28701"/>
                  </a:lnTo>
                  <a:lnTo>
                    <a:pt x="13589" y="27304"/>
                  </a:lnTo>
                  <a:lnTo>
                    <a:pt x="43307" y="27304"/>
                  </a:lnTo>
                  <a:lnTo>
                    <a:pt x="34544" y="5714"/>
                  </a:lnTo>
                  <a:lnTo>
                    <a:pt x="31623" y="0"/>
                  </a:lnTo>
                  <a:close/>
                </a:path>
              </a:pathLst>
            </a:custGeom>
            <a:solidFill>
              <a:srgbClr val="416F9C"/>
            </a:solidFill>
          </p:spPr>
          <p:txBody>
            <a:bodyPr wrap="square" lIns="0" tIns="0" rIns="0" bIns="0" rtlCol="0"/>
            <a:lstStyle/>
            <a:p>
              <a:endParaRPr/>
            </a:p>
          </p:txBody>
        </p:sp>
        <p:sp>
          <p:nvSpPr>
            <p:cNvPr id="178" name="object 178"/>
            <p:cNvSpPr/>
            <p:nvPr/>
          </p:nvSpPr>
          <p:spPr>
            <a:xfrm>
              <a:off x="6601332" y="2503677"/>
              <a:ext cx="635" cy="1905"/>
            </a:xfrm>
            <a:custGeom>
              <a:avLst/>
              <a:gdLst/>
              <a:ahLst/>
              <a:cxnLst/>
              <a:rect l="l" t="t" r="r" b="b"/>
              <a:pathLst>
                <a:path w="634" h="1905">
                  <a:moveTo>
                    <a:pt x="635" y="0"/>
                  </a:moveTo>
                  <a:lnTo>
                    <a:pt x="253" y="0"/>
                  </a:lnTo>
                  <a:lnTo>
                    <a:pt x="0" y="1397"/>
                  </a:lnTo>
                  <a:lnTo>
                    <a:pt x="635" y="0"/>
                  </a:lnTo>
                  <a:close/>
                </a:path>
              </a:pathLst>
            </a:custGeom>
            <a:solidFill>
              <a:srgbClr val="416F9C"/>
            </a:solidFill>
          </p:spPr>
          <p:txBody>
            <a:bodyPr wrap="square" lIns="0" tIns="0" rIns="0" bIns="0" rtlCol="0"/>
            <a:lstStyle/>
            <a:p>
              <a:endParaRPr/>
            </a:p>
          </p:txBody>
        </p:sp>
        <p:sp>
          <p:nvSpPr>
            <p:cNvPr id="179" name="object 179"/>
            <p:cNvSpPr/>
            <p:nvPr/>
          </p:nvSpPr>
          <p:spPr>
            <a:xfrm>
              <a:off x="7780146" y="2503677"/>
              <a:ext cx="33020" cy="11430"/>
            </a:xfrm>
            <a:custGeom>
              <a:avLst/>
              <a:gdLst/>
              <a:ahLst/>
              <a:cxnLst/>
              <a:rect l="l" t="t" r="r" b="b"/>
              <a:pathLst>
                <a:path w="33020" h="11430">
                  <a:moveTo>
                    <a:pt x="29718" y="0"/>
                  </a:moveTo>
                  <a:lnTo>
                    <a:pt x="0" y="0"/>
                  </a:lnTo>
                  <a:lnTo>
                    <a:pt x="3936" y="11430"/>
                  </a:lnTo>
                  <a:lnTo>
                    <a:pt x="3682" y="10033"/>
                  </a:lnTo>
                  <a:lnTo>
                    <a:pt x="33020" y="10033"/>
                  </a:lnTo>
                  <a:lnTo>
                    <a:pt x="29718" y="0"/>
                  </a:lnTo>
                  <a:close/>
                </a:path>
              </a:pathLst>
            </a:custGeom>
            <a:solidFill>
              <a:srgbClr val="416F9C"/>
            </a:solidFill>
          </p:spPr>
          <p:txBody>
            <a:bodyPr wrap="square" lIns="0" tIns="0" rIns="0" bIns="0" rtlCol="0"/>
            <a:lstStyle/>
            <a:p>
              <a:endParaRPr/>
            </a:p>
          </p:txBody>
        </p:sp>
        <p:sp>
          <p:nvSpPr>
            <p:cNvPr id="180" name="object 180"/>
            <p:cNvSpPr/>
            <p:nvPr/>
          </p:nvSpPr>
          <p:spPr>
            <a:xfrm>
              <a:off x="6597650" y="2513710"/>
              <a:ext cx="635" cy="1905"/>
            </a:xfrm>
            <a:custGeom>
              <a:avLst/>
              <a:gdLst/>
              <a:ahLst/>
              <a:cxnLst/>
              <a:rect l="l" t="t" r="r" b="b"/>
              <a:pathLst>
                <a:path w="634" h="1905">
                  <a:moveTo>
                    <a:pt x="507" y="0"/>
                  </a:moveTo>
                  <a:lnTo>
                    <a:pt x="253" y="0"/>
                  </a:lnTo>
                  <a:lnTo>
                    <a:pt x="0" y="1397"/>
                  </a:lnTo>
                  <a:lnTo>
                    <a:pt x="507" y="0"/>
                  </a:lnTo>
                  <a:close/>
                </a:path>
              </a:pathLst>
            </a:custGeom>
            <a:solidFill>
              <a:srgbClr val="416F9C"/>
            </a:solidFill>
          </p:spPr>
          <p:txBody>
            <a:bodyPr wrap="square" lIns="0" tIns="0" rIns="0" bIns="0" rtlCol="0"/>
            <a:lstStyle/>
            <a:p>
              <a:endParaRPr/>
            </a:p>
          </p:txBody>
        </p:sp>
        <p:sp>
          <p:nvSpPr>
            <p:cNvPr id="181" name="object 181"/>
            <p:cNvSpPr/>
            <p:nvPr/>
          </p:nvSpPr>
          <p:spPr>
            <a:xfrm>
              <a:off x="7783830" y="2513710"/>
              <a:ext cx="36830" cy="31750"/>
            </a:xfrm>
            <a:custGeom>
              <a:avLst/>
              <a:gdLst/>
              <a:ahLst/>
              <a:cxnLst/>
              <a:rect l="l" t="t" r="r" b="b"/>
              <a:pathLst>
                <a:path w="36829" h="31750">
                  <a:moveTo>
                    <a:pt x="29337" y="0"/>
                  </a:moveTo>
                  <a:lnTo>
                    <a:pt x="0" y="0"/>
                  </a:lnTo>
                  <a:lnTo>
                    <a:pt x="3428" y="10033"/>
                  </a:lnTo>
                  <a:lnTo>
                    <a:pt x="3175" y="10033"/>
                  </a:lnTo>
                  <a:lnTo>
                    <a:pt x="6096" y="20192"/>
                  </a:lnTo>
                  <a:lnTo>
                    <a:pt x="8381" y="31623"/>
                  </a:lnTo>
                  <a:lnTo>
                    <a:pt x="8254" y="30225"/>
                  </a:lnTo>
                  <a:lnTo>
                    <a:pt x="36322" y="30225"/>
                  </a:lnTo>
                  <a:lnTo>
                    <a:pt x="35433" y="24384"/>
                  </a:lnTo>
                  <a:lnTo>
                    <a:pt x="32893" y="12953"/>
                  </a:lnTo>
                  <a:lnTo>
                    <a:pt x="29337" y="0"/>
                  </a:lnTo>
                  <a:close/>
                </a:path>
              </a:pathLst>
            </a:custGeom>
            <a:solidFill>
              <a:srgbClr val="416F9C"/>
            </a:solidFill>
          </p:spPr>
          <p:txBody>
            <a:bodyPr wrap="square" lIns="0" tIns="0" rIns="0" bIns="0" rtlCol="0"/>
            <a:lstStyle/>
            <a:p>
              <a:endParaRPr/>
            </a:p>
          </p:txBody>
        </p:sp>
        <p:sp>
          <p:nvSpPr>
            <p:cNvPr id="182" name="object 182"/>
            <p:cNvSpPr/>
            <p:nvPr/>
          </p:nvSpPr>
          <p:spPr>
            <a:xfrm>
              <a:off x="6589521" y="2543936"/>
              <a:ext cx="635" cy="1905"/>
            </a:xfrm>
            <a:custGeom>
              <a:avLst/>
              <a:gdLst/>
              <a:ahLst/>
              <a:cxnLst/>
              <a:rect l="l" t="t" r="r" b="b"/>
              <a:pathLst>
                <a:path w="634" h="1905">
                  <a:moveTo>
                    <a:pt x="253" y="0"/>
                  </a:moveTo>
                  <a:lnTo>
                    <a:pt x="0" y="1397"/>
                  </a:lnTo>
                  <a:lnTo>
                    <a:pt x="253" y="0"/>
                  </a:lnTo>
                  <a:close/>
                </a:path>
              </a:pathLst>
            </a:custGeom>
            <a:solidFill>
              <a:srgbClr val="416F9C"/>
            </a:solidFill>
          </p:spPr>
          <p:txBody>
            <a:bodyPr wrap="square" lIns="0" tIns="0" rIns="0" bIns="0" rtlCol="0"/>
            <a:lstStyle/>
            <a:p>
              <a:endParaRPr/>
            </a:p>
          </p:txBody>
        </p:sp>
        <p:sp>
          <p:nvSpPr>
            <p:cNvPr id="183" name="object 183"/>
            <p:cNvSpPr/>
            <p:nvPr/>
          </p:nvSpPr>
          <p:spPr>
            <a:xfrm>
              <a:off x="7792084" y="2543936"/>
              <a:ext cx="29845" cy="11430"/>
            </a:xfrm>
            <a:custGeom>
              <a:avLst/>
              <a:gdLst/>
              <a:ahLst/>
              <a:cxnLst/>
              <a:rect l="l" t="t" r="r" b="b"/>
              <a:pathLst>
                <a:path w="29845" h="11430">
                  <a:moveTo>
                    <a:pt x="28067" y="0"/>
                  </a:moveTo>
                  <a:lnTo>
                    <a:pt x="0" y="0"/>
                  </a:lnTo>
                  <a:lnTo>
                    <a:pt x="1905" y="11429"/>
                  </a:lnTo>
                  <a:lnTo>
                    <a:pt x="1778" y="10033"/>
                  </a:lnTo>
                  <a:lnTo>
                    <a:pt x="29591" y="10033"/>
                  </a:lnTo>
                  <a:lnTo>
                    <a:pt x="29210" y="7112"/>
                  </a:lnTo>
                  <a:lnTo>
                    <a:pt x="28067" y="0"/>
                  </a:lnTo>
                  <a:close/>
                </a:path>
              </a:pathLst>
            </a:custGeom>
            <a:solidFill>
              <a:srgbClr val="416F9C"/>
            </a:solidFill>
          </p:spPr>
          <p:txBody>
            <a:bodyPr wrap="square" lIns="0" tIns="0" rIns="0" bIns="0" rtlCol="0"/>
            <a:lstStyle/>
            <a:p>
              <a:endParaRPr/>
            </a:p>
          </p:txBody>
        </p:sp>
        <p:sp>
          <p:nvSpPr>
            <p:cNvPr id="184" name="object 184"/>
            <p:cNvSpPr/>
            <p:nvPr/>
          </p:nvSpPr>
          <p:spPr>
            <a:xfrm>
              <a:off x="6587743" y="2553970"/>
              <a:ext cx="0" cy="1905"/>
            </a:xfrm>
            <a:custGeom>
              <a:avLst/>
              <a:gdLst/>
              <a:ahLst/>
              <a:cxnLst/>
              <a:rect l="l" t="t" r="r" b="b"/>
              <a:pathLst>
                <a:path h="1905">
                  <a:moveTo>
                    <a:pt x="0" y="1396"/>
                  </a:moveTo>
                  <a:lnTo>
                    <a:pt x="0" y="0"/>
                  </a:lnTo>
                  <a:lnTo>
                    <a:pt x="0" y="1396"/>
                  </a:lnTo>
                  <a:close/>
                </a:path>
              </a:pathLst>
            </a:custGeom>
            <a:solidFill>
              <a:srgbClr val="416F9C"/>
            </a:solidFill>
          </p:spPr>
          <p:txBody>
            <a:bodyPr wrap="square" lIns="0" tIns="0" rIns="0" bIns="0" rtlCol="0"/>
            <a:lstStyle/>
            <a:p>
              <a:endParaRPr/>
            </a:p>
          </p:txBody>
        </p:sp>
        <p:sp>
          <p:nvSpPr>
            <p:cNvPr id="185" name="object 185"/>
            <p:cNvSpPr/>
            <p:nvPr/>
          </p:nvSpPr>
          <p:spPr>
            <a:xfrm>
              <a:off x="7793863" y="2553970"/>
              <a:ext cx="30480" cy="50800"/>
            </a:xfrm>
            <a:custGeom>
              <a:avLst/>
              <a:gdLst/>
              <a:ahLst/>
              <a:cxnLst/>
              <a:rect l="l" t="t" r="r" b="b"/>
              <a:pathLst>
                <a:path w="30479" h="50800">
                  <a:moveTo>
                    <a:pt x="27812" y="0"/>
                  </a:moveTo>
                  <a:lnTo>
                    <a:pt x="0" y="0"/>
                  </a:lnTo>
                  <a:lnTo>
                    <a:pt x="1396" y="11556"/>
                  </a:lnTo>
                  <a:lnTo>
                    <a:pt x="1777" y="17271"/>
                  </a:lnTo>
                  <a:lnTo>
                    <a:pt x="2158" y="21589"/>
                  </a:lnTo>
                  <a:lnTo>
                    <a:pt x="2412" y="27304"/>
                  </a:lnTo>
                  <a:lnTo>
                    <a:pt x="2412" y="38862"/>
                  </a:lnTo>
                  <a:lnTo>
                    <a:pt x="2158" y="44576"/>
                  </a:lnTo>
                  <a:lnTo>
                    <a:pt x="1777" y="50291"/>
                  </a:lnTo>
                  <a:lnTo>
                    <a:pt x="29590" y="50291"/>
                  </a:lnTo>
                  <a:lnTo>
                    <a:pt x="29844" y="45974"/>
                  </a:lnTo>
                  <a:lnTo>
                    <a:pt x="30098" y="38862"/>
                  </a:lnTo>
                  <a:lnTo>
                    <a:pt x="30098" y="27304"/>
                  </a:lnTo>
                  <a:lnTo>
                    <a:pt x="29844" y="20065"/>
                  </a:lnTo>
                  <a:lnTo>
                    <a:pt x="29463" y="14350"/>
                  </a:lnTo>
                  <a:lnTo>
                    <a:pt x="28955" y="8635"/>
                  </a:lnTo>
                  <a:lnTo>
                    <a:pt x="27812" y="0"/>
                  </a:lnTo>
                  <a:close/>
                </a:path>
              </a:pathLst>
            </a:custGeom>
            <a:solidFill>
              <a:srgbClr val="416F9C"/>
            </a:solidFill>
          </p:spPr>
          <p:txBody>
            <a:bodyPr wrap="square" lIns="0" tIns="0" rIns="0" bIns="0" rtlCol="0"/>
            <a:lstStyle/>
            <a:p>
              <a:endParaRPr/>
            </a:p>
          </p:txBody>
        </p:sp>
        <p:sp>
          <p:nvSpPr>
            <p:cNvPr id="186" name="object 186"/>
            <p:cNvSpPr/>
            <p:nvPr/>
          </p:nvSpPr>
          <p:spPr>
            <a:xfrm>
              <a:off x="7793863" y="2604261"/>
              <a:ext cx="29845" cy="15875"/>
            </a:xfrm>
            <a:custGeom>
              <a:avLst/>
              <a:gdLst/>
              <a:ahLst/>
              <a:cxnLst/>
              <a:rect l="l" t="t" r="r" b="b"/>
              <a:pathLst>
                <a:path w="29845" h="15875">
                  <a:moveTo>
                    <a:pt x="29590" y="0"/>
                  </a:moveTo>
                  <a:lnTo>
                    <a:pt x="1780" y="0"/>
                  </a:lnTo>
                  <a:lnTo>
                    <a:pt x="1396" y="4317"/>
                  </a:lnTo>
                  <a:lnTo>
                    <a:pt x="0" y="15875"/>
                  </a:lnTo>
                  <a:lnTo>
                    <a:pt x="27939" y="15875"/>
                  </a:lnTo>
                  <a:lnTo>
                    <a:pt x="28955" y="7238"/>
                  </a:lnTo>
                  <a:lnTo>
                    <a:pt x="29590" y="0"/>
                  </a:lnTo>
                  <a:close/>
                </a:path>
              </a:pathLst>
            </a:custGeom>
            <a:solidFill>
              <a:srgbClr val="416F9C"/>
            </a:solidFill>
          </p:spPr>
          <p:txBody>
            <a:bodyPr wrap="square" lIns="0" tIns="0" rIns="0" bIns="0" rtlCol="0"/>
            <a:lstStyle/>
            <a:p>
              <a:endParaRPr/>
            </a:p>
          </p:txBody>
        </p:sp>
        <p:sp>
          <p:nvSpPr>
            <p:cNvPr id="187" name="object 187"/>
            <p:cNvSpPr/>
            <p:nvPr/>
          </p:nvSpPr>
          <p:spPr>
            <a:xfrm>
              <a:off x="7780146" y="2618613"/>
              <a:ext cx="41910" cy="52069"/>
            </a:xfrm>
            <a:custGeom>
              <a:avLst/>
              <a:gdLst/>
              <a:ahLst/>
              <a:cxnLst/>
              <a:rect l="l" t="t" r="r" b="b"/>
              <a:pathLst>
                <a:path w="41909" h="52069">
                  <a:moveTo>
                    <a:pt x="41655" y="1524"/>
                  </a:moveTo>
                  <a:lnTo>
                    <a:pt x="13591" y="1524"/>
                  </a:lnTo>
                  <a:lnTo>
                    <a:pt x="11937" y="11557"/>
                  </a:lnTo>
                  <a:lnTo>
                    <a:pt x="9651" y="21589"/>
                  </a:lnTo>
                  <a:lnTo>
                    <a:pt x="6857" y="31623"/>
                  </a:lnTo>
                  <a:lnTo>
                    <a:pt x="7111" y="31623"/>
                  </a:lnTo>
                  <a:lnTo>
                    <a:pt x="3682" y="41783"/>
                  </a:lnTo>
                  <a:lnTo>
                    <a:pt x="3936" y="41783"/>
                  </a:lnTo>
                  <a:lnTo>
                    <a:pt x="0" y="51815"/>
                  </a:lnTo>
                  <a:lnTo>
                    <a:pt x="29718" y="51815"/>
                  </a:lnTo>
                  <a:lnTo>
                    <a:pt x="33400" y="40259"/>
                  </a:lnTo>
                  <a:lnTo>
                    <a:pt x="36575" y="28828"/>
                  </a:lnTo>
                  <a:lnTo>
                    <a:pt x="39116" y="17272"/>
                  </a:lnTo>
                  <a:lnTo>
                    <a:pt x="41148" y="5841"/>
                  </a:lnTo>
                  <a:lnTo>
                    <a:pt x="41655" y="1524"/>
                  </a:lnTo>
                  <a:close/>
                </a:path>
                <a:path w="41909" h="52069">
                  <a:moveTo>
                    <a:pt x="13843" y="0"/>
                  </a:moveTo>
                  <a:lnTo>
                    <a:pt x="13591" y="1524"/>
                  </a:lnTo>
                  <a:lnTo>
                    <a:pt x="13843" y="0"/>
                  </a:lnTo>
                  <a:close/>
                </a:path>
              </a:pathLst>
            </a:custGeom>
            <a:solidFill>
              <a:srgbClr val="416F9C"/>
            </a:solidFill>
          </p:spPr>
          <p:txBody>
            <a:bodyPr wrap="square" lIns="0" tIns="0" rIns="0" bIns="0" rtlCol="0"/>
            <a:lstStyle/>
            <a:p>
              <a:endParaRPr/>
            </a:p>
          </p:txBody>
        </p:sp>
        <p:sp>
          <p:nvSpPr>
            <p:cNvPr id="188" name="object 188"/>
            <p:cNvSpPr/>
            <p:nvPr/>
          </p:nvSpPr>
          <p:spPr>
            <a:xfrm>
              <a:off x="6601332" y="2669032"/>
              <a:ext cx="635" cy="1905"/>
            </a:xfrm>
            <a:custGeom>
              <a:avLst/>
              <a:gdLst/>
              <a:ahLst/>
              <a:cxnLst/>
              <a:rect l="l" t="t" r="r" b="b"/>
              <a:pathLst>
                <a:path w="634" h="1905">
                  <a:moveTo>
                    <a:pt x="0" y="0"/>
                  </a:moveTo>
                  <a:lnTo>
                    <a:pt x="253" y="1396"/>
                  </a:lnTo>
                  <a:lnTo>
                    <a:pt x="635" y="1396"/>
                  </a:lnTo>
                  <a:lnTo>
                    <a:pt x="0" y="0"/>
                  </a:lnTo>
                  <a:close/>
                </a:path>
              </a:pathLst>
            </a:custGeom>
            <a:solidFill>
              <a:srgbClr val="416F9C"/>
            </a:solidFill>
          </p:spPr>
          <p:txBody>
            <a:bodyPr wrap="square" lIns="0" tIns="0" rIns="0" bIns="0" rtlCol="0"/>
            <a:lstStyle/>
            <a:p>
              <a:endParaRPr/>
            </a:p>
          </p:txBody>
        </p:sp>
        <p:sp>
          <p:nvSpPr>
            <p:cNvPr id="189" name="object 189"/>
            <p:cNvSpPr/>
            <p:nvPr/>
          </p:nvSpPr>
          <p:spPr>
            <a:xfrm>
              <a:off x="7771510" y="2669032"/>
              <a:ext cx="38735" cy="20320"/>
            </a:xfrm>
            <a:custGeom>
              <a:avLst/>
              <a:gdLst/>
              <a:ahLst/>
              <a:cxnLst/>
              <a:rect l="l" t="t" r="r" b="b"/>
              <a:pathLst>
                <a:path w="38734" h="20319">
                  <a:moveTo>
                    <a:pt x="8890" y="0"/>
                  </a:moveTo>
                  <a:lnTo>
                    <a:pt x="4572" y="10032"/>
                  </a:lnTo>
                  <a:lnTo>
                    <a:pt x="4825" y="10032"/>
                  </a:lnTo>
                  <a:lnTo>
                    <a:pt x="0" y="20065"/>
                  </a:lnTo>
                  <a:lnTo>
                    <a:pt x="30734" y="20065"/>
                  </a:lnTo>
                  <a:lnTo>
                    <a:pt x="34290" y="11429"/>
                  </a:lnTo>
                  <a:lnTo>
                    <a:pt x="38354" y="1396"/>
                  </a:lnTo>
                  <a:lnTo>
                    <a:pt x="8636" y="1396"/>
                  </a:lnTo>
                  <a:lnTo>
                    <a:pt x="8890" y="0"/>
                  </a:lnTo>
                  <a:close/>
                </a:path>
              </a:pathLst>
            </a:custGeom>
            <a:solidFill>
              <a:srgbClr val="416F9C"/>
            </a:solidFill>
          </p:spPr>
          <p:txBody>
            <a:bodyPr wrap="square" lIns="0" tIns="0" rIns="0" bIns="0" rtlCol="0"/>
            <a:lstStyle/>
            <a:p>
              <a:endParaRPr/>
            </a:p>
          </p:txBody>
        </p:sp>
        <p:sp>
          <p:nvSpPr>
            <p:cNvPr id="190" name="object 190"/>
            <p:cNvSpPr/>
            <p:nvPr/>
          </p:nvSpPr>
          <p:spPr>
            <a:xfrm>
              <a:off x="6609842" y="2687701"/>
              <a:ext cx="1270" cy="1905"/>
            </a:xfrm>
            <a:custGeom>
              <a:avLst/>
              <a:gdLst/>
              <a:ahLst/>
              <a:cxnLst/>
              <a:rect l="l" t="t" r="r" b="b"/>
              <a:pathLst>
                <a:path w="1270" h="1905">
                  <a:moveTo>
                    <a:pt x="0" y="0"/>
                  </a:moveTo>
                  <a:lnTo>
                    <a:pt x="380" y="1397"/>
                  </a:lnTo>
                  <a:lnTo>
                    <a:pt x="761" y="1397"/>
                  </a:lnTo>
                  <a:lnTo>
                    <a:pt x="0" y="0"/>
                  </a:lnTo>
                  <a:close/>
                </a:path>
              </a:pathLst>
            </a:custGeom>
            <a:solidFill>
              <a:srgbClr val="416F9C"/>
            </a:solidFill>
          </p:spPr>
          <p:txBody>
            <a:bodyPr wrap="square" lIns="0" tIns="0" rIns="0" bIns="0" rtlCol="0"/>
            <a:lstStyle/>
            <a:p>
              <a:endParaRPr/>
            </a:p>
          </p:txBody>
        </p:sp>
        <p:sp>
          <p:nvSpPr>
            <p:cNvPr id="191" name="object 191"/>
            <p:cNvSpPr/>
            <p:nvPr/>
          </p:nvSpPr>
          <p:spPr>
            <a:xfrm>
              <a:off x="7766557" y="2687701"/>
              <a:ext cx="36195" cy="10160"/>
            </a:xfrm>
            <a:custGeom>
              <a:avLst/>
              <a:gdLst/>
              <a:ahLst/>
              <a:cxnLst/>
              <a:rect l="l" t="t" r="r" b="b"/>
              <a:pathLst>
                <a:path w="36195" h="10160">
                  <a:moveTo>
                    <a:pt x="5207" y="0"/>
                  </a:moveTo>
                  <a:lnTo>
                    <a:pt x="0" y="10033"/>
                  </a:lnTo>
                  <a:lnTo>
                    <a:pt x="31623" y="10033"/>
                  </a:lnTo>
                  <a:lnTo>
                    <a:pt x="34544" y="4318"/>
                  </a:lnTo>
                  <a:lnTo>
                    <a:pt x="35687" y="1397"/>
                  </a:lnTo>
                  <a:lnTo>
                    <a:pt x="4952" y="1397"/>
                  </a:lnTo>
                  <a:lnTo>
                    <a:pt x="5207" y="0"/>
                  </a:lnTo>
                  <a:close/>
                </a:path>
              </a:pathLst>
            </a:custGeom>
            <a:solidFill>
              <a:srgbClr val="416F9C"/>
            </a:solidFill>
          </p:spPr>
          <p:txBody>
            <a:bodyPr wrap="square" lIns="0" tIns="0" rIns="0" bIns="0" rtlCol="0"/>
            <a:lstStyle/>
            <a:p>
              <a:endParaRPr/>
            </a:p>
          </p:txBody>
        </p:sp>
        <p:sp>
          <p:nvSpPr>
            <p:cNvPr id="192" name="object 192"/>
            <p:cNvSpPr/>
            <p:nvPr/>
          </p:nvSpPr>
          <p:spPr>
            <a:xfrm>
              <a:off x="6614794" y="2696336"/>
              <a:ext cx="1270" cy="1905"/>
            </a:xfrm>
            <a:custGeom>
              <a:avLst/>
              <a:gdLst/>
              <a:ahLst/>
              <a:cxnLst/>
              <a:rect l="l" t="t" r="r" b="b"/>
              <a:pathLst>
                <a:path w="1270" h="1905">
                  <a:moveTo>
                    <a:pt x="0" y="0"/>
                  </a:moveTo>
                  <a:lnTo>
                    <a:pt x="380" y="1397"/>
                  </a:lnTo>
                  <a:lnTo>
                    <a:pt x="761" y="1397"/>
                  </a:lnTo>
                  <a:lnTo>
                    <a:pt x="0" y="0"/>
                  </a:lnTo>
                  <a:close/>
                </a:path>
              </a:pathLst>
            </a:custGeom>
            <a:solidFill>
              <a:srgbClr val="416F9C"/>
            </a:solidFill>
          </p:spPr>
          <p:txBody>
            <a:bodyPr wrap="square" lIns="0" tIns="0" rIns="0" bIns="0" rtlCol="0"/>
            <a:lstStyle/>
            <a:p>
              <a:endParaRPr/>
            </a:p>
          </p:txBody>
        </p:sp>
        <p:sp>
          <p:nvSpPr>
            <p:cNvPr id="193" name="object 193"/>
            <p:cNvSpPr/>
            <p:nvPr/>
          </p:nvSpPr>
          <p:spPr>
            <a:xfrm>
              <a:off x="7761223" y="2696336"/>
              <a:ext cx="37465" cy="10160"/>
            </a:xfrm>
            <a:custGeom>
              <a:avLst/>
              <a:gdLst/>
              <a:ahLst/>
              <a:cxnLst/>
              <a:rect l="l" t="t" r="r" b="b"/>
              <a:pathLst>
                <a:path w="37465" h="10160">
                  <a:moveTo>
                    <a:pt x="5715" y="0"/>
                  </a:moveTo>
                  <a:lnTo>
                    <a:pt x="0" y="10033"/>
                  </a:lnTo>
                  <a:lnTo>
                    <a:pt x="32384" y="10033"/>
                  </a:lnTo>
                  <a:lnTo>
                    <a:pt x="34798" y="5714"/>
                  </a:lnTo>
                  <a:lnTo>
                    <a:pt x="36956" y="1397"/>
                  </a:lnTo>
                  <a:lnTo>
                    <a:pt x="5333" y="1397"/>
                  </a:lnTo>
                  <a:lnTo>
                    <a:pt x="5715" y="0"/>
                  </a:lnTo>
                  <a:close/>
                </a:path>
              </a:pathLst>
            </a:custGeom>
            <a:solidFill>
              <a:srgbClr val="416F9C"/>
            </a:solidFill>
          </p:spPr>
          <p:txBody>
            <a:bodyPr wrap="square" lIns="0" tIns="0" rIns="0" bIns="0" rtlCol="0"/>
            <a:lstStyle/>
            <a:p>
              <a:endParaRPr/>
            </a:p>
          </p:txBody>
        </p:sp>
        <p:sp>
          <p:nvSpPr>
            <p:cNvPr id="194" name="object 194"/>
            <p:cNvSpPr/>
            <p:nvPr/>
          </p:nvSpPr>
          <p:spPr>
            <a:xfrm>
              <a:off x="6620129" y="2704973"/>
              <a:ext cx="1270" cy="1905"/>
            </a:xfrm>
            <a:custGeom>
              <a:avLst/>
              <a:gdLst/>
              <a:ahLst/>
              <a:cxnLst/>
              <a:rect l="l" t="t" r="r" b="b"/>
              <a:pathLst>
                <a:path w="1270" h="1905">
                  <a:moveTo>
                    <a:pt x="0" y="0"/>
                  </a:moveTo>
                  <a:lnTo>
                    <a:pt x="380" y="1397"/>
                  </a:lnTo>
                  <a:lnTo>
                    <a:pt x="889" y="1397"/>
                  </a:lnTo>
                  <a:lnTo>
                    <a:pt x="0" y="0"/>
                  </a:lnTo>
                  <a:close/>
                </a:path>
              </a:pathLst>
            </a:custGeom>
            <a:solidFill>
              <a:srgbClr val="416F9C"/>
            </a:solidFill>
          </p:spPr>
          <p:txBody>
            <a:bodyPr wrap="square" lIns="0" tIns="0" rIns="0" bIns="0" rtlCol="0"/>
            <a:lstStyle/>
            <a:p>
              <a:endParaRPr/>
            </a:p>
          </p:txBody>
        </p:sp>
        <p:sp>
          <p:nvSpPr>
            <p:cNvPr id="195" name="object 195"/>
            <p:cNvSpPr/>
            <p:nvPr/>
          </p:nvSpPr>
          <p:spPr>
            <a:xfrm>
              <a:off x="7755508" y="2704973"/>
              <a:ext cx="38100" cy="10160"/>
            </a:xfrm>
            <a:custGeom>
              <a:avLst/>
              <a:gdLst/>
              <a:ahLst/>
              <a:cxnLst/>
              <a:rect l="l" t="t" r="r" b="b"/>
              <a:pathLst>
                <a:path w="38100" h="10160">
                  <a:moveTo>
                    <a:pt x="6096" y="0"/>
                  </a:moveTo>
                  <a:lnTo>
                    <a:pt x="0" y="10032"/>
                  </a:lnTo>
                  <a:lnTo>
                    <a:pt x="33147" y="10032"/>
                  </a:lnTo>
                  <a:lnTo>
                    <a:pt x="34925" y="7112"/>
                  </a:lnTo>
                  <a:lnTo>
                    <a:pt x="38100" y="1397"/>
                  </a:lnTo>
                  <a:lnTo>
                    <a:pt x="5715" y="1397"/>
                  </a:lnTo>
                  <a:lnTo>
                    <a:pt x="6096" y="0"/>
                  </a:lnTo>
                  <a:close/>
                </a:path>
              </a:pathLst>
            </a:custGeom>
            <a:solidFill>
              <a:srgbClr val="416F9C"/>
            </a:solidFill>
          </p:spPr>
          <p:txBody>
            <a:bodyPr wrap="square" lIns="0" tIns="0" rIns="0" bIns="0" rtlCol="0"/>
            <a:lstStyle/>
            <a:p>
              <a:endParaRPr/>
            </a:p>
          </p:txBody>
        </p:sp>
        <p:sp>
          <p:nvSpPr>
            <p:cNvPr id="196" name="object 196"/>
            <p:cNvSpPr/>
            <p:nvPr/>
          </p:nvSpPr>
          <p:spPr>
            <a:xfrm>
              <a:off x="6625717" y="2713482"/>
              <a:ext cx="1270" cy="1905"/>
            </a:xfrm>
            <a:custGeom>
              <a:avLst/>
              <a:gdLst/>
              <a:ahLst/>
              <a:cxnLst/>
              <a:rect l="l" t="t" r="r" b="b"/>
              <a:pathLst>
                <a:path w="1270" h="1905">
                  <a:moveTo>
                    <a:pt x="0" y="0"/>
                  </a:moveTo>
                  <a:lnTo>
                    <a:pt x="507" y="1523"/>
                  </a:lnTo>
                  <a:lnTo>
                    <a:pt x="1142" y="1523"/>
                  </a:lnTo>
                  <a:lnTo>
                    <a:pt x="0" y="0"/>
                  </a:lnTo>
                  <a:close/>
                </a:path>
              </a:pathLst>
            </a:custGeom>
            <a:solidFill>
              <a:srgbClr val="416F9C"/>
            </a:solidFill>
          </p:spPr>
          <p:txBody>
            <a:bodyPr wrap="square" lIns="0" tIns="0" rIns="0" bIns="0" rtlCol="0"/>
            <a:lstStyle/>
            <a:p>
              <a:endParaRPr/>
            </a:p>
          </p:txBody>
        </p:sp>
        <p:sp>
          <p:nvSpPr>
            <p:cNvPr id="197" name="object 197"/>
            <p:cNvSpPr/>
            <p:nvPr/>
          </p:nvSpPr>
          <p:spPr>
            <a:xfrm>
              <a:off x="7736205" y="2713482"/>
              <a:ext cx="52705" cy="24765"/>
            </a:xfrm>
            <a:custGeom>
              <a:avLst/>
              <a:gdLst/>
              <a:ahLst/>
              <a:cxnLst/>
              <a:rect l="l" t="t" r="r" b="b"/>
              <a:pathLst>
                <a:path w="52704" h="24764">
                  <a:moveTo>
                    <a:pt x="19685" y="0"/>
                  </a:moveTo>
                  <a:lnTo>
                    <a:pt x="13208" y="8635"/>
                  </a:lnTo>
                  <a:lnTo>
                    <a:pt x="13716" y="8635"/>
                  </a:lnTo>
                  <a:lnTo>
                    <a:pt x="6858" y="15875"/>
                  </a:lnTo>
                  <a:lnTo>
                    <a:pt x="7239" y="15875"/>
                  </a:lnTo>
                  <a:lnTo>
                    <a:pt x="0" y="24510"/>
                  </a:lnTo>
                  <a:lnTo>
                    <a:pt x="36829" y="24510"/>
                  </a:lnTo>
                  <a:lnTo>
                    <a:pt x="41655" y="17271"/>
                  </a:lnTo>
                  <a:lnTo>
                    <a:pt x="48133" y="8635"/>
                  </a:lnTo>
                  <a:lnTo>
                    <a:pt x="52450" y="1523"/>
                  </a:lnTo>
                  <a:lnTo>
                    <a:pt x="19303" y="1523"/>
                  </a:lnTo>
                  <a:lnTo>
                    <a:pt x="19685" y="0"/>
                  </a:lnTo>
                  <a:close/>
                </a:path>
              </a:pathLst>
            </a:custGeom>
            <a:solidFill>
              <a:srgbClr val="416F9C"/>
            </a:solidFill>
          </p:spPr>
          <p:txBody>
            <a:bodyPr wrap="square" lIns="0" tIns="0" rIns="0" bIns="0" rtlCol="0"/>
            <a:lstStyle/>
            <a:p>
              <a:endParaRPr/>
            </a:p>
          </p:txBody>
        </p:sp>
        <p:sp>
          <p:nvSpPr>
            <p:cNvPr id="198" name="object 198"/>
            <p:cNvSpPr/>
            <p:nvPr/>
          </p:nvSpPr>
          <p:spPr>
            <a:xfrm>
              <a:off x="6645020" y="2736595"/>
              <a:ext cx="1905" cy="1905"/>
            </a:xfrm>
            <a:custGeom>
              <a:avLst/>
              <a:gdLst/>
              <a:ahLst/>
              <a:cxnLst/>
              <a:rect l="l" t="t" r="r" b="b"/>
              <a:pathLst>
                <a:path w="1904" h="1905">
                  <a:moveTo>
                    <a:pt x="0" y="0"/>
                  </a:moveTo>
                  <a:lnTo>
                    <a:pt x="380" y="1396"/>
                  </a:lnTo>
                  <a:lnTo>
                    <a:pt x="1524" y="1396"/>
                  </a:lnTo>
                  <a:lnTo>
                    <a:pt x="0" y="0"/>
                  </a:lnTo>
                  <a:close/>
                </a:path>
              </a:pathLst>
            </a:custGeom>
            <a:solidFill>
              <a:srgbClr val="416F9C"/>
            </a:solidFill>
          </p:spPr>
          <p:txBody>
            <a:bodyPr wrap="square" lIns="0" tIns="0" rIns="0" bIns="0" rtlCol="0"/>
            <a:lstStyle/>
            <a:p>
              <a:endParaRPr/>
            </a:p>
          </p:txBody>
        </p:sp>
        <p:sp>
          <p:nvSpPr>
            <p:cNvPr id="199" name="object 199"/>
            <p:cNvSpPr/>
            <p:nvPr/>
          </p:nvSpPr>
          <p:spPr>
            <a:xfrm>
              <a:off x="7705979" y="2736595"/>
              <a:ext cx="67310" cy="27305"/>
            </a:xfrm>
            <a:custGeom>
              <a:avLst/>
              <a:gdLst/>
              <a:ahLst/>
              <a:cxnLst/>
              <a:rect l="l" t="t" r="r" b="b"/>
              <a:pathLst>
                <a:path w="67309" h="27305">
                  <a:moveTo>
                    <a:pt x="30734" y="0"/>
                  </a:moveTo>
                  <a:lnTo>
                    <a:pt x="23114" y="7112"/>
                  </a:lnTo>
                  <a:lnTo>
                    <a:pt x="23622" y="7112"/>
                  </a:lnTo>
                  <a:lnTo>
                    <a:pt x="15748" y="14350"/>
                  </a:lnTo>
                  <a:lnTo>
                    <a:pt x="16255" y="14350"/>
                  </a:lnTo>
                  <a:lnTo>
                    <a:pt x="8000" y="20065"/>
                  </a:lnTo>
                  <a:lnTo>
                    <a:pt x="8509" y="20065"/>
                  </a:lnTo>
                  <a:lnTo>
                    <a:pt x="0" y="27304"/>
                  </a:lnTo>
                  <a:lnTo>
                    <a:pt x="43561" y="27304"/>
                  </a:lnTo>
                  <a:lnTo>
                    <a:pt x="50038" y="21462"/>
                  </a:lnTo>
                  <a:lnTo>
                    <a:pt x="57785" y="12826"/>
                  </a:lnTo>
                  <a:lnTo>
                    <a:pt x="65024" y="4317"/>
                  </a:lnTo>
                  <a:lnTo>
                    <a:pt x="67055" y="1396"/>
                  </a:lnTo>
                  <a:lnTo>
                    <a:pt x="30225" y="1396"/>
                  </a:lnTo>
                  <a:lnTo>
                    <a:pt x="30734" y="0"/>
                  </a:lnTo>
                  <a:close/>
                </a:path>
              </a:pathLst>
            </a:custGeom>
            <a:solidFill>
              <a:srgbClr val="416F9C"/>
            </a:solidFill>
          </p:spPr>
          <p:txBody>
            <a:bodyPr wrap="square" lIns="0" tIns="0" rIns="0" bIns="0" rtlCol="0"/>
            <a:lstStyle/>
            <a:p>
              <a:endParaRPr/>
            </a:p>
          </p:txBody>
        </p:sp>
        <p:sp>
          <p:nvSpPr>
            <p:cNvPr id="200" name="object 200"/>
            <p:cNvSpPr/>
            <p:nvPr/>
          </p:nvSpPr>
          <p:spPr>
            <a:xfrm>
              <a:off x="6675246" y="2762376"/>
              <a:ext cx="2540" cy="1905"/>
            </a:xfrm>
            <a:custGeom>
              <a:avLst/>
              <a:gdLst/>
              <a:ahLst/>
              <a:cxnLst/>
              <a:rect l="l" t="t" r="r" b="b"/>
              <a:pathLst>
                <a:path w="2540" h="1905">
                  <a:moveTo>
                    <a:pt x="0" y="0"/>
                  </a:moveTo>
                  <a:lnTo>
                    <a:pt x="507" y="1524"/>
                  </a:lnTo>
                  <a:lnTo>
                    <a:pt x="2158" y="1524"/>
                  </a:lnTo>
                  <a:lnTo>
                    <a:pt x="0" y="0"/>
                  </a:lnTo>
                  <a:close/>
                </a:path>
              </a:pathLst>
            </a:custGeom>
            <a:solidFill>
              <a:srgbClr val="416F9C"/>
            </a:solidFill>
          </p:spPr>
          <p:txBody>
            <a:bodyPr wrap="square" lIns="0" tIns="0" rIns="0" bIns="0" rtlCol="0"/>
            <a:lstStyle/>
            <a:p>
              <a:endParaRPr/>
            </a:p>
          </p:txBody>
        </p:sp>
        <p:sp>
          <p:nvSpPr>
            <p:cNvPr id="201" name="object 201"/>
            <p:cNvSpPr/>
            <p:nvPr/>
          </p:nvSpPr>
          <p:spPr>
            <a:xfrm>
              <a:off x="7597140" y="2762376"/>
              <a:ext cx="152400" cy="37465"/>
            </a:xfrm>
            <a:custGeom>
              <a:avLst/>
              <a:gdLst/>
              <a:ahLst/>
              <a:cxnLst/>
              <a:rect l="l" t="t" r="r" b="b"/>
              <a:pathLst>
                <a:path w="152400" h="37464">
                  <a:moveTo>
                    <a:pt x="109346" y="0"/>
                  </a:moveTo>
                  <a:lnTo>
                    <a:pt x="100456" y="5842"/>
                  </a:lnTo>
                  <a:lnTo>
                    <a:pt x="101091" y="5842"/>
                  </a:lnTo>
                  <a:lnTo>
                    <a:pt x="91948" y="11557"/>
                  </a:lnTo>
                  <a:lnTo>
                    <a:pt x="92582" y="11557"/>
                  </a:lnTo>
                  <a:lnTo>
                    <a:pt x="83184" y="15875"/>
                  </a:lnTo>
                  <a:lnTo>
                    <a:pt x="83692" y="15875"/>
                  </a:lnTo>
                  <a:lnTo>
                    <a:pt x="74040" y="20193"/>
                  </a:lnTo>
                  <a:lnTo>
                    <a:pt x="74675" y="20193"/>
                  </a:lnTo>
                  <a:lnTo>
                    <a:pt x="64769" y="24511"/>
                  </a:lnTo>
                  <a:lnTo>
                    <a:pt x="65404" y="24511"/>
                  </a:lnTo>
                  <a:lnTo>
                    <a:pt x="55244" y="27305"/>
                  </a:lnTo>
                  <a:lnTo>
                    <a:pt x="55879" y="27305"/>
                  </a:lnTo>
                  <a:lnTo>
                    <a:pt x="45592" y="30225"/>
                  </a:lnTo>
                  <a:lnTo>
                    <a:pt x="46227" y="30225"/>
                  </a:lnTo>
                  <a:lnTo>
                    <a:pt x="35686" y="33147"/>
                  </a:lnTo>
                  <a:lnTo>
                    <a:pt x="36321" y="33147"/>
                  </a:lnTo>
                  <a:lnTo>
                    <a:pt x="25653" y="34544"/>
                  </a:lnTo>
                  <a:lnTo>
                    <a:pt x="26288" y="34544"/>
                  </a:lnTo>
                  <a:lnTo>
                    <a:pt x="15366" y="35940"/>
                  </a:lnTo>
                  <a:lnTo>
                    <a:pt x="5587" y="35940"/>
                  </a:lnTo>
                  <a:lnTo>
                    <a:pt x="0" y="37464"/>
                  </a:lnTo>
                  <a:lnTo>
                    <a:pt x="102996" y="37464"/>
                  </a:lnTo>
                  <a:lnTo>
                    <a:pt x="105409" y="35940"/>
                  </a:lnTo>
                  <a:lnTo>
                    <a:pt x="115188" y="30225"/>
                  </a:lnTo>
                  <a:lnTo>
                    <a:pt x="150875" y="2921"/>
                  </a:lnTo>
                  <a:lnTo>
                    <a:pt x="152400" y="1524"/>
                  </a:lnTo>
                  <a:lnTo>
                    <a:pt x="108838" y="1524"/>
                  </a:lnTo>
                  <a:lnTo>
                    <a:pt x="109346" y="0"/>
                  </a:lnTo>
                  <a:close/>
                </a:path>
              </a:pathLst>
            </a:custGeom>
            <a:solidFill>
              <a:srgbClr val="416F9C"/>
            </a:solidFill>
          </p:spPr>
          <p:txBody>
            <a:bodyPr wrap="square" lIns="0" tIns="0" rIns="0" bIns="0" rtlCol="0"/>
            <a:lstStyle/>
            <a:p>
              <a:endParaRPr/>
            </a:p>
          </p:txBody>
        </p:sp>
        <p:sp>
          <p:nvSpPr>
            <p:cNvPr id="202" name="object 202"/>
            <p:cNvSpPr/>
            <p:nvPr/>
          </p:nvSpPr>
          <p:spPr>
            <a:xfrm>
              <a:off x="6777735" y="2827845"/>
              <a:ext cx="826135" cy="0"/>
            </a:xfrm>
            <a:custGeom>
              <a:avLst/>
              <a:gdLst/>
              <a:ahLst/>
              <a:cxnLst/>
              <a:rect l="l" t="t" r="r" b="b"/>
              <a:pathLst>
                <a:path w="826134">
                  <a:moveTo>
                    <a:pt x="0" y="0"/>
                  </a:moveTo>
                  <a:lnTo>
                    <a:pt x="826135" y="0"/>
                  </a:lnTo>
                </a:path>
              </a:pathLst>
            </a:custGeom>
            <a:ln w="3175">
              <a:solidFill>
                <a:srgbClr val="416F9C"/>
              </a:solidFill>
            </a:ln>
          </p:spPr>
          <p:txBody>
            <a:bodyPr wrap="square" lIns="0" tIns="0" rIns="0" bIns="0" rtlCol="0"/>
            <a:lstStyle/>
            <a:p>
              <a:endParaRPr/>
            </a:p>
          </p:txBody>
        </p:sp>
        <p:sp>
          <p:nvSpPr>
            <p:cNvPr id="203" name="object 203"/>
            <p:cNvSpPr txBox="1"/>
            <p:nvPr/>
          </p:nvSpPr>
          <p:spPr>
            <a:xfrm>
              <a:off x="6748271" y="2418714"/>
              <a:ext cx="823594" cy="269240"/>
            </a:xfrm>
            <a:prstGeom prst="rect">
              <a:avLst/>
            </a:prstGeom>
          </p:spPr>
          <p:txBody>
            <a:bodyPr vert="horz" wrap="square" lIns="0" tIns="12065" rIns="0" bIns="0" rtlCol="0">
              <a:spAutoFit/>
            </a:bodyPr>
            <a:lstStyle/>
            <a:p>
              <a:pPr>
                <a:lnSpc>
                  <a:spcPct val="100000"/>
                </a:lnSpc>
                <a:spcBef>
                  <a:spcPts val="95"/>
                </a:spcBef>
              </a:pPr>
              <a:r>
                <a:rPr sz="1600" spc="-5" dirty="0">
                  <a:solidFill>
                    <a:srgbClr val="FFFFFF"/>
                  </a:solidFill>
                  <a:latin typeface="微软雅黑"/>
                  <a:cs typeface="微软雅黑"/>
                </a:rPr>
                <a:t>智能服务</a:t>
              </a:r>
              <a:endParaRPr sz="1600">
                <a:latin typeface="微软雅黑"/>
                <a:cs typeface="微软雅黑"/>
              </a:endParaRPr>
            </a:p>
          </p:txBody>
        </p:sp>
        <p:sp>
          <p:nvSpPr>
            <p:cNvPr id="204" name="object 204"/>
            <p:cNvSpPr/>
            <p:nvPr/>
          </p:nvSpPr>
          <p:spPr>
            <a:xfrm>
              <a:off x="6576059" y="3386328"/>
              <a:ext cx="1238885" cy="451484"/>
            </a:xfrm>
            <a:custGeom>
              <a:avLst/>
              <a:gdLst/>
              <a:ahLst/>
              <a:cxnLst/>
              <a:rect l="l" t="t" r="r" b="b"/>
              <a:pathLst>
                <a:path w="1238884" h="451485">
                  <a:moveTo>
                    <a:pt x="1020572" y="0"/>
                  </a:moveTo>
                  <a:lnTo>
                    <a:pt x="217805" y="0"/>
                  </a:lnTo>
                  <a:lnTo>
                    <a:pt x="167767" y="5842"/>
                  </a:lnTo>
                  <a:lnTo>
                    <a:pt x="121793" y="22733"/>
                  </a:lnTo>
                  <a:lnTo>
                    <a:pt x="81407" y="49275"/>
                  </a:lnTo>
                  <a:lnTo>
                    <a:pt x="47625" y="84200"/>
                  </a:lnTo>
                  <a:lnTo>
                    <a:pt x="21971" y="126111"/>
                  </a:lnTo>
                  <a:lnTo>
                    <a:pt x="5588" y="173736"/>
                  </a:lnTo>
                  <a:lnTo>
                    <a:pt x="0" y="225425"/>
                  </a:lnTo>
                  <a:lnTo>
                    <a:pt x="5588" y="277368"/>
                  </a:lnTo>
                  <a:lnTo>
                    <a:pt x="21971" y="324866"/>
                  </a:lnTo>
                  <a:lnTo>
                    <a:pt x="47625" y="366776"/>
                  </a:lnTo>
                  <a:lnTo>
                    <a:pt x="81407" y="401828"/>
                  </a:lnTo>
                  <a:lnTo>
                    <a:pt x="121793" y="428371"/>
                  </a:lnTo>
                  <a:lnTo>
                    <a:pt x="167767" y="445262"/>
                  </a:lnTo>
                  <a:lnTo>
                    <a:pt x="217805" y="450977"/>
                  </a:lnTo>
                  <a:lnTo>
                    <a:pt x="1020572" y="450977"/>
                  </a:lnTo>
                  <a:lnTo>
                    <a:pt x="1070483" y="445262"/>
                  </a:lnTo>
                  <a:lnTo>
                    <a:pt x="1116330" y="428371"/>
                  </a:lnTo>
                  <a:lnTo>
                    <a:pt x="1156843" y="401828"/>
                  </a:lnTo>
                  <a:lnTo>
                    <a:pt x="1190625" y="366903"/>
                  </a:lnTo>
                  <a:lnTo>
                    <a:pt x="1216279" y="324866"/>
                  </a:lnTo>
                  <a:lnTo>
                    <a:pt x="1232789" y="277368"/>
                  </a:lnTo>
                  <a:lnTo>
                    <a:pt x="1238504" y="225552"/>
                  </a:lnTo>
                  <a:lnTo>
                    <a:pt x="1232789" y="173736"/>
                  </a:lnTo>
                  <a:lnTo>
                    <a:pt x="1216279" y="126237"/>
                  </a:lnTo>
                  <a:lnTo>
                    <a:pt x="1190625" y="84200"/>
                  </a:lnTo>
                  <a:lnTo>
                    <a:pt x="1156843" y="49275"/>
                  </a:lnTo>
                  <a:lnTo>
                    <a:pt x="1116330" y="22733"/>
                  </a:lnTo>
                  <a:lnTo>
                    <a:pt x="1070483" y="5842"/>
                  </a:lnTo>
                  <a:lnTo>
                    <a:pt x="1020572" y="0"/>
                  </a:lnTo>
                  <a:close/>
                </a:path>
              </a:pathLst>
            </a:custGeom>
            <a:solidFill>
              <a:srgbClr val="4470C4"/>
            </a:solidFill>
          </p:spPr>
          <p:txBody>
            <a:bodyPr wrap="square" lIns="0" tIns="0" rIns="0" bIns="0" rtlCol="0"/>
            <a:lstStyle/>
            <a:p>
              <a:endParaRPr/>
            </a:p>
          </p:txBody>
        </p:sp>
        <p:sp>
          <p:nvSpPr>
            <p:cNvPr id="205" name="object 205"/>
            <p:cNvSpPr/>
            <p:nvPr/>
          </p:nvSpPr>
          <p:spPr>
            <a:xfrm>
              <a:off x="6562343" y="3371088"/>
              <a:ext cx="1142365" cy="480695"/>
            </a:xfrm>
            <a:custGeom>
              <a:avLst/>
              <a:gdLst/>
              <a:ahLst/>
              <a:cxnLst/>
              <a:rect l="l" t="t" r="r" b="b"/>
              <a:pathLst>
                <a:path w="1142365" h="480695">
                  <a:moveTo>
                    <a:pt x="1058036" y="0"/>
                  </a:moveTo>
                  <a:lnTo>
                    <a:pt x="208152" y="0"/>
                  </a:lnTo>
                  <a:lnTo>
                    <a:pt x="162940" y="10033"/>
                  </a:lnTo>
                  <a:lnTo>
                    <a:pt x="111632" y="34544"/>
                  </a:lnTo>
                  <a:lnTo>
                    <a:pt x="75946" y="61849"/>
                  </a:lnTo>
                  <a:lnTo>
                    <a:pt x="67817" y="70485"/>
                  </a:lnTo>
                  <a:lnTo>
                    <a:pt x="60198" y="77597"/>
                  </a:lnTo>
                  <a:lnTo>
                    <a:pt x="52958" y="86233"/>
                  </a:lnTo>
                  <a:lnTo>
                    <a:pt x="45974" y="96265"/>
                  </a:lnTo>
                  <a:lnTo>
                    <a:pt x="39497" y="104901"/>
                  </a:lnTo>
                  <a:lnTo>
                    <a:pt x="18160" y="146685"/>
                  </a:lnTo>
                  <a:lnTo>
                    <a:pt x="4572" y="191135"/>
                  </a:lnTo>
                  <a:lnTo>
                    <a:pt x="0" y="234314"/>
                  </a:lnTo>
                  <a:lnTo>
                    <a:pt x="0" y="245872"/>
                  </a:lnTo>
                  <a:lnTo>
                    <a:pt x="2539" y="277494"/>
                  </a:lnTo>
                  <a:lnTo>
                    <a:pt x="13970" y="323469"/>
                  </a:lnTo>
                  <a:lnTo>
                    <a:pt x="18160" y="333501"/>
                  </a:lnTo>
                  <a:lnTo>
                    <a:pt x="22859" y="345059"/>
                  </a:lnTo>
                  <a:lnTo>
                    <a:pt x="45974" y="383794"/>
                  </a:lnTo>
                  <a:lnTo>
                    <a:pt x="102234" y="439928"/>
                  </a:lnTo>
                  <a:lnTo>
                    <a:pt x="141604" y="461518"/>
                  </a:lnTo>
                  <a:lnTo>
                    <a:pt x="196596" y="478663"/>
                  </a:lnTo>
                  <a:lnTo>
                    <a:pt x="208152" y="480187"/>
                  </a:lnTo>
                  <a:lnTo>
                    <a:pt x="1058036" y="480187"/>
                  </a:lnTo>
                  <a:lnTo>
                    <a:pt x="1069594" y="478663"/>
                  </a:lnTo>
                  <a:lnTo>
                    <a:pt x="1103249" y="470026"/>
                  </a:lnTo>
                  <a:lnTo>
                    <a:pt x="1134872" y="457200"/>
                  </a:lnTo>
                  <a:lnTo>
                    <a:pt x="1142364" y="452881"/>
                  </a:lnTo>
                  <a:lnTo>
                    <a:pt x="226822" y="452881"/>
                  </a:lnTo>
                  <a:lnTo>
                    <a:pt x="221233" y="451357"/>
                  </a:lnTo>
                  <a:lnTo>
                    <a:pt x="211327" y="451357"/>
                  </a:lnTo>
                  <a:lnTo>
                    <a:pt x="200405" y="449961"/>
                  </a:lnTo>
                  <a:lnTo>
                    <a:pt x="201167" y="449961"/>
                  </a:lnTo>
                  <a:lnTo>
                    <a:pt x="190373" y="448563"/>
                  </a:lnTo>
                  <a:lnTo>
                    <a:pt x="191134" y="448563"/>
                  </a:lnTo>
                  <a:lnTo>
                    <a:pt x="180466" y="445643"/>
                  </a:lnTo>
                  <a:lnTo>
                    <a:pt x="181228" y="445643"/>
                  </a:lnTo>
                  <a:lnTo>
                    <a:pt x="170814" y="442722"/>
                  </a:lnTo>
                  <a:lnTo>
                    <a:pt x="171450" y="442722"/>
                  </a:lnTo>
                  <a:lnTo>
                    <a:pt x="161416" y="439928"/>
                  </a:lnTo>
                  <a:lnTo>
                    <a:pt x="162051" y="439928"/>
                  </a:lnTo>
                  <a:lnTo>
                    <a:pt x="152146" y="435610"/>
                  </a:lnTo>
                  <a:lnTo>
                    <a:pt x="152780" y="435610"/>
                  </a:lnTo>
                  <a:lnTo>
                    <a:pt x="143001" y="431292"/>
                  </a:lnTo>
                  <a:lnTo>
                    <a:pt x="143636" y="431292"/>
                  </a:lnTo>
                  <a:lnTo>
                    <a:pt x="134238" y="426974"/>
                  </a:lnTo>
                  <a:lnTo>
                    <a:pt x="134874" y="426974"/>
                  </a:lnTo>
                  <a:lnTo>
                    <a:pt x="125729" y="421259"/>
                  </a:lnTo>
                  <a:lnTo>
                    <a:pt x="126237" y="421259"/>
                  </a:lnTo>
                  <a:lnTo>
                    <a:pt x="119633" y="416941"/>
                  </a:lnTo>
                  <a:lnTo>
                    <a:pt x="117982" y="416941"/>
                  </a:lnTo>
                  <a:lnTo>
                    <a:pt x="109474" y="409701"/>
                  </a:lnTo>
                  <a:lnTo>
                    <a:pt x="109981" y="409701"/>
                  </a:lnTo>
                  <a:lnTo>
                    <a:pt x="101726" y="403987"/>
                  </a:lnTo>
                  <a:lnTo>
                    <a:pt x="102234" y="403987"/>
                  </a:lnTo>
                  <a:lnTo>
                    <a:pt x="94360" y="396748"/>
                  </a:lnTo>
                  <a:lnTo>
                    <a:pt x="94869" y="396748"/>
                  </a:lnTo>
                  <a:lnTo>
                    <a:pt x="88773" y="391032"/>
                  </a:lnTo>
                  <a:lnTo>
                    <a:pt x="87629" y="391032"/>
                  </a:lnTo>
                  <a:lnTo>
                    <a:pt x="80517" y="382397"/>
                  </a:lnTo>
                  <a:lnTo>
                    <a:pt x="80899" y="382397"/>
                  </a:lnTo>
                  <a:lnTo>
                    <a:pt x="74040" y="375157"/>
                  </a:lnTo>
                  <a:lnTo>
                    <a:pt x="74422" y="375157"/>
                  </a:lnTo>
                  <a:lnTo>
                    <a:pt x="67945" y="366522"/>
                  </a:lnTo>
                  <a:lnTo>
                    <a:pt x="68452" y="366522"/>
                  </a:lnTo>
                  <a:lnTo>
                    <a:pt x="63373" y="359410"/>
                  </a:lnTo>
                  <a:lnTo>
                    <a:pt x="62737" y="359410"/>
                  </a:lnTo>
                  <a:lnTo>
                    <a:pt x="57784" y="350774"/>
                  </a:lnTo>
                  <a:lnTo>
                    <a:pt x="57403" y="350774"/>
                  </a:lnTo>
                  <a:lnTo>
                    <a:pt x="52831" y="342138"/>
                  </a:lnTo>
                  <a:lnTo>
                    <a:pt x="52450" y="342138"/>
                  </a:lnTo>
                  <a:lnTo>
                    <a:pt x="47625" y="332105"/>
                  </a:lnTo>
                  <a:lnTo>
                    <a:pt x="47878" y="332105"/>
                  </a:lnTo>
                  <a:lnTo>
                    <a:pt x="44196" y="323469"/>
                  </a:lnTo>
                  <a:lnTo>
                    <a:pt x="43814" y="323469"/>
                  </a:lnTo>
                  <a:lnTo>
                    <a:pt x="39877" y="313436"/>
                  </a:lnTo>
                  <a:lnTo>
                    <a:pt x="40131" y="313436"/>
                  </a:lnTo>
                  <a:lnTo>
                    <a:pt x="36702" y="303275"/>
                  </a:lnTo>
                  <a:lnTo>
                    <a:pt x="36956" y="303275"/>
                  </a:lnTo>
                  <a:lnTo>
                    <a:pt x="33908" y="293243"/>
                  </a:lnTo>
                  <a:lnTo>
                    <a:pt x="34162" y="293243"/>
                  </a:lnTo>
                  <a:lnTo>
                    <a:pt x="31876" y="283210"/>
                  </a:lnTo>
                  <a:lnTo>
                    <a:pt x="29972" y="273176"/>
                  </a:lnTo>
                  <a:lnTo>
                    <a:pt x="28701" y="261619"/>
                  </a:lnTo>
                  <a:lnTo>
                    <a:pt x="28194" y="257301"/>
                  </a:lnTo>
                  <a:lnTo>
                    <a:pt x="27685" y="245872"/>
                  </a:lnTo>
                  <a:lnTo>
                    <a:pt x="27685" y="234314"/>
                  </a:lnTo>
                  <a:lnTo>
                    <a:pt x="31876" y="196976"/>
                  </a:lnTo>
                  <a:lnTo>
                    <a:pt x="34162" y="186944"/>
                  </a:lnTo>
                  <a:lnTo>
                    <a:pt x="33908" y="186944"/>
                  </a:lnTo>
                  <a:lnTo>
                    <a:pt x="36956" y="176784"/>
                  </a:lnTo>
                  <a:lnTo>
                    <a:pt x="36702" y="176784"/>
                  </a:lnTo>
                  <a:lnTo>
                    <a:pt x="40131" y="166750"/>
                  </a:lnTo>
                  <a:lnTo>
                    <a:pt x="40385" y="166750"/>
                  </a:lnTo>
                  <a:lnTo>
                    <a:pt x="43814" y="156717"/>
                  </a:lnTo>
                  <a:lnTo>
                    <a:pt x="44196" y="156717"/>
                  </a:lnTo>
                  <a:lnTo>
                    <a:pt x="47878" y="148082"/>
                  </a:lnTo>
                  <a:lnTo>
                    <a:pt x="47625" y="148082"/>
                  </a:lnTo>
                  <a:lnTo>
                    <a:pt x="52450" y="139446"/>
                  </a:lnTo>
                  <a:lnTo>
                    <a:pt x="52070" y="139446"/>
                  </a:lnTo>
                  <a:lnTo>
                    <a:pt x="57403" y="129412"/>
                  </a:lnTo>
                  <a:lnTo>
                    <a:pt x="57784" y="129412"/>
                  </a:lnTo>
                  <a:lnTo>
                    <a:pt x="62737" y="120776"/>
                  </a:lnTo>
                  <a:lnTo>
                    <a:pt x="63373" y="120776"/>
                  </a:lnTo>
                  <a:lnTo>
                    <a:pt x="68452" y="113537"/>
                  </a:lnTo>
                  <a:lnTo>
                    <a:pt x="67945" y="113537"/>
                  </a:lnTo>
                  <a:lnTo>
                    <a:pt x="74422" y="104901"/>
                  </a:lnTo>
                  <a:lnTo>
                    <a:pt x="74040" y="104901"/>
                  </a:lnTo>
                  <a:lnTo>
                    <a:pt x="80899" y="97789"/>
                  </a:lnTo>
                  <a:lnTo>
                    <a:pt x="80517" y="97789"/>
                  </a:lnTo>
                  <a:lnTo>
                    <a:pt x="87629" y="90550"/>
                  </a:lnTo>
                  <a:lnTo>
                    <a:pt x="87249" y="90550"/>
                  </a:lnTo>
                  <a:lnTo>
                    <a:pt x="94869" y="83438"/>
                  </a:lnTo>
                  <a:lnTo>
                    <a:pt x="94360" y="83438"/>
                  </a:lnTo>
                  <a:lnTo>
                    <a:pt x="102234" y="76200"/>
                  </a:lnTo>
                  <a:lnTo>
                    <a:pt x="101726" y="76200"/>
                  </a:lnTo>
                  <a:lnTo>
                    <a:pt x="109981" y="70485"/>
                  </a:lnTo>
                  <a:lnTo>
                    <a:pt x="109474" y="70485"/>
                  </a:lnTo>
                  <a:lnTo>
                    <a:pt x="117982" y="64642"/>
                  </a:lnTo>
                  <a:lnTo>
                    <a:pt x="117475" y="64642"/>
                  </a:lnTo>
                  <a:lnTo>
                    <a:pt x="126237" y="58927"/>
                  </a:lnTo>
                  <a:lnTo>
                    <a:pt x="125729" y="58927"/>
                  </a:lnTo>
                  <a:lnTo>
                    <a:pt x="134874" y="53212"/>
                  </a:lnTo>
                  <a:lnTo>
                    <a:pt x="134238" y="53212"/>
                  </a:lnTo>
                  <a:lnTo>
                    <a:pt x="143636" y="48895"/>
                  </a:lnTo>
                  <a:lnTo>
                    <a:pt x="143001" y="48895"/>
                  </a:lnTo>
                  <a:lnTo>
                    <a:pt x="152780" y="44576"/>
                  </a:lnTo>
                  <a:lnTo>
                    <a:pt x="152146" y="44576"/>
                  </a:lnTo>
                  <a:lnTo>
                    <a:pt x="162051" y="40259"/>
                  </a:lnTo>
                  <a:lnTo>
                    <a:pt x="164719" y="40259"/>
                  </a:lnTo>
                  <a:lnTo>
                    <a:pt x="171450" y="37337"/>
                  </a:lnTo>
                  <a:lnTo>
                    <a:pt x="170814" y="37337"/>
                  </a:lnTo>
                  <a:lnTo>
                    <a:pt x="181228" y="34544"/>
                  </a:lnTo>
                  <a:lnTo>
                    <a:pt x="180466" y="34544"/>
                  </a:lnTo>
                  <a:lnTo>
                    <a:pt x="191134" y="31623"/>
                  </a:lnTo>
                  <a:lnTo>
                    <a:pt x="195833" y="31623"/>
                  </a:lnTo>
                  <a:lnTo>
                    <a:pt x="201167" y="30225"/>
                  </a:lnTo>
                  <a:lnTo>
                    <a:pt x="200405" y="30225"/>
                  </a:lnTo>
                  <a:lnTo>
                    <a:pt x="211327" y="28701"/>
                  </a:lnTo>
                  <a:lnTo>
                    <a:pt x="226440" y="28701"/>
                  </a:lnTo>
                  <a:lnTo>
                    <a:pt x="232155" y="27304"/>
                  </a:lnTo>
                  <a:lnTo>
                    <a:pt x="1142364" y="27304"/>
                  </a:lnTo>
                  <a:lnTo>
                    <a:pt x="1103249" y="10033"/>
                  </a:lnTo>
                  <a:lnTo>
                    <a:pt x="1058036" y="0"/>
                  </a:lnTo>
                  <a:close/>
                </a:path>
              </a:pathLst>
            </a:custGeom>
            <a:solidFill>
              <a:srgbClr val="416F9C"/>
            </a:solidFill>
          </p:spPr>
          <p:txBody>
            <a:bodyPr wrap="square" lIns="0" tIns="0" rIns="0" bIns="0" rtlCol="0"/>
            <a:lstStyle/>
            <a:p>
              <a:endParaRPr/>
            </a:p>
          </p:txBody>
        </p:sp>
        <p:sp>
          <p:nvSpPr>
            <p:cNvPr id="206" name="object 206"/>
            <p:cNvSpPr/>
            <p:nvPr/>
          </p:nvSpPr>
          <p:spPr>
            <a:xfrm>
              <a:off x="6794245" y="3399091"/>
              <a:ext cx="802640" cy="0"/>
            </a:xfrm>
            <a:custGeom>
              <a:avLst/>
              <a:gdLst/>
              <a:ahLst/>
              <a:cxnLst/>
              <a:rect l="l" t="t" r="r" b="b"/>
              <a:pathLst>
                <a:path w="802640">
                  <a:moveTo>
                    <a:pt x="0" y="0"/>
                  </a:moveTo>
                  <a:lnTo>
                    <a:pt x="802258" y="0"/>
                  </a:lnTo>
                </a:path>
              </a:pathLst>
            </a:custGeom>
            <a:ln w="3175">
              <a:solidFill>
                <a:srgbClr val="416F9C"/>
              </a:solidFill>
            </a:ln>
          </p:spPr>
          <p:txBody>
            <a:bodyPr wrap="square" lIns="0" tIns="0" rIns="0" bIns="0" rtlCol="0"/>
            <a:lstStyle/>
            <a:p>
              <a:endParaRPr/>
            </a:p>
          </p:txBody>
        </p:sp>
        <p:sp>
          <p:nvSpPr>
            <p:cNvPr id="207" name="object 207"/>
            <p:cNvSpPr/>
            <p:nvPr/>
          </p:nvSpPr>
          <p:spPr>
            <a:xfrm>
              <a:off x="7596378" y="3401250"/>
              <a:ext cx="116205" cy="0"/>
            </a:xfrm>
            <a:custGeom>
              <a:avLst/>
              <a:gdLst/>
              <a:ahLst/>
              <a:cxnLst/>
              <a:rect l="l" t="t" r="r" b="b"/>
              <a:pathLst>
                <a:path w="116204">
                  <a:moveTo>
                    <a:pt x="0" y="0"/>
                  </a:moveTo>
                  <a:lnTo>
                    <a:pt x="115697" y="0"/>
                  </a:lnTo>
                </a:path>
              </a:pathLst>
            </a:custGeom>
            <a:ln w="5715">
              <a:solidFill>
                <a:srgbClr val="416F9C"/>
              </a:solidFill>
            </a:ln>
          </p:spPr>
          <p:txBody>
            <a:bodyPr wrap="square" lIns="0" tIns="0" rIns="0" bIns="0" rtlCol="0"/>
            <a:lstStyle/>
            <a:p>
              <a:endParaRPr/>
            </a:p>
          </p:txBody>
        </p:sp>
        <p:sp>
          <p:nvSpPr>
            <p:cNvPr id="208" name="object 208"/>
            <p:cNvSpPr/>
            <p:nvPr/>
          </p:nvSpPr>
          <p:spPr>
            <a:xfrm>
              <a:off x="6752717" y="3402710"/>
              <a:ext cx="5715" cy="1905"/>
            </a:xfrm>
            <a:custGeom>
              <a:avLst/>
              <a:gdLst/>
              <a:ahLst/>
              <a:cxnLst/>
              <a:rect l="l" t="t" r="r" b="b"/>
              <a:pathLst>
                <a:path w="5715" h="1904">
                  <a:moveTo>
                    <a:pt x="5460" y="0"/>
                  </a:moveTo>
                  <a:lnTo>
                    <a:pt x="761" y="0"/>
                  </a:lnTo>
                  <a:lnTo>
                    <a:pt x="0" y="1397"/>
                  </a:lnTo>
                  <a:lnTo>
                    <a:pt x="5460" y="0"/>
                  </a:lnTo>
                  <a:close/>
                </a:path>
              </a:pathLst>
            </a:custGeom>
            <a:solidFill>
              <a:srgbClr val="416F9C"/>
            </a:solidFill>
          </p:spPr>
          <p:txBody>
            <a:bodyPr wrap="square" lIns="0" tIns="0" rIns="0" bIns="0" rtlCol="0"/>
            <a:lstStyle/>
            <a:p>
              <a:endParaRPr/>
            </a:p>
          </p:txBody>
        </p:sp>
        <p:sp>
          <p:nvSpPr>
            <p:cNvPr id="209" name="object 209"/>
            <p:cNvSpPr/>
            <p:nvPr/>
          </p:nvSpPr>
          <p:spPr>
            <a:xfrm>
              <a:off x="7637398" y="3402710"/>
              <a:ext cx="88900" cy="10160"/>
            </a:xfrm>
            <a:custGeom>
              <a:avLst/>
              <a:gdLst/>
              <a:ahLst/>
              <a:cxnLst/>
              <a:rect l="l" t="t" r="r" b="b"/>
              <a:pathLst>
                <a:path w="88900" h="10160">
                  <a:moveTo>
                    <a:pt x="74675" y="0"/>
                  </a:moveTo>
                  <a:lnTo>
                    <a:pt x="0" y="0"/>
                  </a:lnTo>
                  <a:lnTo>
                    <a:pt x="10541" y="2921"/>
                  </a:lnTo>
                  <a:lnTo>
                    <a:pt x="9905" y="2921"/>
                  </a:lnTo>
                  <a:lnTo>
                    <a:pt x="20193" y="5714"/>
                  </a:lnTo>
                  <a:lnTo>
                    <a:pt x="19557" y="5714"/>
                  </a:lnTo>
                  <a:lnTo>
                    <a:pt x="29718" y="10033"/>
                  </a:lnTo>
                  <a:lnTo>
                    <a:pt x="29082" y="8636"/>
                  </a:lnTo>
                  <a:lnTo>
                    <a:pt x="88900" y="8636"/>
                  </a:lnTo>
                  <a:lnTo>
                    <a:pt x="74675" y="0"/>
                  </a:lnTo>
                  <a:close/>
                </a:path>
              </a:pathLst>
            </a:custGeom>
            <a:solidFill>
              <a:srgbClr val="416F9C"/>
            </a:solidFill>
          </p:spPr>
          <p:txBody>
            <a:bodyPr wrap="square" lIns="0" tIns="0" rIns="0" bIns="0" rtlCol="0"/>
            <a:lstStyle/>
            <a:p>
              <a:endParaRPr/>
            </a:p>
          </p:txBody>
        </p:sp>
        <p:sp>
          <p:nvSpPr>
            <p:cNvPr id="210" name="object 210"/>
            <p:cNvSpPr/>
            <p:nvPr/>
          </p:nvSpPr>
          <p:spPr>
            <a:xfrm>
              <a:off x="6723760" y="3411346"/>
              <a:ext cx="3810" cy="1905"/>
            </a:xfrm>
            <a:custGeom>
              <a:avLst/>
              <a:gdLst/>
              <a:ahLst/>
              <a:cxnLst/>
              <a:rect l="l" t="t" r="r" b="b"/>
              <a:pathLst>
                <a:path w="3809" h="1904">
                  <a:moveTo>
                    <a:pt x="3302" y="0"/>
                  </a:moveTo>
                  <a:lnTo>
                    <a:pt x="635" y="0"/>
                  </a:lnTo>
                  <a:lnTo>
                    <a:pt x="0" y="1397"/>
                  </a:lnTo>
                  <a:lnTo>
                    <a:pt x="3302" y="0"/>
                  </a:lnTo>
                  <a:close/>
                </a:path>
              </a:pathLst>
            </a:custGeom>
            <a:solidFill>
              <a:srgbClr val="416F9C"/>
            </a:solidFill>
          </p:spPr>
          <p:txBody>
            <a:bodyPr wrap="square" lIns="0" tIns="0" rIns="0" bIns="0" rtlCol="0"/>
            <a:lstStyle/>
            <a:p>
              <a:endParaRPr/>
            </a:p>
          </p:txBody>
        </p:sp>
        <p:sp>
          <p:nvSpPr>
            <p:cNvPr id="211" name="object 211"/>
            <p:cNvSpPr/>
            <p:nvPr/>
          </p:nvSpPr>
          <p:spPr>
            <a:xfrm>
              <a:off x="7666481" y="3411346"/>
              <a:ext cx="132080" cy="81915"/>
            </a:xfrm>
            <a:custGeom>
              <a:avLst/>
              <a:gdLst/>
              <a:ahLst/>
              <a:cxnLst/>
              <a:rect l="l" t="t" r="r" b="b"/>
              <a:pathLst>
                <a:path w="132079" h="81914">
                  <a:moveTo>
                    <a:pt x="59817" y="0"/>
                  </a:moveTo>
                  <a:lnTo>
                    <a:pt x="0" y="0"/>
                  </a:lnTo>
                  <a:lnTo>
                    <a:pt x="9906" y="4317"/>
                  </a:lnTo>
                  <a:lnTo>
                    <a:pt x="9271" y="4317"/>
                  </a:lnTo>
                  <a:lnTo>
                    <a:pt x="18923" y="8636"/>
                  </a:lnTo>
                  <a:lnTo>
                    <a:pt x="18288" y="8636"/>
                  </a:lnTo>
                  <a:lnTo>
                    <a:pt x="27813" y="12953"/>
                  </a:lnTo>
                  <a:lnTo>
                    <a:pt x="27177" y="12953"/>
                  </a:lnTo>
                  <a:lnTo>
                    <a:pt x="36322" y="18668"/>
                  </a:lnTo>
                  <a:lnTo>
                    <a:pt x="35687" y="18668"/>
                  </a:lnTo>
                  <a:lnTo>
                    <a:pt x="44576" y="24383"/>
                  </a:lnTo>
                  <a:lnTo>
                    <a:pt x="44069" y="24383"/>
                  </a:lnTo>
                  <a:lnTo>
                    <a:pt x="52577" y="30225"/>
                  </a:lnTo>
                  <a:lnTo>
                    <a:pt x="52070" y="30225"/>
                  </a:lnTo>
                  <a:lnTo>
                    <a:pt x="60325" y="35940"/>
                  </a:lnTo>
                  <a:lnTo>
                    <a:pt x="59817" y="35940"/>
                  </a:lnTo>
                  <a:lnTo>
                    <a:pt x="67691" y="43179"/>
                  </a:lnTo>
                  <a:lnTo>
                    <a:pt x="67183" y="43179"/>
                  </a:lnTo>
                  <a:lnTo>
                    <a:pt x="74802" y="50291"/>
                  </a:lnTo>
                  <a:lnTo>
                    <a:pt x="74295" y="50291"/>
                  </a:lnTo>
                  <a:lnTo>
                    <a:pt x="81534" y="57530"/>
                  </a:lnTo>
                  <a:lnTo>
                    <a:pt x="81152" y="57530"/>
                  </a:lnTo>
                  <a:lnTo>
                    <a:pt x="88011" y="64642"/>
                  </a:lnTo>
                  <a:lnTo>
                    <a:pt x="87502" y="64642"/>
                  </a:lnTo>
                  <a:lnTo>
                    <a:pt x="93979" y="73278"/>
                  </a:lnTo>
                  <a:lnTo>
                    <a:pt x="93599" y="73278"/>
                  </a:lnTo>
                  <a:lnTo>
                    <a:pt x="99695" y="81914"/>
                  </a:lnTo>
                  <a:lnTo>
                    <a:pt x="99314" y="80517"/>
                  </a:lnTo>
                  <a:lnTo>
                    <a:pt x="131699" y="80517"/>
                  </a:lnTo>
                  <a:lnTo>
                    <a:pt x="128524" y="74802"/>
                  </a:lnTo>
                  <a:lnTo>
                    <a:pt x="122427" y="64642"/>
                  </a:lnTo>
                  <a:lnTo>
                    <a:pt x="115950" y="56006"/>
                  </a:lnTo>
                  <a:lnTo>
                    <a:pt x="109093" y="45974"/>
                  </a:lnTo>
                  <a:lnTo>
                    <a:pt x="101853" y="37337"/>
                  </a:lnTo>
                  <a:lnTo>
                    <a:pt x="94107" y="30225"/>
                  </a:lnTo>
                  <a:lnTo>
                    <a:pt x="86106" y="21589"/>
                  </a:lnTo>
                  <a:lnTo>
                    <a:pt x="77724" y="14350"/>
                  </a:lnTo>
                  <a:lnTo>
                    <a:pt x="68961" y="7238"/>
                  </a:lnTo>
                  <a:lnTo>
                    <a:pt x="59817" y="0"/>
                  </a:lnTo>
                  <a:close/>
                </a:path>
              </a:pathLst>
            </a:custGeom>
            <a:solidFill>
              <a:srgbClr val="416F9C"/>
            </a:solidFill>
          </p:spPr>
          <p:txBody>
            <a:bodyPr wrap="square" lIns="0" tIns="0" rIns="0" bIns="0" rtlCol="0"/>
            <a:lstStyle/>
            <a:p>
              <a:endParaRPr/>
            </a:p>
          </p:txBody>
        </p:sp>
        <p:sp>
          <p:nvSpPr>
            <p:cNvPr id="212" name="object 212"/>
            <p:cNvSpPr/>
            <p:nvPr/>
          </p:nvSpPr>
          <p:spPr>
            <a:xfrm>
              <a:off x="6624701" y="3491865"/>
              <a:ext cx="1270" cy="1905"/>
            </a:xfrm>
            <a:custGeom>
              <a:avLst/>
              <a:gdLst/>
              <a:ahLst/>
              <a:cxnLst/>
              <a:rect l="l" t="t" r="r" b="b"/>
              <a:pathLst>
                <a:path w="1270" h="1904">
                  <a:moveTo>
                    <a:pt x="1016" y="0"/>
                  </a:moveTo>
                  <a:lnTo>
                    <a:pt x="380" y="0"/>
                  </a:lnTo>
                  <a:lnTo>
                    <a:pt x="0" y="1397"/>
                  </a:lnTo>
                  <a:lnTo>
                    <a:pt x="1016" y="0"/>
                  </a:lnTo>
                  <a:close/>
                </a:path>
              </a:pathLst>
            </a:custGeom>
            <a:solidFill>
              <a:srgbClr val="416F9C"/>
            </a:solidFill>
          </p:spPr>
          <p:txBody>
            <a:bodyPr wrap="square" lIns="0" tIns="0" rIns="0" bIns="0" rtlCol="0"/>
            <a:lstStyle/>
            <a:p>
              <a:endParaRPr/>
            </a:p>
          </p:txBody>
        </p:sp>
        <p:sp>
          <p:nvSpPr>
            <p:cNvPr id="213" name="object 213"/>
            <p:cNvSpPr/>
            <p:nvPr/>
          </p:nvSpPr>
          <p:spPr>
            <a:xfrm>
              <a:off x="7765795" y="3491865"/>
              <a:ext cx="37465" cy="10160"/>
            </a:xfrm>
            <a:custGeom>
              <a:avLst/>
              <a:gdLst/>
              <a:ahLst/>
              <a:cxnLst/>
              <a:rect l="l" t="t" r="r" b="b"/>
              <a:pathLst>
                <a:path w="37465" h="10160">
                  <a:moveTo>
                    <a:pt x="32384" y="0"/>
                  </a:moveTo>
                  <a:lnTo>
                    <a:pt x="0" y="0"/>
                  </a:lnTo>
                  <a:lnTo>
                    <a:pt x="5714" y="10033"/>
                  </a:lnTo>
                  <a:lnTo>
                    <a:pt x="5333" y="8636"/>
                  </a:lnTo>
                  <a:lnTo>
                    <a:pt x="36956" y="8636"/>
                  </a:lnTo>
                  <a:lnTo>
                    <a:pt x="34798" y="4318"/>
                  </a:lnTo>
                  <a:lnTo>
                    <a:pt x="32384" y="0"/>
                  </a:lnTo>
                  <a:close/>
                </a:path>
              </a:pathLst>
            </a:custGeom>
            <a:solidFill>
              <a:srgbClr val="416F9C"/>
            </a:solidFill>
          </p:spPr>
          <p:txBody>
            <a:bodyPr wrap="square" lIns="0" tIns="0" rIns="0" bIns="0" rtlCol="0"/>
            <a:lstStyle/>
            <a:p>
              <a:endParaRPr/>
            </a:p>
          </p:txBody>
        </p:sp>
        <p:sp>
          <p:nvSpPr>
            <p:cNvPr id="214" name="object 214"/>
            <p:cNvSpPr/>
            <p:nvPr/>
          </p:nvSpPr>
          <p:spPr>
            <a:xfrm>
              <a:off x="6619367" y="3500501"/>
              <a:ext cx="1270" cy="1905"/>
            </a:xfrm>
            <a:custGeom>
              <a:avLst/>
              <a:gdLst/>
              <a:ahLst/>
              <a:cxnLst/>
              <a:rect l="l" t="t" r="r" b="b"/>
              <a:pathLst>
                <a:path w="1270" h="1904">
                  <a:moveTo>
                    <a:pt x="761" y="0"/>
                  </a:moveTo>
                  <a:lnTo>
                    <a:pt x="380" y="0"/>
                  </a:lnTo>
                  <a:lnTo>
                    <a:pt x="0" y="1397"/>
                  </a:lnTo>
                  <a:lnTo>
                    <a:pt x="761" y="0"/>
                  </a:lnTo>
                  <a:close/>
                </a:path>
              </a:pathLst>
            </a:custGeom>
            <a:solidFill>
              <a:srgbClr val="416F9C"/>
            </a:solidFill>
          </p:spPr>
          <p:txBody>
            <a:bodyPr wrap="square" lIns="0" tIns="0" rIns="0" bIns="0" rtlCol="0"/>
            <a:lstStyle/>
            <a:p>
              <a:endParaRPr/>
            </a:p>
          </p:txBody>
        </p:sp>
        <p:sp>
          <p:nvSpPr>
            <p:cNvPr id="215" name="object 215"/>
            <p:cNvSpPr/>
            <p:nvPr/>
          </p:nvSpPr>
          <p:spPr>
            <a:xfrm>
              <a:off x="7771130" y="3500501"/>
              <a:ext cx="43815" cy="29209"/>
            </a:xfrm>
            <a:custGeom>
              <a:avLst/>
              <a:gdLst/>
              <a:ahLst/>
              <a:cxnLst/>
              <a:rect l="l" t="t" r="r" b="b"/>
              <a:pathLst>
                <a:path w="43815" h="29210">
                  <a:moveTo>
                    <a:pt x="31623" y="0"/>
                  </a:moveTo>
                  <a:lnTo>
                    <a:pt x="0" y="0"/>
                  </a:lnTo>
                  <a:lnTo>
                    <a:pt x="5206" y="10033"/>
                  </a:lnTo>
                  <a:lnTo>
                    <a:pt x="4952" y="10033"/>
                  </a:lnTo>
                  <a:lnTo>
                    <a:pt x="9778" y="18669"/>
                  </a:lnTo>
                  <a:lnTo>
                    <a:pt x="9525" y="18669"/>
                  </a:lnTo>
                  <a:lnTo>
                    <a:pt x="13843" y="28701"/>
                  </a:lnTo>
                  <a:lnTo>
                    <a:pt x="13589" y="27304"/>
                  </a:lnTo>
                  <a:lnTo>
                    <a:pt x="43306" y="27304"/>
                  </a:lnTo>
                  <a:lnTo>
                    <a:pt x="34544" y="5714"/>
                  </a:lnTo>
                  <a:lnTo>
                    <a:pt x="31623" y="0"/>
                  </a:lnTo>
                  <a:close/>
                </a:path>
              </a:pathLst>
            </a:custGeom>
            <a:solidFill>
              <a:srgbClr val="416F9C"/>
            </a:solidFill>
          </p:spPr>
          <p:txBody>
            <a:bodyPr wrap="square" lIns="0" tIns="0" rIns="0" bIns="0" rtlCol="0"/>
            <a:lstStyle/>
            <a:p>
              <a:endParaRPr/>
            </a:p>
          </p:txBody>
        </p:sp>
        <p:sp>
          <p:nvSpPr>
            <p:cNvPr id="216" name="object 216"/>
            <p:cNvSpPr/>
            <p:nvPr/>
          </p:nvSpPr>
          <p:spPr>
            <a:xfrm>
              <a:off x="6605905" y="3527805"/>
              <a:ext cx="635" cy="1905"/>
            </a:xfrm>
            <a:custGeom>
              <a:avLst/>
              <a:gdLst/>
              <a:ahLst/>
              <a:cxnLst/>
              <a:rect l="l" t="t" r="r" b="b"/>
              <a:pathLst>
                <a:path w="634" h="1904">
                  <a:moveTo>
                    <a:pt x="635" y="0"/>
                  </a:moveTo>
                  <a:lnTo>
                    <a:pt x="253" y="0"/>
                  </a:lnTo>
                  <a:lnTo>
                    <a:pt x="0" y="1397"/>
                  </a:lnTo>
                  <a:lnTo>
                    <a:pt x="635" y="0"/>
                  </a:lnTo>
                  <a:close/>
                </a:path>
              </a:pathLst>
            </a:custGeom>
            <a:solidFill>
              <a:srgbClr val="416F9C"/>
            </a:solidFill>
          </p:spPr>
          <p:txBody>
            <a:bodyPr wrap="square" lIns="0" tIns="0" rIns="0" bIns="0" rtlCol="0"/>
            <a:lstStyle/>
            <a:p>
              <a:endParaRPr/>
            </a:p>
          </p:txBody>
        </p:sp>
        <p:sp>
          <p:nvSpPr>
            <p:cNvPr id="217" name="object 217"/>
            <p:cNvSpPr/>
            <p:nvPr/>
          </p:nvSpPr>
          <p:spPr>
            <a:xfrm>
              <a:off x="7784718" y="3527805"/>
              <a:ext cx="33020" cy="11430"/>
            </a:xfrm>
            <a:custGeom>
              <a:avLst/>
              <a:gdLst/>
              <a:ahLst/>
              <a:cxnLst/>
              <a:rect l="l" t="t" r="r" b="b"/>
              <a:pathLst>
                <a:path w="33020" h="11429">
                  <a:moveTo>
                    <a:pt x="29717" y="0"/>
                  </a:moveTo>
                  <a:lnTo>
                    <a:pt x="0" y="0"/>
                  </a:lnTo>
                  <a:lnTo>
                    <a:pt x="3936" y="11430"/>
                  </a:lnTo>
                  <a:lnTo>
                    <a:pt x="3682" y="10033"/>
                  </a:lnTo>
                  <a:lnTo>
                    <a:pt x="33020" y="10033"/>
                  </a:lnTo>
                  <a:lnTo>
                    <a:pt x="29717" y="0"/>
                  </a:lnTo>
                  <a:close/>
                </a:path>
              </a:pathLst>
            </a:custGeom>
            <a:solidFill>
              <a:srgbClr val="416F9C"/>
            </a:solidFill>
          </p:spPr>
          <p:txBody>
            <a:bodyPr wrap="square" lIns="0" tIns="0" rIns="0" bIns="0" rtlCol="0"/>
            <a:lstStyle/>
            <a:p>
              <a:endParaRPr/>
            </a:p>
          </p:txBody>
        </p:sp>
        <p:sp>
          <p:nvSpPr>
            <p:cNvPr id="218" name="object 218"/>
            <p:cNvSpPr/>
            <p:nvPr/>
          </p:nvSpPr>
          <p:spPr>
            <a:xfrm>
              <a:off x="6602221" y="3537839"/>
              <a:ext cx="635" cy="1905"/>
            </a:xfrm>
            <a:custGeom>
              <a:avLst/>
              <a:gdLst/>
              <a:ahLst/>
              <a:cxnLst/>
              <a:rect l="l" t="t" r="r" b="b"/>
              <a:pathLst>
                <a:path w="634" h="1904">
                  <a:moveTo>
                    <a:pt x="507" y="0"/>
                  </a:moveTo>
                  <a:lnTo>
                    <a:pt x="253" y="0"/>
                  </a:lnTo>
                  <a:lnTo>
                    <a:pt x="0" y="1397"/>
                  </a:lnTo>
                  <a:lnTo>
                    <a:pt x="507" y="0"/>
                  </a:lnTo>
                  <a:close/>
                </a:path>
              </a:pathLst>
            </a:custGeom>
            <a:solidFill>
              <a:srgbClr val="416F9C"/>
            </a:solidFill>
          </p:spPr>
          <p:txBody>
            <a:bodyPr wrap="square" lIns="0" tIns="0" rIns="0" bIns="0" rtlCol="0"/>
            <a:lstStyle/>
            <a:p>
              <a:endParaRPr/>
            </a:p>
          </p:txBody>
        </p:sp>
        <p:sp>
          <p:nvSpPr>
            <p:cNvPr id="219" name="object 219"/>
            <p:cNvSpPr/>
            <p:nvPr/>
          </p:nvSpPr>
          <p:spPr>
            <a:xfrm>
              <a:off x="7788402" y="3537839"/>
              <a:ext cx="36830" cy="31750"/>
            </a:xfrm>
            <a:custGeom>
              <a:avLst/>
              <a:gdLst/>
              <a:ahLst/>
              <a:cxnLst/>
              <a:rect l="l" t="t" r="r" b="b"/>
              <a:pathLst>
                <a:path w="36829" h="31750">
                  <a:moveTo>
                    <a:pt x="29337" y="0"/>
                  </a:moveTo>
                  <a:lnTo>
                    <a:pt x="0" y="0"/>
                  </a:lnTo>
                  <a:lnTo>
                    <a:pt x="3428" y="10033"/>
                  </a:lnTo>
                  <a:lnTo>
                    <a:pt x="3175" y="10033"/>
                  </a:lnTo>
                  <a:lnTo>
                    <a:pt x="6096" y="20193"/>
                  </a:lnTo>
                  <a:lnTo>
                    <a:pt x="8381" y="31623"/>
                  </a:lnTo>
                  <a:lnTo>
                    <a:pt x="8254" y="30225"/>
                  </a:lnTo>
                  <a:lnTo>
                    <a:pt x="36322" y="30225"/>
                  </a:lnTo>
                  <a:lnTo>
                    <a:pt x="35432" y="24384"/>
                  </a:lnTo>
                  <a:lnTo>
                    <a:pt x="32893" y="12953"/>
                  </a:lnTo>
                  <a:lnTo>
                    <a:pt x="29337" y="0"/>
                  </a:lnTo>
                  <a:close/>
                </a:path>
              </a:pathLst>
            </a:custGeom>
            <a:solidFill>
              <a:srgbClr val="416F9C"/>
            </a:solidFill>
          </p:spPr>
          <p:txBody>
            <a:bodyPr wrap="square" lIns="0" tIns="0" rIns="0" bIns="0" rtlCol="0"/>
            <a:lstStyle/>
            <a:p>
              <a:endParaRPr/>
            </a:p>
          </p:txBody>
        </p:sp>
        <p:sp>
          <p:nvSpPr>
            <p:cNvPr id="220" name="object 220"/>
            <p:cNvSpPr/>
            <p:nvPr/>
          </p:nvSpPr>
          <p:spPr>
            <a:xfrm>
              <a:off x="6594093" y="3568065"/>
              <a:ext cx="635" cy="1905"/>
            </a:xfrm>
            <a:custGeom>
              <a:avLst/>
              <a:gdLst/>
              <a:ahLst/>
              <a:cxnLst/>
              <a:rect l="l" t="t" r="r" b="b"/>
              <a:pathLst>
                <a:path w="634" h="1904">
                  <a:moveTo>
                    <a:pt x="253" y="0"/>
                  </a:moveTo>
                  <a:lnTo>
                    <a:pt x="0" y="1397"/>
                  </a:lnTo>
                  <a:lnTo>
                    <a:pt x="253" y="0"/>
                  </a:lnTo>
                  <a:close/>
                </a:path>
              </a:pathLst>
            </a:custGeom>
            <a:solidFill>
              <a:srgbClr val="416F9C"/>
            </a:solidFill>
          </p:spPr>
          <p:txBody>
            <a:bodyPr wrap="square" lIns="0" tIns="0" rIns="0" bIns="0" rtlCol="0"/>
            <a:lstStyle/>
            <a:p>
              <a:endParaRPr/>
            </a:p>
          </p:txBody>
        </p:sp>
        <p:sp>
          <p:nvSpPr>
            <p:cNvPr id="221" name="object 221"/>
            <p:cNvSpPr/>
            <p:nvPr/>
          </p:nvSpPr>
          <p:spPr>
            <a:xfrm>
              <a:off x="7796656" y="3568065"/>
              <a:ext cx="29845" cy="11430"/>
            </a:xfrm>
            <a:custGeom>
              <a:avLst/>
              <a:gdLst/>
              <a:ahLst/>
              <a:cxnLst/>
              <a:rect l="l" t="t" r="r" b="b"/>
              <a:pathLst>
                <a:path w="29845" h="11429">
                  <a:moveTo>
                    <a:pt x="28067" y="0"/>
                  </a:moveTo>
                  <a:lnTo>
                    <a:pt x="0" y="0"/>
                  </a:lnTo>
                  <a:lnTo>
                    <a:pt x="1904" y="11430"/>
                  </a:lnTo>
                  <a:lnTo>
                    <a:pt x="1777" y="10033"/>
                  </a:lnTo>
                  <a:lnTo>
                    <a:pt x="29591" y="10033"/>
                  </a:lnTo>
                  <a:lnTo>
                    <a:pt x="29210" y="7112"/>
                  </a:lnTo>
                  <a:lnTo>
                    <a:pt x="28067" y="0"/>
                  </a:lnTo>
                  <a:close/>
                </a:path>
              </a:pathLst>
            </a:custGeom>
            <a:solidFill>
              <a:srgbClr val="416F9C"/>
            </a:solidFill>
          </p:spPr>
          <p:txBody>
            <a:bodyPr wrap="square" lIns="0" tIns="0" rIns="0" bIns="0" rtlCol="0"/>
            <a:lstStyle/>
            <a:p>
              <a:endParaRPr/>
            </a:p>
          </p:txBody>
        </p:sp>
        <p:sp>
          <p:nvSpPr>
            <p:cNvPr id="222" name="object 222"/>
            <p:cNvSpPr/>
            <p:nvPr/>
          </p:nvSpPr>
          <p:spPr>
            <a:xfrm>
              <a:off x="6592316" y="3578097"/>
              <a:ext cx="0" cy="1905"/>
            </a:xfrm>
            <a:custGeom>
              <a:avLst/>
              <a:gdLst/>
              <a:ahLst/>
              <a:cxnLst/>
              <a:rect l="l" t="t" r="r" b="b"/>
              <a:pathLst>
                <a:path h="1904">
                  <a:moveTo>
                    <a:pt x="0" y="1397"/>
                  </a:moveTo>
                  <a:lnTo>
                    <a:pt x="0" y="0"/>
                  </a:lnTo>
                  <a:lnTo>
                    <a:pt x="0" y="1397"/>
                  </a:lnTo>
                  <a:close/>
                </a:path>
              </a:pathLst>
            </a:custGeom>
            <a:solidFill>
              <a:srgbClr val="416F9C"/>
            </a:solidFill>
          </p:spPr>
          <p:txBody>
            <a:bodyPr wrap="square" lIns="0" tIns="0" rIns="0" bIns="0" rtlCol="0"/>
            <a:lstStyle/>
            <a:p>
              <a:endParaRPr/>
            </a:p>
          </p:txBody>
        </p:sp>
        <p:sp>
          <p:nvSpPr>
            <p:cNvPr id="223" name="object 223"/>
            <p:cNvSpPr/>
            <p:nvPr/>
          </p:nvSpPr>
          <p:spPr>
            <a:xfrm>
              <a:off x="7798434" y="3578097"/>
              <a:ext cx="30480" cy="50800"/>
            </a:xfrm>
            <a:custGeom>
              <a:avLst/>
              <a:gdLst/>
              <a:ahLst/>
              <a:cxnLst/>
              <a:rect l="l" t="t" r="r" b="b"/>
              <a:pathLst>
                <a:path w="30479" h="50800">
                  <a:moveTo>
                    <a:pt x="27813" y="0"/>
                  </a:moveTo>
                  <a:lnTo>
                    <a:pt x="0" y="0"/>
                  </a:lnTo>
                  <a:lnTo>
                    <a:pt x="1397" y="11556"/>
                  </a:lnTo>
                  <a:lnTo>
                    <a:pt x="1778" y="17272"/>
                  </a:lnTo>
                  <a:lnTo>
                    <a:pt x="2159" y="21589"/>
                  </a:lnTo>
                  <a:lnTo>
                    <a:pt x="2413" y="27304"/>
                  </a:lnTo>
                  <a:lnTo>
                    <a:pt x="2413" y="38862"/>
                  </a:lnTo>
                  <a:lnTo>
                    <a:pt x="2159" y="44576"/>
                  </a:lnTo>
                  <a:lnTo>
                    <a:pt x="1778" y="50291"/>
                  </a:lnTo>
                  <a:lnTo>
                    <a:pt x="29591" y="50291"/>
                  </a:lnTo>
                  <a:lnTo>
                    <a:pt x="29845" y="45974"/>
                  </a:lnTo>
                  <a:lnTo>
                    <a:pt x="30099" y="38862"/>
                  </a:lnTo>
                  <a:lnTo>
                    <a:pt x="30099" y="27304"/>
                  </a:lnTo>
                  <a:lnTo>
                    <a:pt x="29845" y="20065"/>
                  </a:lnTo>
                  <a:lnTo>
                    <a:pt x="29464" y="14350"/>
                  </a:lnTo>
                  <a:lnTo>
                    <a:pt x="28956" y="8636"/>
                  </a:lnTo>
                  <a:lnTo>
                    <a:pt x="27813" y="0"/>
                  </a:lnTo>
                  <a:close/>
                </a:path>
              </a:pathLst>
            </a:custGeom>
            <a:solidFill>
              <a:srgbClr val="416F9C"/>
            </a:solidFill>
          </p:spPr>
          <p:txBody>
            <a:bodyPr wrap="square" lIns="0" tIns="0" rIns="0" bIns="0" rtlCol="0"/>
            <a:lstStyle/>
            <a:p>
              <a:endParaRPr/>
            </a:p>
          </p:txBody>
        </p:sp>
        <p:sp>
          <p:nvSpPr>
            <p:cNvPr id="224" name="object 224"/>
            <p:cNvSpPr/>
            <p:nvPr/>
          </p:nvSpPr>
          <p:spPr>
            <a:xfrm>
              <a:off x="7798434" y="3628390"/>
              <a:ext cx="29845" cy="15875"/>
            </a:xfrm>
            <a:custGeom>
              <a:avLst/>
              <a:gdLst/>
              <a:ahLst/>
              <a:cxnLst/>
              <a:rect l="l" t="t" r="r" b="b"/>
              <a:pathLst>
                <a:path w="29845" h="15875">
                  <a:moveTo>
                    <a:pt x="29591" y="0"/>
                  </a:moveTo>
                  <a:lnTo>
                    <a:pt x="1780" y="0"/>
                  </a:lnTo>
                  <a:lnTo>
                    <a:pt x="1397" y="4318"/>
                  </a:lnTo>
                  <a:lnTo>
                    <a:pt x="0" y="15875"/>
                  </a:lnTo>
                  <a:lnTo>
                    <a:pt x="27940" y="15875"/>
                  </a:lnTo>
                  <a:lnTo>
                    <a:pt x="28956" y="7239"/>
                  </a:lnTo>
                  <a:lnTo>
                    <a:pt x="29591" y="0"/>
                  </a:lnTo>
                  <a:close/>
                </a:path>
              </a:pathLst>
            </a:custGeom>
            <a:solidFill>
              <a:srgbClr val="416F9C"/>
            </a:solidFill>
          </p:spPr>
          <p:txBody>
            <a:bodyPr wrap="square" lIns="0" tIns="0" rIns="0" bIns="0" rtlCol="0"/>
            <a:lstStyle/>
            <a:p>
              <a:endParaRPr/>
            </a:p>
          </p:txBody>
        </p:sp>
        <p:sp>
          <p:nvSpPr>
            <p:cNvPr id="225" name="object 225"/>
            <p:cNvSpPr/>
            <p:nvPr/>
          </p:nvSpPr>
          <p:spPr>
            <a:xfrm>
              <a:off x="7784718" y="3642740"/>
              <a:ext cx="41910" cy="52069"/>
            </a:xfrm>
            <a:custGeom>
              <a:avLst/>
              <a:gdLst/>
              <a:ahLst/>
              <a:cxnLst/>
              <a:rect l="l" t="t" r="r" b="b"/>
              <a:pathLst>
                <a:path w="41909" h="52070">
                  <a:moveTo>
                    <a:pt x="41655" y="1523"/>
                  </a:moveTo>
                  <a:lnTo>
                    <a:pt x="13591" y="1523"/>
                  </a:lnTo>
                  <a:lnTo>
                    <a:pt x="11937" y="11556"/>
                  </a:lnTo>
                  <a:lnTo>
                    <a:pt x="9651" y="21589"/>
                  </a:lnTo>
                  <a:lnTo>
                    <a:pt x="6857" y="31622"/>
                  </a:lnTo>
                  <a:lnTo>
                    <a:pt x="7111" y="31622"/>
                  </a:lnTo>
                  <a:lnTo>
                    <a:pt x="3682" y="41782"/>
                  </a:lnTo>
                  <a:lnTo>
                    <a:pt x="3936" y="41782"/>
                  </a:lnTo>
                  <a:lnTo>
                    <a:pt x="0" y="51815"/>
                  </a:lnTo>
                  <a:lnTo>
                    <a:pt x="29717" y="51815"/>
                  </a:lnTo>
                  <a:lnTo>
                    <a:pt x="33400" y="40258"/>
                  </a:lnTo>
                  <a:lnTo>
                    <a:pt x="36575" y="28828"/>
                  </a:lnTo>
                  <a:lnTo>
                    <a:pt x="39115" y="17271"/>
                  </a:lnTo>
                  <a:lnTo>
                    <a:pt x="41148" y="5841"/>
                  </a:lnTo>
                  <a:lnTo>
                    <a:pt x="41655" y="1523"/>
                  </a:lnTo>
                  <a:close/>
                </a:path>
                <a:path w="41909" h="52070">
                  <a:moveTo>
                    <a:pt x="13842" y="0"/>
                  </a:moveTo>
                  <a:lnTo>
                    <a:pt x="13591" y="1523"/>
                  </a:lnTo>
                  <a:lnTo>
                    <a:pt x="13842" y="0"/>
                  </a:lnTo>
                  <a:close/>
                </a:path>
              </a:pathLst>
            </a:custGeom>
            <a:solidFill>
              <a:srgbClr val="416F9C"/>
            </a:solidFill>
          </p:spPr>
          <p:txBody>
            <a:bodyPr wrap="square" lIns="0" tIns="0" rIns="0" bIns="0" rtlCol="0"/>
            <a:lstStyle/>
            <a:p>
              <a:endParaRPr/>
            </a:p>
          </p:txBody>
        </p:sp>
        <p:sp>
          <p:nvSpPr>
            <p:cNvPr id="226" name="object 226"/>
            <p:cNvSpPr/>
            <p:nvPr/>
          </p:nvSpPr>
          <p:spPr>
            <a:xfrm>
              <a:off x="6605905" y="3693159"/>
              <a:ext cx="635" cy="1905"/>
            </a:xfrm>
            <a:custGeom>
              <a:avLst/>
              <a:gdLst/>
              <a:ahLst/>
              <a:cxnLst/>
              <a:rect l="l" t="t" r="r" b="b"/>
              <a:pathLst>
                <a:path w="634" h="1904">
                  <a:moveTo>
                    <a:pt x="0" y="0"/>
                  </a:moveTo>
                  <a:lnTo>
                    <a:pt x="253" y="1396"/>
                  </a:lnTo>
                  <a:lnTo>
                    <a:pt x="635" y="1396"/>
                  </a:lnTo>
                  <a:lnTo>
                    <a:pt x="0" y="0"/>
                  </a:lnTo>
                  <a:close/>
                </a:path>
              </a:pathLst>
            </a:custGeom>
            <a:solidFill>
              <a:srgbClr val="416F9C"/>
            </a:solidFill>
          </p:spPr>
          <p:txBody>
            <a:bodyPr wrap="square" lIns="0" tIns="0" rIns="0" bIns="0" rtlCol="0"/>
            <a:lstStyle/>
            <a:p>
              <a:endParaRPr/>
            </a:p>
          </p:txBody>
        </p:sp>
        <p:sp>
          <p:nvSpPr>
            <p:cNvPr id="227" name="object 227"/>
            <p:cNvSpPr/>
            <p:nvPr/>
          </p:nvSpPr>
          <p:spPr>
            <a:xfrm>
              <a:off x="7776082" y="3693159"/>
              <a:ext cx="38735" cy="20320"/>
            </a:xfrm>
            <a:custGeom>
              <a:avLst/>
              <a:gdLst/>
              <a:ahLst/>
              <a:cxnLst/>
              <a:rect l="l" t="t" r="r" b="b"/>
              <a:pathLst>
                <a:path w="38734" h="20320">
                  <a:moveTo>
                    <a:pt x="8890" y="0"/>
                  </a:moveTo>
                  <a:lnTo>
                    <a:pt x="4572" y="10032"/>
                  </a:lnTo>
                  <a:lnTo>
                    <a:pt x="4825" y="10032"/>
                  </a:lnTo>
                  <a:lnTo>
                    <a:pt x="0" y="20065"/>
                  </a:lnTo>
                  <a:lnTo>
                    <a:pt x="30734" y="20065"/>
                  </a:lnTo>
                  <a:lnTo>
                    <a:pt x="34290" y="11429"/>
                  </a:lnTo>
                  <a:lnTo>
                    <a:pt x="38353" y="1396"/>
                  </a:lnTo>
                  <a:lnTo>
                    <a:pt x="8636" y="1396"/>
                  </a:lnTo>
                  <a:lnTo>
                    <a:pt x="8890" y="0"/>
                  </a:lnTo>
                  <a:close/>
                </a:path>
              </a:pathLst>
            </a:custGeom>
            <a:solidFill>
              <a:srgbClr val="416F9C"/>
            </a:solidFill>
          </p:spPr>
          <p:txBody>
            <a:bodyPr wrap="square" lIns="0" tIns="0" rIns="0" bIns="0" rtlCol="0"/>
            <a:lstStyle/>
            <a:p>
              <a:endParaRPr/>
            </a:p>
          </p:txBody>
        </p:sp>
        <p:sp>
          <p:nvSpPr>
            <p:cNvPr id="228" name="object 228"/>
            <p:cNvSpPr/>
            <p:nvPr/>
          </p:nvSpPr>
          <p:spPr>
            <a:xfrm>
              <a:off x="6614414" y="3711828"/>
              <a:ext cx="1270" cy="1905"/>
            </a:xfrm>
            <a:custGeom>
              <a:avLst/>
              <a:gdLst/>
              <a:ahLst/>
              <a:cxnLst/>
              <a:rect l="l" t="t" r="r" b="b"/>
              <a:pathLst>
                <a:path w="1270" h="1904">
                  <a:moveTo>
                    <a:pt x="0" y="0"/>
                  </a:moveTo>
                  <a:lnTo>
                    <a:pt x="380" y="1397"/>
                  </a:lnTo>
                  <a:lnTo>
                    <a:pt x="761" y="1397"/>
                  </a:lnTo>
                  <a:lnTo>
                    <a:pt x="0" y="0"/>
                  </a:lnTo>
                  <a:close/>
                </a:path>
              </a:pathLst>
            </a:custGeom>
            <a:solidFill>
              <a:srgbClr val="416F9C"/>
            </a:solidFill>
          </p:spPr>
          <p:txBody>
            <a:bodyPr wrap="square" lIns="0" tIns="0" rIns="0" bIns="0" rtlCol="0"/>
            <a:lstStyle/>
            <a:p>
              <a:endParaRPr/>
            </a:p>
          </p:txBody>
        </p:sp>
        <p:sp>
          <p:nvSpPr>
            <p:cNvPr id="229" name="object 229"/>
            <p:cNvSpPr/>
            <p:nvPr/>
          </p:nvSpPr>
          <p:spPr>
            <a:xfrm>
              <a:off x="7771130" y="3711828"/>
              <a:ext cx="36195" cy="10160"/>
            </a:xfrm>
            <a:custGeom>
              <a:avLst/>
              <a:gdLst/>
              <a:ahLst/>
              <a:cxnLst/>
              <a:rect l="l" t="t" r="r" b="b"/>
              <a:pathLst>
                <a:path w="36195" h="10160">
                  <a:moveTo>
                    <a:pt x="5206" y="0"/>
                  </a:moveTo>
                  <a:lnTo>
                    <a:pt x="0" y="10033"/>
                  </a:lnTo>
                  <a:lnTo>
                    <a:pt x="31623" y="10033"/>
                  </a:lnTo>
                  <a:lnTo>
                    <a:pt x="34544" y="4318"/>
                  </a:lnTo>
                  <a:lnTo>
                    <a:pt x="35687" y="1397"/>
                  </a:lnTo>
                  <a:lnTo>
                    <a:pt x="4952" y="1397"/>
                  </a:lnTo>
                  <a:lnTo>
                    <a:pt x="5206" y="0"/>
                  </a:lnTo>
                  <a:close/>
                </a:path>
              </a:pathLst>
            </a:custGeom>
            <a:solidFill>
              <a:srgbClr val="416F9C"/>
            </a:solidFill>
          </p:spPr>
          <p:txBody>
            <a:bodyPr wrap="square" lIns="0" tIns="0" rIns="0" bIns="0" rtlCol="0"/>
            <a:lstStyle/>
            <a:p>
              <a:endParaRPr/>
            </a:p>
          </p:txBody>
        </p:sp>
        <p:sp>
          <p:nvSpPr>
            <p:cNvPr id="230" name="object 230"/>
            <p:cNvSpPr/>
            <p:nvPr/>
          </p:nvSpPr>
          <p:spPr>
            <a:xfrm>
              <a:off x="6619367" y="3720465"/>
              <a:ext cx="1270" cy="1905"/>
            </a:xfrm>
            <a:custGeom>
              <a:avLst/>
              <a:gdLst/>
              <a:ahLst/>
              <a:cxnLst/>
              <a:rect l="l" t="t" r="r" b="b"/>
              <a:pathLst>
                <a:path w="1270" h="1904">
                  <a:moveTo>
                    <a:pt x="0" y="0"/>
                  </a:moveTo>
                  <a:lnTo>
                    <a:pt x="380" y="1397"/>
                  </a:lnTo>
                  <a:lnTo>
                    <a:pt x="761" y="1397"/>
                  </a:lnTo>
                  <a:lnTo>
                    <a:pt x="0" y="0"/>
                  </a:lnTo>
                  <a:close/>
                </a:path>
              </a:pathLst>
            </a:custGeom>
            <a:solidFill>
              <a:srgbClr val="416F9C"/>
            </a:solidFill>
          </p:spPr>
          <p:txBody>
            <a:bodyPr wrap="square" lIns="0" tIns="0" rIns="0" bIns="0" rtlCol="0"/>
            <a:lstStyle/>
            <a:p>
              <a:endParaRPr/>
            </a:p>
          </p:txBody>
        </p:sp>
        <p:sp>
          <p:nvSpPr>
            <p:cNvPr id="231" name="object 231"/>
            <p:cNvSpPr/>
            <p:nvPr/>
          </p:nvSpPr>
          <p:spPr>
            <a:xfrm>
              <a:off x="7765795" y="3720465"/>
              <a:ext cx="37465" cy="10160"/>
            </a:xfrm>
            <a:custGeom>
              <a:avLst/>
              <a:gdLst/>
              <a:ahLst/>
              <a:cxnLst/>
              <a:rect l="l" t="t" r="r" b="b"/>
              <a:pathLst>
                <a:path w="37465" h="10160">
                  <a:moveTo>
                    <a:pt x="5714" y="0"/>
                  </a:moveTo>
                  <a:lnTo>
                    <a:pt x="0" y="10033"/>
                  </a:lnTo>
                  <a:lnTo>
                    <a:pt x="32384" y="10033"/>
                  </a:lnTo>
                  <a:lnTo>
                    <a:pt x="34798" y="5715"/>
                  </a:lnTo>
                  <a:lnTo>
                    <a:pt x="36956" y="1397"/>
                  </a:lnTo>
                  <a:lnTo>
                    <a:pt x="5333" y="1397"/>
                  </a:lnTo>
                  <a:lnTo>
                    <a:pt x="5714" y="0"/>
                  </a:lnTo>
                  <a:close/>
                </a:path>
              </a:pathLst>
            </a:custGeom>
            <a:solidFill>
              <a:srgbClr val="416F9C"/>
            </a:solidFill>
          </p:spPr>
          <p:txBody>
            <a:bodyPr wrap="square" lIns="0" tIns="0" rIns="0" bIns="0" rtlCol="0"/>
            <a:lstStyle/>
            <a:p>
              <a:endParaRPr/>
            </a:p>
          </p:txBody>
        </p:sp>
        <p:sp>
          <p:nvSpPr>
            <p:cNvPr id="232" name="object 232"/>
            <p:cNvSpPr/>
            <p:nvPr/>
          </p:nvSpPr>
          <p:spPr>
            <a:xfrm>
              <a:off x="6624701" y="3729101"/>
              <a:ext cx="1270" cy="1905"/>
            </a:xfrm>
            <a:custGeom>
              <a:avLst/>
              <a:gdLst/>
              <a:ahLst/>
              <a:cxnLst/>
              <a:rect l="l" t="t" r="r" b="b"/>
              <a:pathLst>
                <a:path w="1270" h="1904">
                  <a:moveTo>
                    <a:pt x="0" y="0"/>
                  </a:moveTo>
                  <a:lnTo>
                    <a:pt x="380" y="1397"/>
                  </a:lnTo>
                  <a:lnTo>
                    <a:pt x="1016" y="1397"/>
                  </a:lnTo>
                  <a:lnTo>
                    <a:pt x="0" y="0"/>
                  </a:lnTo>
                  <a:close/>
                </a:path>
              </a:pathLst>
            </a:custGeom>
            <a:solidFill>
              <a:srgbClr val="416F9C"/>
            </a:solidFill>
          </p:spPr>
          <p:txBody>
            <a:bodyPr wrap="square" lIns="0" tIns="0" rIns="0" bIns="0" rtlCol="0"/>
            <a:lstStyle/>
            <a:p>
              <a:endParaRPr/>
            </a:p>
          </p:txBody>
        </p:sp>
        <p:sp>
          <p:nvSpPr>
            <p:cNvPr id="233" name="object 233"/>
            <p:cNvSpPr/>
            <p:nvPr/>
          </p:nvSpPr>
          <p:spPr>
            <a:xfrm>
              <a:off x="7740777" y="3729101"/>
              <a:ext cx="57785" cy="33020"/>
            </a:xfrm>
            <a:custGeom>
              <a:avLst/>
              <a:gdLst/>
              <a:ahLst/>
              <a:cxnLst/>
              <a:rect l="l" t="t" r="r" b="b"/>
              <a:pathLst>
                <a:path w="57784" h="33020">
                  <a:moveTo>
                    <a:pt x="25400" y="0"/>
                  </a:moveTo>
                  <a:lnTo>
                    <a:pt x="19303" y="8509"/>
                  </a:lnTo>
                  <a:lnTo>
                    <a:pt x="19684" y="8509"/>
                  </a:lnTo>
                  <a:lnTo>
                    <a:pt x="13207" y="17144"/>
                  </a:lnTo>
                  <a:lnTo>
                    <a:pt x="13716" y="17144"/>
                  </a:lnTo>
                  <a:lnTo>
                    <a:pt x="6857" y="24384"/>
                  </a:lnTo>
                  <a:lnTo>
                    <a:pt x="7239" y="24384"/>
                  </a:lnTo>
                  <a:lnTo>
                    <a:pt x="0" y="33019"/>
                  </a:lnTo>
                  <a:lnTo>
                    <a:pt x="36829" y="33019"/>
                  </a:lnTo>
                  <a:lnTo>
                    <a:pt x="41655" y="25781"/>
                  </a:lnTo>
                  <a:lnTo>
                    <a:pt x="48132" y="17144"/>
                  </a:lnTo>
                  <a:lnTo>
                    <a:pt x="54228" y="7112"/>
                  </a:lnTo>
                  <a:lnTo>
                    <a:pt x="57403" y="1397"/>
                  </a:lnTo>
                  <a:lnTo>
                    <a:pt x="25019" y="1397"/>
                  </a:lnTo>
                  <a:lnTo>
                    <a:pt x="25400" y="0"/>
                  </a:lnTo>
                  <a:close/>
                </a:path>
              </a:pathLst>
            </a:custGeom>
            <a:solidFill>
              <a:srgbClr val="416F9C"/>
            </a:solidFill>
          </p:spPr>
          <p:txBody>
            <a:bodyPr wrap="square" lIns="0" tIns="0" rIns="0" bIns="0" rtlCol="0"/>
            <a:lstStyle/>
            <a:p>
              <a:endParaRPr/>
            </a:p>
          </p:txBody>
        </p:sp>
        <p:sp>
          <p:nvSpPr>
            <p:cNvPr id="234" name="object 234"/>
            <p:cNvSpPr/>
            <p:nvPr/>
          </p:nvSpPr>
          <p:spPr>
            <a:xfrm>
              <a:off x="6649593" y="3760723"/>
              <a:ext cx="1905" cy="1905"/>
            </a:xfrm>
            <a:custGeom>
              <a:avLst/>
              <a:gdLst/>
              <a:ahLst/>
              <a:cxnLst/>
              <a:rect l="l" t="t" r="r" b="b"/>
              <a:pathLst>
                <a:path w="1904" h="1904">
                  <a:moveTo>
                    <a:pt x="0" y="0"/>
                  </a:moveTo>
                  <a:lnTo>
                    <a:pt x="380" y="1396"/>
                  </a:lnTo>
                  <a:lnTo>
                    <a:pt x="1524" y="1396"/>
                  </a:lnTo>
                  <a:lnTo>
                    <a:pt x="0" y="0"/>
                  </a:lnTo>
                  <a:close/>
                </a:path>
              </a:pathLst>
            </a:custGeom>
            <a:solidFill>
              <a:srgbClr val="416F9C"/>
            </a:solidFill>
          </p:spPr>
          <p:txBody>
            <a:bodyPr wrap="square" lIns="0" tIns="0" rIns="0" bIns="0" rtlCol="0"/>
            <a:lstStyle/>
            <a:p>
              <a:endParaRPr/>
            </a:p>
          </p:txBody>
        </p:sp>
        <p:sp>
          <p:nvSpPr>
            <p:cNvPr id="235" name="object 235"/>
            <p:cNvSpPr/>
            <p:nvPr/>
          </p:nvSpPr>
          <p:spPr>
            <a:xfrm>
              <a:off x="7710551" y="3760723"/>
              <a:ext cx="67310" cy="27305"/>
            </a:xfrm>
            <a:custGeom>
              <a:avLst/>
              <a:gdLst/>
              <a:ahLst/>
              <a:cxnLst/>
              <a:rect l="l" t="t" r="r" b="b"/>
              <a:pathLst>
                <a:path w="67309" h="27304">
                  <a:moveTo>
                    <a:pt x="30733" y="0"/>
                  </a:moveTo>
                  <a:lnTo>
                    <a:pt x="23114" y="7112"/>
                  </a:lnTo>
                  <a:lnTo>
                    <a:pt x="23622" y="7112"/>
                  </a:lnTo>
                  <a:lnTo>
                    <a:pt x="15748" y="14350"/>
                  </a:lnTo>
                  <a:lnTo>
                    <a:pt x="16255" y="14350"/>
                  </a:lnTo>
                  <a:lnTo>
                    <a:pt x="8000" y="20065"/>
                  </a:lnTo>
                  <a:lnTo>
                    <a:pt x="8508" y="20065"/>
                  </a:lnTo>
                  <a:lnTo>
                    <a:pt x="0" y="27305"/>
                  </a:lnTo>
                  <a:lnTo>
                    <a:pt x="43688" y="27305"/>
                  </a:lnTo>
                  <a:lnTo>
                    <a:pt x="50038" y="21462"/>
                  </a:lnTo>
                  <a:lnTo>
                    <a:pt x="57784" y="12826"/>
                  </a:lnTo>
                  <a:lnTo>
                    <a:pt x="65024" y="4318"/>
                  </a:lnTo>
                  <a:lnTo>
                    <a:pt x="67055" y="1396"/>
                  </a:lnTo>
                  <a:lnTo>
                    <a:pt x="30225" y="1396"/>
                  </a:lnTo>
                  <a:lnTo>
                    <a:pt x="30733" y="0"/>
                  </a:lnTo>
                  <a:close/>
                </a:path>
              </a:pathLst>
            </a:custGeom>
            <a:solidFill>
              <a:srgbClr val="416F9C"/>
            </a:solidFill>
          </p:spPr>
          <p:txBody>
            <a:bodyPr wrap="square" lIns="0" tIns="0" rIns="0" bIns="0" rtlCol="0"/>
            <a:lstStyle/>
            <a:p>
              <a:endParaRPr/>
            </a:p>
          </p:txBody>
        </p:sp>
        <p:sp>
          <p:nvSpPr>
            <p:cNvPr id="236" name="object 236"/>
            <p:cNvSpPr/>
            <p:nvPr/>
          </p:nvSpPr>
          <p:spPr>
            <a:xfrm>
              <a:off x="6679818" y="3786504"/>
              <a:ext cx="2540" cy="1905"/>
            </a:xfrm>
            <a:custGeom>
              <a:avLst/>
              <a:gdLst/>
              <a:ahLst/>
              <a:cxnLst/>
              <a:rect l="l" t="t" r="r" b="b"/>
              <a:pathLst>
                <a:path w="2540" h="1904">
                  <a:moveTo>
                    <a:pt x="0" y="0"/>
                  </a:moveTo>
                  <a:lnTo>
                    <a:pt x="507" y="1524"/>
                  </a:lnTo>
                  <a:lnTo>
                    <a:pt x="2158" y="1524"/>
                  </a:lnTo>
                  <a:lnTo>
                    <a:pt x="0" y="0"/>
                  </a:lnTo>
                  <a:close/>
                </a:path>
              </a:pathLst>
            </a:custGeom>
            <a:solidFill>
              <a:srgbClr val="416F9C"/>
            </a:solidFill>
          </p:spPr>
          <p:txBody>
            <a:bodyPr wrap="square" lIns="0" tIns="0" rIns="0" bIns="0" rtlCol="0"/>
            <a:lstStyle/>
            <a:p>
              <a:endParaRPr/>
            </a:p>
          </p:txBody>
        </p:sp>
        <p:sp>
          <p:nvSpPr>
            <p:cNvPr id="237" name="object 237"/>
            <p:cNvSpPr/>
            <p:nvPr/>
          </p:nvSpPr>
          <p:spPr>
            <a:xfrm>
              <a:off x="7601711" y="3786504"/>
              <a:ext cx="153035" cy="37465"/>
            </a:xfrm>
            <a:custGeom>
              <a:avLst/>
              <a:gdLst/>
              <a:ahLst/>
              <a:cxnLst/>
              <a:rect l="l" t="t" r="r" b="b"/>
              <a:pathLst>
                <a:path w="153034" h="37464">
                  <a:moveTo>
                    <a:pt x="109347" y="0"/>
                  </a:moveTo>
                  <a:lnTo>
                    <a:pt x="100457" y="5842"/>
                  </a:lnTo>
                  <a:lnTo>
                    <a:pt x="101092" y="5842"/>
                  </a:lnTo>
                  <a:lnTo>
                    <a:pt x="91948" y="11557"/>
                  </a:lnTo>
                  <a:lnTo>
                    <a:pt x="92583" y="11557"/>
                  </a:lnTo>
                  <a:lnTo>
                    <a:pt x="83058" y="15875"/>
                  </a:lnTo>
                  <a:lnTo>
                    <a:pt x="83693" y="15875"/>
                  </a:lnTo>
                  <a:lnTo>
                    <a:pt x="74041" y="20193"/>
                  </a:lnTo>
                  <a:lnTo>
                    <a:pt x="74676" y="20193"/>
                  </a:lnTo>
                  <a:lnTo>
                    <a:pt x="64770" y="24511"/>
                  </a:lnTo>
                  <a:lnTo>
                    <a:pt x="65405" y="24511"/>
                  </a:lnTo>
                  <a:lnTo>
                    <a:pt x="55245" y="27305"/>
                  </a:lnTo>
                  <a:lnTo>
                    <a:pt x="55880" y="27305"/>
                  </a:lnTo>
                  <a:lnTo>
                    <a:pt x="45593" y="30226"/>
                  </a:lnTo>
                  <a:lnTo>
                    <a:pt x="46228" y="30226"/>
                  </a:lnTo>
                  <a:lnTo>
                    <a:pt x="35687" y="33147"/>
                  </a:lnTo>
                  <a:lnTo>
                    <a:pt x="36322" y="33147"/>
                  </a:lnTo>
                  <a:lnTo>
                    <a:pt x="25654" y="34544"/>
                  </a:lnTo>
                  <a:lnTo>
                    <a:pt x="26289" y="34544"/>
                  </a:lnTo>
                  <a:lnTo>
                    <a:pt x="15367" y="35941"/>
                  </a:lnTo>
                  <a:lnTo>
                    <a:pt x="5588" y="35941"/>
                  </a:lnTo>
                  <a:lnTo>
                    <a:pt x="0" y="37465"/>
                  </a:lnTo>
                  <a:lnTo>
                    <a:pt x="102997" y="37465"/>
                  </a:lnTo>
                  <a:lnTo>
                    <a:pt x="105410" y="35941"/>
                  </a:lnTo>
                  <a:lnTo>
                    <a:pt x="115189" y="30226"/>
                  </a:lnTo>
                  <a:lnTo>
                    <a:pt x="150876" y="2921"/>
                  </a:lnTo>
                  <a:lnTo>
                    <a:pt x="152527" y="1524"/>
                  </a:lnTo>
                  <a:lnTo>
                    <a:pt x="108839" y="1524"/>
                  </a:lnTo>
                  <a:lnTo>
                    <a:pt x="109347" y="0"/>
                  </a:lnTo>
                  <a:close/>
                </a:path>
              </a:pathLst>
            </a:custGeom>
            <a:solidFill>
              <a:srgbClr val="416F9C"/>
            </a:solidFill>
          </p:spPr>
          <p:txBody>
            <a:bodyPr wrap="square" lIns="0" tIns="0" rIns="0" bIns="0" rtlCol="0"/>
            <a:lstStyle/>
            <a:p>
              <a:endParaRPr/>
            </a:p>
          </p:txBody>
        </p:sp>
        <p:sp>
          <p:nvSpPr>
            <p:cNvPr id="238" name="object 238"/>
            <p:cNvSpPr/>
            <p:nvPr/>
          </p:nvSpPr>
          <p:spPr>
            <a:xfrm>
              <a:off x="6782307" y="3851973"/>
              <a:ext cx="826135" cy="0"/>
            </a:xfrm>
            <a:custGeom>
              <a:avLst/>
              <a:gdLst/>
              <a:ahLst/>
              <a:cxnLst/>
              <a:rect l="l" t="t" r="r" b="b"/>
              <a:pathLst>
                <a:path w="826134">
                  <a:moveTo>
                    <a:pt x="0" y="0"/>
                  </a:moveTo>
                  <a:lnTo>
                    <a:pt x="826135" y="0"/>
                  </a:lnTo>
                </a:path>
              </a:pathLst>
            </a:custGeom>
            <a:ln w="3175">
              <a:solidFill>
                <a:srgbClr val="416F9C"/>
              </a:solidFill>
            </a:ln>
          </p:spPr>
          <p:txBody>
            <a:bodyPr wrap="square" lIns="0" tIns="0" rIns="0" bIns="0" rtlCol="0"/>
            <a:lstStyle/>
            <a:p>
              <a:endParaRPr/>
            </a:p>
          </p:txBody>
        </p:sp>
        <p:sp>
          <p:nvSpPr>
            <p:cNvPr id="239" name="object 239"/>
            <p:cNvSpPr txBox="1"/>
            <p:nvPr/>
          </p:nvSpPr>
          <p:spPr>
            <a:xfrm>
              <a:off x="6752843" y="3443097"/>
              <a:ext cx="823594" cy="269240"/>
            </a:xfrm>
            <a:prstGeom prst="rect">
              <a:avLst/>
            </a:prstGeom>
          </p:spPr>
          <p:txBody>
            <a:bodyPr vert="horz" wrap="square" lIns="0" tIns="12065" rIns="0" bIns="0" rtlCol="0">
              <a:spAutoFit/>
            </a:bodyPr>
            <a:lstStyle/>
            <a:p>
              <a:pPr>
                <a:lnSpc>
                  <a:spcPct val="100000"/>
                </a:lnSpc>
                <a:spcBef>
                  <a:spcPts val="95"/>
                </a:spcBef>
              </a:pPr>
              <a:r>
                <a:rPr sz="1600" spc="-5" dirty="0">
                  <a:solidFill>
                    <a:srgbClr val="FFFFFF"/>
                  </a:solidFill>
                  <a:latin typeface="微软雅黑"/>
                  <a:cs typeface="微软雅黑"/>
                </a:rPr>
                <a:t>智能数据</a:t>
              </a:r>
              <a:endParaRPr sz="1600">
                <a:latin typeface="微软雅黑"/>
                <a:cs typeface="微软雅黑"/>
              </a:endParaRPr>
            </a:p>
          </p:txBody>
        </p:sp>
        <p:sp>
          <p:nvSpPr>
            <p:cNvPr id="240" name="object 240"/>
            <p:cNvSpPr/>
            <p:nvPr/>
          </p:nvSpPr>
          <p:spPr>
            <a:xfrm>
              <a:off x="6571488" y="4422647"/>
              <a:ext cx="1237615" cy="454025"/>
            </a:xfrm>
            <a:custGeom>
              <a:avLst/>
              <a:gdLst/>
              <a:ahLst/>
              <a:cxnLst/>
              <a:rect l="l" t="t" r="r" b="b"/>
              <a:pathLst>
                <a:path w="1237615" h="454025">
                  <a:moveTo>
                    <a:pt x="1019301" y="0"/>
                  </a:moveTo>
                  <a:lnTo>
                    <a:pt x="217423" y="0"/>
                  </a:lnTo>
                  <a:lnTo>
                    <a:pt x="167639" y="5968"/>
                  </a:lnTo>
                  <a:lnTo>
                    <a:pt x="121919" y="23113"/>
                  </a:lnTo>
                  <a:lnTo>
                    <a:pt x="81533" y="49783"/>
                  </a:lnTo>
                  <a:lnTo>
                    <a:pt x="47878" y="84835"/>
                  </a:lnTo>
                  <a:lnTo>
                    <a:pt x="22097" y="126745"/>
                  </a:lnTo>
                  <a:lnTo>
                    <a:pt x="5714" y="174244"/>
                  </a:lnTo>
                  <a:lnTo>
                    <a:pt x="0" y="225932"/>
                  </a:lnTo>
                  <a:lnTo>
                    <a:pt x="5714" y="278002"/>
                  </a:lnTo>
                  <a:lnTo>
                    <a:pt x="22097" y="325881"/>
                  </a:lnTo>
                  <a:lnTo>
                    <a:pt x="47878" y="368045"/>
                  </a:lnTo>
                  <a:lnTo>
                    <a:pt x="81533" y="403225"/>
                  </a:lnTo>
                  <a:lnTo>
                    <a:pt x="121919" y="430149"/>
                  </a:lnTo>
                  <a:lnTo>
                    <a:pt x="167639" y="447294"/>
                  </a:lnTo>
                  <a:lnTo>
                    <a:pt x="217423" y="453516"/>
                  </a:lnTo>
                  <a:lnTo>
                    <a:pt x="1019301" y="453516"/>
                  </a:lnTo>
                  <a:lnTo>
                    <a:pt x="1069339" y="447294"/>
                  </a:lnTo>
                  <a:lnTo>
                    <a:pt x="1115186" y="430149"/>
                  </a:lnTo>
                  <a:lnTo>
                    <a:pt x="1155700" y="403351"/>
                  </a:lnTo>
                  <a:lnTo>
                    <a:pt x="1189481" y="368172"/>
                  </a:lnTo>
                  <a:lnTo>
                    <a:pt x="1215135" y="326135"/>
                  </a:lnTo>
                  <a:lnTo>
                    <a:pt x="1231518" y="278383"/>
                  </a:lnTo>
                  <a:lnTo>
                    <a:pt x="1237360" y="226440"/>
                  </a:lnTo>
                  <a:lnTo>
                    <a:pt x="1231518" y="174625"/>
                  </a:lnTo>
                  <a:lnTo>
                    <a:pt x="1215135" y="126872"/>
                  </a:lnTo>
                  <a:lnTo>
                    <a:pt x="1189481" y="84835"/>
                  </a:lnTo>
                  <a:lnTo>
                    <a:pt x="1155700" y="49783"/>
                  </a:lnTo>
                  <a:lnTo>
                    <a:pt x="1115186" y="23113"/>
                  </a:lnTo>
                  <a:lnTo>
                    <a:pt x="1069339" y="5968"/>
                  </a:lnTo>
                  <a:lnTo>
                    <a:pt x="1019301" y="0"/>
                  </a:lnTo>
                  <a:close/>
                </a:path>
              </a:pathLst>
            </a:custGeom>
            <a:solidFill>
              <a:srgbClr val="4470C4"/>
            </a:solidFill>
          </p:spPr>
          <p:txBody>
            <a:bodyPr wrap="square" lIns="0" tIns="0" rIns="0" bIns="0" rtlCol="0"/>
            <a:lstStyle/>
            <a:p>
              <a:endParaRPr/>
            </a:p>
          </p:txBody>
        </p:sp>
        <p:sp>
          <p:nvSpPr>
            <p:cNvPr id="241" name="object 241"/>
            <p:cNvSpPr/>
            <p:nvPr/>
          </p:nvSpPr>
          <p:spPr>
            <a:xfrm>
              <a:off x="6557771" y="4408932"/>
              <a:ext cx="1144905" cy="478790"/>
            </a:xfrm>
            <a:custGeom>
              <a:avLst/>
              <a:gdLst/>
              <a:ahLst/>
              <a:cxnLst/>
              <a:rect l="l" t="t" r="r" b="b"/>
              <a:pathLst>
                <a:path w="1144904" h="478789">
                  <a:moveTo>
                    <a:pt x="1058036" y="0"/>
                  </a:moveTo>
                  <a:lnTo>
                    <a:pt x="208152" y="0"/>
                  </a:lnTo>
                  <a:lnTo>
                    <a:pt x="162941" y="10033"/>
                  </a:lnTo>
                  <a:lnTo>
                    <a:pt x="111632" y="34417"/>
                  </a:lnTo>
                  <a:lnTo>
                    <a:pt x="75946" y="61595"/>
                  </a:lnTo>
                  <a:lnTo>
                    <a:pt x="67818" y="70231"/>
                  </a:lnTo>
                  <a:lnTo>
                    <a:pt x="60198" y="77343"/>
                  </a:lnTo>
                  <a:lnTo>
                    <a:pt x="52958" y="85979"/>
                  </a:lnTo>
                  <a:lnTo>
                    <a:pt x="45974" y="96012"/>
                  </a:lnTo>
                  <a:lnTo>
                    <a:pt x="39497" y="104648"/>
                  </a:lnTo>
                  <a:lnTo>
                    <a:pt x="18160" y="146177"/>
                  </a:lnTo>
                  <a:lnTo>
                    <a:pt x="4572" y="190627"/>
                  </a:lnTo>
                  <a:lnTo>
                    <a:pt x="0" y="233553"/>
                  </a:lnTo>
                  <a:lnTo>
                    <a:pt x="0" y="244983"/>
                  </a:lnTo>
                  <a:lnTo>
                    <a:pt x="2539" y="276606"/>
                  </a:lnTo>
                  <a:lnTo>
                    <a:pt x="13970" y="322453"/>
                  </a:lnTo>
                  <a:lnTo>
                    <a:pt x="18160" y="332486"/>
                  </a:lnTo>
                  <a:lnTo>
                    <a:pt x="22859" y="343916"/>
                  </a:lnTo>
                  <a:lnTo>
                    <a:pt x="45974" y="382651"/>
                  </a:lnTo>
                  <a:lnTo>
                    <a:pt x="102234" y="438531"/>
                  </a:lnTo>
                  <a:lnTo>
                    <a:pt x="141604" y="459994"/>
                  </a:lnTo>
                  <a:lnTo>
                    <a:pt x="196596" y="477139"/>
                  </a:lnTo>
                  <a:lnTo>
                    <a:pt x="208152" y="478663"/>
                  </a:lnTo>
                  <a:lnTo>
                    <a:pt x="1058036" y="478663"/>
                  </a:lnTo>
                  <a:lnTo>
                    <a:pt x="1103249" y="468630"/>
                  </a:lnTo>
                  <a:lnTo>
                    <a:pt x="1142364" y="451358"/>
                  </a:lnTo>
                  <a:lnTo>
                    <a:pt x="226822" y="451358"/>
                  </a:lnTo>
                  <a:lnTo>
                    <a:pt x="221233" y="449961"/>
                  </a:lnTo>
                  <a:lnTo>
                    <a:pt x="211327" y="449961"/>
                  </a:lnTo>
                  <a:lnTo>
                    <a:pt x="200405" y="448564"/>
                  </a:lnTo>
                  <a:lnTo>
                    <a:pt x="201168" y="448564"/>
                  </a:lnTo>
                  <a:lnTo>
                    <a:pt x="190373" y="447040"/>
                  </a:lnTo>
                  <a:lnTo>
                    <a:pt x="191134" y="447040"/>
                  </a:lnTo>
                  <a:lnTo>
                    <a:pt x="180467" y="444246"/>
                  </a:lnTo>
                  <a:lnTo>
                    <a:pt x="181228" y="444246"/>
                  </a:lnTo>
                  <a:lnTo>
                    <a:pt x="170814" y="441325"/>
                  </a:lnTo>
                  <a:lnTo>
                    <a:pt x="171450" y="441325"/>
                  </a:lnTo>
                  <a:lnTo>
                    <a:pt x="161417" y="438531"/>
                  </a:lnTo>
                  <a:lnTo>
                    <a:pt x="162051" y="438531"/>
                  </a:lnTo>
                  <a:lnTo>
                    <a:pt x="152146" y="434213"/>
                  </a:lnTo>
                  <a:lnTo>
                    <a:pt x="152780" y="434213"/>
                  </a:lnTo>
                  <a:lnTo>
                    <a:pt x="143001" y="429895"/>
                  </a:lnTo>
                  <a:lnTo>
                    <a:pt x="143636" y="429895"/>
                  </a:lnTo>
                  <a:lnTo>
                    <a:pt x="134238" y="425577"/>
                  </a:lnTo>
                  <a:lnTo>
                    <a:pt x="134874" y="425577"/>
                  </a:lnTo>
                  <a:lnTo>
                    <a:pt x="125729" y="419862"/>
                  </a:lnTo>
                  <a:lnTo>
                    <a:pt x="126237" y="419862"/>
                  </a:lnTo>
                  <a:lnTo>
                    <a:pt x="119633" y="415544"/>
                  </a:lnTo>
                  <a:lnTo>
                    <a:pt x="117982" y="415544"/>
                  </a:lnTo>
                  <a:lnTo>
                    <a:pt x="109474" y="408432"/>
                  </a:lnTo>
                  <a:lnTo>
                    <a:pt x="109981" y="408432"/>
                  </a:lnTo>
                  <a:lnTo>
                    <a:pt x="101726" y="402717"/>
                  </a:lnTo>
                  <a:lnTo>
                    <a:pt x="102234" y="402717"/>
                  </a:lnTo>
                  <a:lnTo>
                    <a:pt x="94360" y="395478"/>
                  </a:lnTo>
                  <a:lnTo>
                    <a:pt x="94869" y="395478"/>
                  </a:lnTo>
                  <a:lnTo>
                    <a:pt x="88773" y="389763"/>
                  </a:lnTo>
                  <a:lnTo>
                    <a:pt x="87629" y="389763"/>
                  </a:lnTo>
                  <a:lnTo>
                    <a:pt x="80518" y="381127"/>
                  </a:lnTo>
                  <a:lnTo>
                    <a:pt x="80899" y="381127"/>
                  </a:lnTo>
                  <a:lnTo>
                    <a:pt x="74041" y="374015"/>
                  </a:lnTo>
                  <a:lnTo>
                    <a:pt x="74422" y="374015"/>
                  </a:lnTo>
                  <a:lnTo>
                    <a:pt x="69087" y="366903"/>
                  </a:lnTo>
                  <a:lnTo>
                    <a:pt x="68452" y="366903"/>
                  </a:lnTo>
                  <a:lnTo>
                    <a:pt x="63246" y="358267"/>
                  </a:lnTo>
                  <a:lnTo>
                    <a:pt x="62737" y="358267"/>
                  </a:lnTo>
                  <a:lnTo>
                    <a:pt x="57784" y="349631"/>
                  </a:lnTo>
                  <a:lnTo>
                    <a:pt x="57403" y="349631"/>
                  </a:lnTo>
                  <a:lnTo>
                    <a:pt x="52831" y="340995"/>
                  </a:lnTo>
                  <a:lnTo>
                    <a:pt x="52450" y="340995"/>
                  </a:lnTo>
                  <a:lnTo>
                    <a:pt x="47625" y="331089"/>
                  </a:lnTo>
                  <a:lnTo>
                    <a:pt x="47878" y="331089"/>
                  </a:lnTo>
                  <a:lnTo>
                    <a:pt x="44196" y="322453"/>
                  </a:lnTo>
                  <a:lnTo>
                    <a:pt x="43814" y="322453"/>
                  </a:lnTo>
                  <a:lnTo>
                    <a:pt x="39877" y="312420"/>
                  </a:lnTo>
                  <a:lnTo>
                    <a:pt x="40131" y="312420"/>
                  </a:lnTo>
                  <a:lnTo>
                    <a:pt x="36702" y="302387"/>
                  </a:lnTo>
                  <a:lnTo>
                    <a:pt x="36956" y="302387"/>
                  </a:lnTo>
                  <a:lnTo>
                    <a:pt x="33908" y="292354"/>
                  </a:lnTo>
                  <a:lnTo>
                    <a:pt x="34162" y="292354"/>
                  </a:lnTo>
                  <a:lnTo>
                    <a:pt x="31876" y="282321"/>
                  </a:lnTo>
                  <a:lnTo>
                    <a:pt x="29972" y="272288"/>
                  </a:lnTo>
                  <a:lnTo>
                    <a:pt x="28701" y="260858"/>
                  </a:lnTo>
                  <a:lnTo>
                    <a:pt x="28194" y="256540"/>
                  </a:lnTo>
                  <a:lnTo>
                    <a:pt x="27685" y="244983"/>
                  </a:lnTo>
                  <a:lnTo>
                    <a:pt x="27685" y="233553"/>
                  </a:lnTo>
                  <a:lnTo>
                    <a:pt x="31876" y="196342"/>
                  </a:lnTo>
                  <a:lnTo>
                    <a:pt x="34162" y="186309"/>
                  </a:lnTo>
                  <a:lnTo>
                    <a:pt x="33908" y="186309"/>
                  </a:lnTo>
                  <a:lnTo>
                    <a:pt x="36956" y="176276"/>
                  </a:lnTo>
                  <a:lnTo>
                    <a:pt x="36702" y="176276"/>
                  </a:lnTo>
                  <a:lnTo>
                    <a:pt x="40131" y="166243"/>
                  </a:lnTo>
                  <a:lnTo>
                    <a:pt x="40385" y="166243"/>
                  </a:lnTo>
                  <a:lnTo>
                    <a:pt x="43814" y="156210"/>
                  </a:lnTo>
                  <a:lnTo>
                    <a:pt x="44196" y="156210"/>
                  </a:lnTo>
                  <a:lnTo>
                    <a:pt x="47878" y="147574"/>
                  </a:lnTo>
                  <a:lnTo>
                    <a:pt x="47625" y="147574"/>
                  </a:lnTo>
                  <a:lnTo>
                    <a:pt x="52450" y="139065"/>
                  </a:lnTo>
                  <a:lnTo>
                    <a:pt x="52070" y="139065"/>
                  </a:lnTo>
                  <a:lnTo>
                    <a:pt x="57403" y="129032"/>
                  </a:lnTo>
                  <a:lnTo>
                    <a:pt x="57784" y="129032"/>
                  </a:lnTo>
                  <a:lnTo>
                    <a:pt x="62737" y="120396"/>
                  </a:lnTo>
                  <a:lnTo>
                    <a:pt x="63373" y="120396"/>
                  </a:lnTo>
                  <a:lnTo>
                    <a:pt x="68452" y="113157"/>
                  </a:lnTo>
                  <a:lnTo>
                    <a:pt x="67945" y="113157"/>
                  </a:lnTo>
                  <a:lnTo>
                    <a:pt x="74422" y="104648"/>
                  </a:lnTo>
                  <a:lnTo>
                    <a:pt x="74041" y="104648"/>
                  </a:lnTo>
                  <a:lnTo>
                    <a:pt x="80899" y="97409"/>
                  </a:lnTo>
                  <a:lnTo>
                    <a:pt x="80518" y="97409"/>
                  </a:lnTo>
                  <a:lnTo>
                    <a:pt x="87629" y="90297"/>
                  </a:lnTo>
                  <a:lnTo>
                    <a:pt x="87249" y="90297"/>
                  </a:lnTo>
                  <a:lnTo>
                    <a:pt x="94869" y="83058"/>
                  </a:lnTo>
                  <a:lnTo>
                    <a:pt x="94360" y="83058"/>
                  </a:lnTo>
                  <a:lnTo>
                    <a:pt x="102234" y="75946"/>
                  </a:lnTo>
                  <a:lnTo>
                    <a:pt x="101726" y="75946"/>
                  </a:lnTo>
                  <a:lnTo>
                    <a:pt x="109981" y="70231"/>
                  </a:lnTo>
                  <a:lnTo>
                    <a:pt x="109474" y="70231"/>
                  </a:lnTo>
                  <a:lnTo>
                    <a:pt x="117982" y="64516"/>
                  </a:lnTo>
                  <a:lnTo>
                    <a:pt x="117475" y="64516"/>
                  </a:lnTo>
                  <a:lnTo>
                    <a:pt x="126237" y="58801"/>
                  </a:lnTo>
                  <a:lnTo>
                    <a:pt x="125729" y="58801"/>
                  </a:lnTo>
                  <a:lnTo>
                    <a:pt x="134874" y="52959"/>
                  </a:lnTo>
                  <a:lnTo>
                    <a:pt x="134238" y="52959"/>
                  </a:lnTo>
                  <a:lnTo>
                    <a:pt x="143636" y="48768"/>
                  </a:lnTo>
                  <a:lnTo>
                    <a:pt x="143001" y="48768"/>
                  </a:lnTo>
                  <a:lnTo>
                    <a:pt x="152780" y="44450"/>
                  </a:lnTo>
                  <a:lnTo>
                    <a:pt x="152146" y="44450"/>
                  </a:lnTo>
                  <a:lnTo>
                    <a:pt x="162051" y="40132"/>
                  </a:lnTo>
                  <a:lnTo>
                    <a:pt x="164719" y="40132"/>
                  </a:lnTo>
                  <a:lnTo>
                    <a:pt x="171450" y="37211"/>
                  </a:lnTo>
                  <a:lnTo>
                    <a:pt x="170814" y="37211"/>
                  </a:lnTo>
                  <a:lnTo>
                    <a:pt x="181228" y="34417"/>
                  </a:lnTo>
                  <a:lnTo>
                    <a:pt x="180467" y="34417"/>
                  </a:lnTo>
                  <a:lnTo>
                    <a:pt x="191134" y="31496"/>
                  </a:lnTo>
                  <a:lnTo>
                    <a:pt x="195833" y="31496"/>
                  </a:lnTo>
                  <a:lnTo>
                    <a:pt x="201168" y="30099"/>
                  </a:lnTo>
                  <a:lnTo>
                    <a:pt x="200405" y="30099"/>
                  </a:lnTo>
                  <a:lnTo>
                    <a:pt x="211327" y="28702"/>
                  </a:lnTo>
                  <a:lnTo>
                    <a:pt x="1144777" y="28702"/>
                  </a:lnTo>
                  <a:lnTo>
                    <a:pt x="1103249" y="10033"/>
                  </a:lnTo>
                  <a:lnTo>
                    <a:pt x="1058036" y="0"/>
                  </a:lnTo>
                  <a:close/>
                </a:path>
              </a:pathLst>
            </a:custGeom>
            <a:solidFill>
              <a:srgbClr val="416F9C"/>
            </a:solidFill>
          </p:spPr>
          <p:txBody>
            <a:bodyPr wrap="square" lIns="0" tIns="0" rIns="0" bIns="0" rtlCol="0"/>
            <a:lstStyle/>
            <a:p>
              <a:endParaRPr/>
            </a:p>
          </p:txBody>
        </p:sp>
        <p:sp>
          <p:nvSpPr>
            <p:cNvPr id="242" name="object 242"/>
            <p:cNvSpPr/>
            <p:nvPr/>
          </p:nvSpPr>
          <p:spPr>
            <a:xfrm>
              <a:off x="7612506" y="4439792"/>
              <a:ext cx="95250" cy="0"/>
            </a:xfrm>
            <a:custGeom>
              <a:avLst/>
              <a:gdLst/>
              <a:ahLst/>
              <a:cxnLst/>
              <a:rect l="l" t="t" r="r" b="b"/>
              <a:pathLst>
                <a:path w="95250">
                  <a:moveTo>
                    <a:pt x="0" y="0"/>
                  </a:moveTo>
                  <a:lnTo>
                    <a:pt x="94996" y="0"/>
                  </a:lnTo>
                </a:path>
              </a:pathLst>
            </a:custGeom>
            <a:ln w="4318">
              <a:solidFill>
                <a:srgbClr val="416F9C"/>
              </a:solidFill>
            </a:ln>
          </p:spPr>
          <p:txBody>
            <a:bodyPr wrap="square" lIns="0" tIns="0" rIns="0" bIns="0" rtlCol="0"/>
            <a:lstStyle/>
            <a:p>
              <a:endParaRPr/>
            </a:p>
          </p:txBody>
        </p:sp>
        <p:sp>
          <p:nvSpPr>
            <p:cNvPr id="243" name="object 243"/>
            <p:cNvSpPr/>
            <p:nvPr/>
          </p:nvSpPr>
          <p:spPr>
            <a:xfrm>
              <a:off x="6748144" y="4440428"/>
              <a:ext cx="5715" cy="1905"/>
            </a:xfrm>
            <a:custGeom>
              <a:avLst/>
              <a:gdLst/>
              <a:ahLst/>
              <a:cxnLst/>
              <a:rect l="l" t="t" r="r" b="b"/>
              <a:pathLst>
                <a:path w="5715" h="1904">
                  <a:moveTo>
                    <a:pt x="5460" y="0"/>
                  </a:moveTo>
                  <a:lnTo>
                    <a:pt x="761" y="0"/>
                  </a:lnTo>
                  <a:lnTo>
                    <a:pt x="0" y="1524"/>
                  </a:lnTo>
                  <a:lnTo>
                    <a:pt x="5460" y="0"/>
                  </a:lnTo>
                  <a:close/>
                </a:path>
              </a:pathLst>
            </a:custGeom>
            <a:solidFill>
              <a:srgbClr val="416F9C"/>
            </a:solidFill>
          </p:spPr>
          <p:txBody>
            <a:bodyPr wrap="square" lIns="0" tIns="0" rIns="0" bIns="0" rtlCol="0"/>
            <a:lstStyle/>
            <a:p>
              <a:endParaRPr/>
            </a:p>
          </p:txBody>
        </p:sp>
        <p:sp>
          <p:nvSpPr>
            <p:cNvPr id="244" name="object 244"/>
            <p:cNvSpPr/>
            <p:nvPr/>
          </p:nvSpPr>
          <p:spPr>
            <a:xfrm>
              <a:off x="7632827" y="4440428"/>
              <a:ext cx="88900" cy="10160"/>
            </a:xfrm>
            <a:custGeom>
              <a:avLst/>
              <a:gdLst/>
              <a:ahLst/>
              <a:cxnLst/>
              <a:rect l="l" t="t" r="r" b="b"/>
              <a:pathLst>
                <a:path w="88900" h="10160">
                  <a:moveTo>
                    <a:pt x="74675" y="0"/>
                  </a:moveTo>
                  <a:lnTo>
                    <a:pt x="0" y="0"/>
                  </a:lnTo>
                  <a:lnTo>
                    <a:pt x="10541" y="2921"/>
                  </a:lnTo>
                  <a:lnTo>
                    <a:pt x="9905" y="2921"/>
                  </a:lnTo>
                  <a:lnTo>
                    <a:pt x="20193" y="5715"/>
                  </a:lnTo>
                  <a:lnTo>
                    <a:pt x="19557" y="5715"/>
                  </a:lnTo>
                  <a:lnTo>
                    <a:pt x="29718" y="10033"/>
                  </a:lnTo>
                  <a:lnTo>
                    <a:pt x="29082" y="8636"/>
                  </a:lnTo>
                  <a:lnTo>
                    <a:pt x="88900" y="8636"/>
                  </a:lnTo>
                  <a:lnTo>
                    <a:pt x="74675" y="0"/>
                  </a:lnTo>
                  <a:close/>
                </a:path>
              </a:pathLst>
            </a:custGeom>
            <a:solidFill>
              <a:srgbClr val="416F9C"/>
            </a:solidFill>
          </p:spPr>
          <p:txBody>
            <a:bodyPr wrap="square" lIns="0" tIns="0" rIns="0" bIns="0" rtlCol="0"/>
            <a:lstStyle/>
            <a:p>
              <a:endParaRPr/>
            </a:p>
          </p:txBody>
        </p:sp>
        <p:sp>
          <p:nvSpPr>
            <p:cNvPr id="245" name="object 245"/>
            <p:cNvSpPr/>
            <p:nvPr/>
          </p:nvSpPr>
          <p:spPr>
            <a:xfrm>
              <a:off x="6719189" y="4449064"/>
              <a:ext cx="3810" cy="1905"/>
            </a:xfrm>
            <a:custGeom>
              <a:avLst/>
              <a:gdLst/>
              <a:ahLst/>
              <a:cxnLst/>
              <a:rect l="l" t="t" r="r" b="b"/>
              <a:pathLst>
                <a:path w="3809" h="1904">
                  <a:moveTo>
                    <a:pt x="3301" y="0"/>
                  </a:moveTo>
                  <a:lnTo>
                    <a:pt x="634" y="0"/>
                  </a:lnTo>
                  <a:lnTo>
                    <a:pt x="0" y="1397"/>
                  </a:lnTo>
                  <a:lnTo>
                    <a:pt x="3301" y="0"/>
                  </a:lnTo>
                  <a:close/>
                </a:path>
              </a:pathLst>
            </a:custGeom>
            <a:solidFill>
              <a:srgbClr val="416F9C"/>
            </a:solidFill>
          </p:spPr>
          <p:txBody>
            <a:bodyPr wrap="square" lIns="0" tIns="0" rIns="0" bIns="0" rtlCol="0"/>
            <a:lstStyle/>
            <a:p>
              <a:endParaRPr/>
            </a:p>
          </p:txBody>
        </p:sp>
        <p:sp>
          <p:nvSpPr>
            <p:cNvPr id="246" name="object 246"/>
            <p:cNvSpPr/>
            <p:nvPr/>
          </p:nvSpPr>
          <p:spPr>
            <a:xfrm>
              <a:off x="7661909" y="4449064"/>
              <a:ext cx="132080" cy="81915"/>
            </a:xfrm>
            <a:custGeom>
              <a:avLst/>
              <a:gdLst/>
              <a:ahLst/>
              <a:cxnLst/>
              <a:rect l="l" t="t" r="r" b="b"/>
              <a:pathLst>
                <a:path w="132079" h="81914">
                  <a:moveTo>
                    <a:pt x="59817" y="0"/>
                  </a:moveTo>
                  <a:lnTo>
                    <a:pt x="0" y="0"/>
                  </a:lnTo>
                  <a:lnTo>
                    <a:pt x="9906" y="4318"/>
                  </a:lnTo>
                  <a:lnTo>
                    <a:pt x="9271" y="4318"/>
                  </a:lnTo>
                  <a:lnTo>
                    <a:pt x="18923" y="8636"/>
                  </a:lnTo>
                  <a:lnTo>
                    <a:pt x="18415" y="8636"/>
                  </a:lnTo>
                  <a:lnTo>
                    <a:pt x="27813" y="12827"/>
                  </a:lnTo>
                  <a:lnTo>
                    <a:pt x="27178" y="12827"/>
                  </a:lnTo>
                  <a:lnTo>
                    <a:pt x="36322" y="18668"/>
                  </a:lnTo>
                  <a:lnTo>
                    <a:pt x="35687" y="18668"/>
                  </a:lnTo>
                  <a:lnTo>
                    <a:pt x="44576" y="24384"/>
                  </a:lnTo>
                  <a:lnTo>
                    <a:pt x="44069" y="24384"/>
                  </a:lnTo>
                  <a:lnTo>
                    <a:pt x="52578" y="30099"/>
                  </a:lnTo>
                  <a:lnTo>
                    <a:pt x="52070" y="30099"/>
                  </a:lnTo>
                  <a:lnTo>
                    <a:pt x="60325" y="35813"/>
                  </a:lnTo>
                  <a:lnTo>
                    <a:pt x="59817" y="35813"/>
                  </a:lnTo>
                  <a:lnTo>
                    <a:pt x="67691" y="42925"/>
                  </a:lnTo>
                  <a:lnTo>
                    <a:pt x="67183" y="42925"/>
                  </a:lnTo>
                  <a:lnTo>
                    <a:pt x="74803" y="50165"/>
                  </a:lnTo>
                  <a:lnTo>
                    <a:pt x="74295" y="50165"/>
                  </a:lnTo>
                  <a:lnTo>
                    <a:pt x="81534" y="57277"/>
                  </a:lnTo>
                  <a:lnTo>
                    <a:pt x="81153" y="57277"/>
                  </a:lnTo>
                  <a:lnTo>
                    <a:pt x="88011" y="64516"/>
                  </a:lnTo>
                  <a:lnTo>
                    <a:pt x="87503" y="64516"/>
                  </a:lnTo>
                  <a:lnTo>
                    <a:pt x="93980" y="73025"/>
                  </a:lnTo>
                  <a:lnTo>
                    <a:pt x="93599" y="73025"/>
                  </a:lnTo>
                  <a:lnTo>
                    <a:pt x="99695" y="81661"/>
                  </a:lnTo>
                  <a:lnTo>
                    <a:pt x="99314" y="80263"/>
                  </a:lnTo>
                  <a:lnTo>
                    <a:pt x="131699" y="80263"/>
                  </a:lnTo>
                  <a:lnTo>
                    <a:pt x="128524" y="74549"/>
                  </a:lnTo>
                  <a:lnTo>
                    <a:pt x="122428" y="64516"/>
                  </a:lnTo>
                  <a:lnTo>
                    <a:pt x="115950" y="55880"/>
                  </a:lnTo>
                  <a:lnTo>
                    <a:pt x="109093" y="45847"/>
                  </a:lnTo>
                  <a:lnTo>
                    <a:pt x="101854" y="37211"/>
                  </a:lnTo>
                  <a:lnTo>
                    <a:pt x="94107" y="30099"/>
                  </a:lnTo>
                  <a:lnTo>
                    <a:pt x="86106" y="21462"/>
                  </a:lnTo>
                  <a:lnTo>
                    <a:pt x="77724" y="14350"/>
                  </a:lnTo>
                  <a:lnTo>
                    <a:pt x="68961" y="7112"/>
                  </a:lnTo>
                  <a:lnTo>
                    <a:pt x="59817" y="0"/>
                  </a:lnTo>
                  <a:close/>
                </a:path>
              </a:pathLst>
            </a:custGeom>
            <a:solidFill>
              <a:srgbClr val="416F9C"/>
            </a:solidFill>
          </p:spPr>
          <p:txBody>
            <a:bodyPr wrap="square" lIns="0" tIns="0" rIns="0" bIns="0" rtlCol="0"/>
            <a:lstStyle/>
            <a:p>
              <a:endParaRPr/>
            </a:p>
          </p:txBody>
        </p:sp>
        <p:sp>
          <p:nvSpPr>
            <p:cNvPr id="247" name="object 247"/>
            <p:cNvSpPr/>
            <p:nvPr/>
          </p:nvSpPr>
          <p:spPr>
            <a:xfrm>
              <a:off x="6620129" y="4529328"/>
              <a:ext cx="1270" cy="1905"/>
            </a:xfrm>
            <a:custGeom>
              <a:avLst/>
              <a:gdLst/>
              <a:ahLst/>
              <a:cxnLst/>
              <a:rect l="l" t="t" r="r" b="b"/>
              <a:pathLst>
                <a:path w="1270" h="1904">
                  <a:moveTo>
                    <a:pt x="1016" y="0"/>
                  </a:moveTo>
                  <a:lnTo>
                    <a:pt x="380" y="0"/>
                  </a:lnTo>
                  <a:lnTo>
                    <a:pt x="0" y="1397"/>
                  </a:lnTo>
                  <a:lnTo>
                    <a:pt x="1016" y="0"/>
                  </a:lnTo>
                  <a:close/>
                </a:path>
              </a:pathLst>
            </a:custGeom>
            <a:solidFill>
              <a:srgbClr val="416F9C"/>
            </a:solidFill>
          </p:spPr>
          <p:txBody>
            <a:bodyPr wrap="square" lIns="0" tIns="0" rIns="0" bIns="0" rtlCol="0"/>
            <a:lstStyle/>
            <a:p>
              <a:endParaRPr/>
            </a:p>
          </p:txBody>
        </p:sp>
        <p:sp>
          <p:nvSpPr>
            <p:cNvPr id="248" name="object 248"/>
            <p:cNvSpPr/>
            <p:nvPr/>
          </p:nvSpPr>
          <p:spPr>
            <a:xfrm>
              <a:off x="7761223" y="4529328"/>
              <a:ext cx="37465" cy="10160"/>
            </a:xfrm>
            <a:custGeom>
              <a:avLst/>
              <a:gdLst/>
              <a:ahLst/>
              <a:cxnLst/>
              <a:rect l="l" t="t" r="r" b="b"/>
              <a:pathLst>
                <a:path w="37465" h="10160">
                  <a:moveTo>
                    <a:pt x="32384" y="0"/>
                  </a:moveTo>
                  <a:lnTo>
                    <a:pt x="0" y="0"/>
                  </a:lnTo>
                  <a:lnTo>
                    <a:pt x="5715" y="10033"/>
                  </a:lnTo>
                  <a:lnTo>
                    <a:pt x="5333" y="8636"/>
                  </a:lnTo>
                  <a:lnTo>
                    <a:pt x="36956" y="8636"/>
                  </a:lnTo>
                  <a:lnTo>
                    <a:pt x="34798" y="4318"/>
                  </a:lnTo>
                  <a:lnTo>
                    <a:pt x="32384" y="0"/>
                  </a:lnTo>
                  <a:close/>
                </a:path>
              </a:pathLst>
            </a:custGeom>
            <a:solidFill>
              <a:srgbClr val="416F9C"/>
            </a:solidFill>
          </p:spPr>
          <p:txBody>
            <a:bodyPr wrap="square" lIns="0" tIns="0" rIns="0" bIns="0" rtlCol="0"/>
            <a:lstStyle/>
            <a:p>
              <a:endParaRPr/>
            </a:p>
          </p:txBody>
        </p:sp>
        <p:sp>
          <p:nvSpPr>
            <p:cNvPr id="249" name="object 249"/>
            <p:cNvSpPr/>
            <p:nvPr/>
          </p:nvSpPr>
          <p:spPr>
            <a:xfrm>
              <a:off x="6614794" y="4537964"/>
              <a:ext cx="1270" cy="1905"/>
            </a:xfrm>
            <a:custGeom>
              <a:avLst/>
              <a:gdLst/>
              <a:ahLst/>
              <a:cxnLst/>
              <a:rect l="l" t="t" r="r" b="b"/>
              <a:pathLst>
                <a:path w="1270" h="1904">
                  <a:moveTo>
                    <a:pt x="761" y="0"/>
                  </a:moveTo>
                  <a:lnTo>
                    <a:pt x="380" y="0"/>
                  </a:lnTo>
                  <a:lnTo>
                    <a:pt x="0" y="1397"/>
                  </a:lnTo>
                  <a:lnTo>
                    <a:pt x="761" y="0"/>
                  </a:lnTo>
                  <a:close/>
                </a:path>
              </a:pathLst>
            </a:custGeom>
            <a:solidFill>
              <a:srgbClr val="416F9C"/>
            </a:solidFill>
          </p:spPr>
          <p:txBody>
            <a:bodyPr wrap="square" lIns="0" tIns="0" rIns="0" bIns="0" rtlCol="0"/>
            <a:lstStyle/>
            <a:p>
              <a:endParaRPr/>
            </a:p>
          </p:txBody>
        </p:sp>
        <p:sp>
          <p:nvSpPr>
            <p:cNvPr id="250" name="object 250"/>
            <p:cNvSpPr/>
            <p:nvPr/>
          </p:nvSpPr>
          <p:spPr>
            <a:xfrm>
              <a:off x="7766557" y="4537964"/>
              <a:ext cx="43815" cy="28575"/>
            </a:xfrm>
            <a:custGeom>
              <a:avLst/>
              <a:gdLst/>
              <a:ahLst/>
              <a:cxnLst/>
              <a:rect l="l" t="t" r="r" b="b"/>
              <a:pathLst>
                <a:path w="43815" h="28575">
                  <a:moveTo>
                    <a:pt x="31623" y="0"/>
                  </a:moveTo>
                  <a:lnTo>
                    <a:pt x="0" y="0"/>
                  </a:lnTo>
                  <a:lnTo>
                    <a:pt x="5207" y="10033"/>
                  </a:lnTo>
                  <a:lnTo>
                    <a:pt x="4952" y="10033"/>
                  </a:lnTo>
                  <a:lnTo>
                    <a:pt x="9778" y="18542"/>
                  </a:lnTo>
                  <a:lnTo>
                    <a:pt x="9525" y="18542"/>
                  </a:lnTo>
                  <a:lnTo>
                    <a:pt x="13843" y="28575"/>
                  </a:lnTo>
                  <a:lnTo>
                    <a:pt x="13589" y="27178"/>
                  </a:lnTo>
                  <a:lnTo>
                    <a:pt x="43307" y="27178"/>
                  </a:lnTo>
                  <a:lnTo>
                    <a:pt x="39243" y="17144"/>
                  </a:lnTo>
                  <a:lnTo>
                    <a:pt x="34544" y="5715"/>
                  </a:lnTo>
                  <a:lnTo>
                    <a:pt x="31623" y="0"/>
                  </a:lnTo>
                  <a:close/>
                </a:path>
              </a:pathLst>
            </a:custGeom>
            <a:solidFill>
              <a:srgbClr val="416F9C"/>
            </a:solidFill>
          </p:spPr>
          <p:txBody>
            <a:bodyPr wrap="square" lIns="0" tIns="0" rIns="0" bIns="0" rtlCol="0"/>
            <a:lstStyle/>
            <a:p>
              <a:endParaRPr/>
            </a:p>
          </p:txBody>
        </p:sp>
        <p:sp>
          <p:nvSpPr>
            <p:cNvPr id="251" name="object 251"/>
            <p:cNvSpPr/>
            <p:nvPr/>
          </p:nvSpPr>
          <p:spPr>
            <a:xfrm>
              <a:off x="6601332" y="4565141"/>
              <a:ext cx="635" cy="1905"/>
            </a:xfrm>
            <a:custGeom>
              <a:avLst/>
              <a:gdLst/>
              <a:ahLst/>
              <a:cxnLst/>
              <a:rect l="l" t="t" r="r" b="b"/>
              <a:pathLst>
                <a:path w="634" h="1904">
                  <a:moveTo>
                    <a:pt x="635" y="0"/>
                  </a:moveTo>
                  <a:lnTo>
                    <a:pt x="253" y="0"/>
                  </a:lnTo>
                  <a:lnTo>
                    <a:pt x="0" y="1396"/>
                  </a:lnTo>
                  <a:lnTo>
                    <a:pt x="635" y="0"/>
                  </a:lnTo>
                  <a:close/>
                </a:path>
              </a:pathLst>
            </a:custGeom>
            <a:solidFill>
              <a:srgbClr val="416F9C"/>
            </a:solidFill>
          </p:spPr>
          <p:txBody>
            <a:bodyPr wrap="square" lIns="0" tIns="0" rIns="0" bIns="0" rtlCol="0"/>
            <a:lstStyle/>
            <a:p>
              <a:endParaRPr/>
            </a:p>
          </p:txBody>
        </p:sp>
        <p:sp>
          <p:nvSpPr>
            <p:cNvPr id="252" name="object 252"/>
            <p:cNvSpPr/>
            <p:nvPr/>
          </p:nvSpPr>
          <p:spPr>
            <a:xfrm>
              <a:off x="7780146" y="4565141"/>
              <a:ext cx="33020" cy="11430"/>
            </a:xfrm>
            <a:custGeom>
              <a:avLst/>
              <a:gdLst/>
              <a:ahLst/>
              <a:cxnLst/>
              <a:rect l="l" t="t" r="r" b="b"/>
              <a:pathLst>
                <a:path w="33020" h="11429">
                  <a:moveTo>
                    <a:pt x="29718" y="0"/>
                  </a:moveTo>
                  <a:lnTo>
                    <a:pt x="0" y="0"/>
                  </a:lnTo>
                  <a:lnTo>
                    <a:pt x="3936" y="11429"/>
                  </a:lnTo>
                  <a:lnTo>
                    <a:pt x="3682" y="10032"/>
                  </a:lnTo>
                  <a:lnTo>
                    <a:pt x="33020" y="10032"/>
                  </a:lnTo>
                  <a:lnTo>
                    <a:pt x="29718" y="0"/>
                  </a:lnTo>
                  <a:close/>
                </a:path>
              </a:pathLst>
            </a:custGeom>
            <a:solidFill>
              <a:srgbClr val="416F9C"/>
            </a:solidFill>
          </p:spPr>
          <p:txBody>
            <a:bodyPr wrap="square" lIns="0" tIns="0" rIns="0" bIns="0" rtlCol="0"/>
            <a:lstStyle/>
            <a:p>
              <a:endParaRPr/>
            </a:p>
          </p:txBody>
        </p:sp>
        <p:sp>
          <p:nvSpPr>
            <p:cNvPr id="253" name="object 253"/>
            <p:cNvSpPr/>
            <p:nvPr/>
          </p:nvSpPr>
          <p:spPr>
            <a:xfrm>
              <a:off x="6597650" y="4575175"/>
              <a:ext cx="635" cy="1905"/>
            </a:xfrm>
            <a:custGeom>
              <a:avLst/>
              <a:gdLst/>
              <a:ahLst/>
              <a:cxnLst/>
              <a:rect l="l" t="t" r="r" b="b"/>
              <a:pathLst>
                <a:path w="634" h="1904">
                  <a:moveTo>
                    <a:pt x="507" y="0"/>
                  </a:moveTo>
                  <a:lnTo>
                    <a:pt x="253" y="0"/>
                  </a:lnTo>
                  <a:lnTo>
                    <a:pt x="0" y="1397"/>
                  </a:lnTo>
                  <a:lnTo>
                    <a:pt x="507" y="0"/>
                  </a:lnTo>
                  <a:close/>
                </a:path>
              </a:pathLst>
            </a:custGeom>
            <a:solidFill>
              <a:srgbClr val="416F9C"/>
            </a:solidFill>
          </p:spPr>
          <p:txBody>
            <a:bodyPr wrap="square" lIns="0" tIns="0" rIns="0" bIns="0" rtlCol="0"/>
            <a:lstStyle/>
            <a:p>
              <a:endParaRPr/>
            </a:p>
          </p:txBody>
        </p:sp>
        <p:sp>
          <p:nvSpPr>
            <p:cNvPr id="254" name="object 254"/>
            <p:cNvSpPr/>
            <p:nvPr/>
          </p:nvSpPr>
          <p:spPr>
            <a:xfrm>
              <a:off x="7783830" y="4575175"/>
              <a:ext cx="36830" cy="31750"/>
            </a:xfrm>
            <a:custGeom>
              <a:avLst/>
              <a:gdLst/>
              <a:ahLst/>
              <a:cxnLst/>
              <a:rect l="l" t="t" r="r" b="b"/>
              <a:pathLst>
                <a:path w="36829" h="31750">
                  <a:moveTo>
                    <a:pt x="29337" y="0"/>
                  </a:moveTo>
                  <a:lnTo>
                    <a:pt x="0" y="0"/>
                  </a:lnTo>
                  <a:lnTo>
                    <a:pt x="3428" y="10032"/>
                  </a:lnTo>
                  <a:lnTo>
                    <a:pt x="3175" y="10032"/>
                  </a:lnTo>
                  <a:lnTo>
                    <a:pt x="6096" y="20066"/>
                  </a:lnTo>
                  <a:lnTo>
                    <a:pt x="8381" y="31495"/>
                  </a:lnTo>
                  <a:lnTo>
                    <a:pt x="8254" y="30099"/>
                  </a:lnTo>
                  <a:lnTo>
                    <a:pt x="36322" y="30099"/>
                  </a:lnTo>
                  <a:lnTo>
                    <a:pt x="35433" y="24383"/>
                  </a:lnTo>
                  <a:lnTo>
                    <a:pt x="32893" y="12826"/>
                  </a:lnTo>
                  <a:lnTo>
                    <a:pt x="29337" y="0"/>
                  </a:lnTo>
                  <a:close/>
                </a:path>
              </a:pathLst>
            </a:custGeom>
            <a:solidFill>
              <a:srgbClr val="416F9C"/>
            </a:solidFill>
          </p:spPr>
          <p:txBody>
            <a:bodyPr wrap="square" lIns="0" tIns="0" rIns="0" bIns="0" rtlCol="0"/>
            <a:lstStyle/>
            <a:p>
              <a:endParaRPr/>
            </a:p>
          </p:txBody>
        </p:sp>
        <p:sp>
          <p:nvSpPr>
            <p:cNvPr id="255" name="object 255"/>
            <p:cNvSpPr/>
            <p:nvPr/>
          </p:nvSpPr>
          <p:spPr>
            <a:xfrm>
              <a:off x="6589521" y="4605273"/>
              <a:ext cx="635" cy="1905"/>
            </a:xfrm>
            <a:custGeom>
              <a:avLst/>
              <a:gdLst/>
              <a:ahLst/>
              <a:cxnLst/>
              <a:rect l="l" t="t" r="r" b="b"/>
              <a:pathLst>
                <a:path w="634" h="1904">
                  <a:moveTo>
                    <a:pt x="253" y="0"/>
                  </a:moveTo>
                  <a:lnTo>
                    <a:pt x="0" y="1396"/>
                  </a:lnTo>
                  <a:lnTo>
                    <a:pt x="253" y="0"/>
                  </a:lnTo>
                  <a:close/>
                </a:path>
              </a:pathLst>
            </a:custGeom>
            <a:solidFill>
              <a:srgbClr val="416F9C"/>
            </a:solidFill>
          </p:spPr>
          <p:txBody>
            <a:bodyPr wrap="square" lIns="0" tIns="0" rIns="0" bIns="0" rtlCol="0"/>
            <a:lstStyle/>
            <a:p>
              <a:endParaRPr/>
            </a:p>
          </p:txBody>
        </p:sp>
        <p:sp>
          <p:nvSpPr>
            <p:cNvPr id="256" name="object 256"/>
            <p:cNvSpPr/>
            <p:nvPr/>
          </p:nvSpPr>
          <p:spPr>
            <a:xfrm>
              <a:off x="7792084" y="4605273"/>
              <a:ext cx="29845" cy="11430"/>
            </a:xfrm>
            <a:custGeom>
              <a:avLst/>
              <a:gdLst/>
              <a:ahLst/>
              <a:cxnLst/>
              <a:rect l="l" t="t" r="r" b="b"/>
              <a:pathLst>
                <a:path w="29845" h="11429">
                  <a:moveTo>
                    <a:pt x="28067" y="0"/>
                  </a:moveTo>
                  <a:lnTo>
                    <a:pt x="0" y="0"/>
                  </a:lnTo>
                  <a:lnTo>
                    <a:pt x="1905" y="11430"/>
                  </a:lnTo>
                  <a:lnTo>
                    <a:pt x="1778" y="10032"/>
                  </a:lnTo>
                  <a:lnTo>
                    <a:pt x="29591" y="10032"/>
                  </a:lnTo>
                  <a:lnTo>
                    <a:pt x="29210" y="7112"/>
                  </a:lnTo>
                  <a:lnTo>
                    <a:pt x="28067" y="0"/>
                  </a:lnTo>
                  <a:close/>
                </a:path>
              </a:pathLst>
            </a:custGeom>
            <a:solidFill>
              <a:srgbClr val="416F9C"/>
            </a:solidFill>
          </p:spPr>
          <p:txBody>
            <a:bodyPr wrap="square" lIns="0" tIns="0" rIns="0" bIns="0" rtlCol="0"/>
            <a:lstStyle/>
            <a:p>
              <a:endParaRPr/>
            </a:p>
          </p:txBody>
        </p:sp>
        <p:sp>
          <p:nvSpPr>
            <p:cNvPr id="257" name="object 257"/>
            <p:cNvSpPr/>
            <p:nvPr/>
          </p:nvSpPr>
          <p:spPr>
            <a:xfrm>
              <a:off x="6587743" y="4615307"/>
              <a:ext cx="0" cy="1905"/>
            </a:xfrm>
            <a:custGeom>
              <a:avLst/>
              <a:gdLst/>
              <a:ahLst/>
              <a:cxnLst/>
              <a:rect l="l" t="t" r="r" b="b"/>
              <a:pathLst>
                <a:path h="1904">
                  <a:moveTo>
                    <a:pt x="0" y="1397"/>
                  </a:moveTo>
                  <a:lnTo>
                    <a:pt x="0" y="0"/>
                  </a:lnTo>
                  <a:lnTo>
                    <a:pt x="0" y="1397"/>
                  </a:lnTo>
                  <a:close/>
                </a:path>
              </a:pathLst>
            </a:custGeom>
            <a:solidFill>
              <a:srgbClr val="416F9C"/>
            </a:solidFill>
          </p:spPr>
          <p:txBody>
            <a:bodyPr wrap="square" lIns="0" tIns="0" rIns="0" bIns="0" rtlCol="0"/>
            <a:lstStyle/>
            <a:p>
              <a:endParaRPr/>
            </a:p>
          </p:txBody>
        </p:sp>
        <p:sp>
          <p:nvSpPr>
            <p:cNvPr id="258" name="object 258"/>
            <p:cNvSpPr/>
            <p:nvPr/>
          </p:nvSpPr>
          <p:spPr>
            <a:xfrm>
              <a:off x="7793863" y="4615307"/>
              <a:ext cx="30480" cy="50165"/>
            </a:xfrm>
            <a:custGeom>
              <a:avLst/>
              <a:gdLst/>
              <a:ahLst/>
              <a:cxnLst/>
              <a:rect l="l" t="t" r="r" b="b"/>
              <a:pathLst>
                <a:path w="30479" h="50164">
                  <a:moveTo>
                    <a:pt x="27812" y="0"/>
                  </a:moveTo>
                  <a:lnTo>
                    <a:pt x="0" y="0"/>
                  </a:lnTo>
                  <a:lnTo>
                    <a:pt x="1396" y="11430"/>
                  </a:lnTo>
                  <a:lnTo>
                    <a:pt x="1777" y="17145"/>
                  </a:lnTo>
                  <a:lnTo>
                    <a:pt x="2158" y="21463"/>
                  </a:lnTo>
                  <a:lnTo>
                    <a:pt x="2412" y="27178"/>
                  </a:lnTo>
                  <a:lnTo>
                    <a:pt x="2412" y="38608"/>
                  </a:lnTo>
                  <a:lnTo>
                    <a:pt x="2158" y="44450"/>
                  </a:lnTo>
                  <a:lnTo>
                    <a:pt x="1777" y="50165"/>
                  </a:lnTo>
                  <a:lnTo>
                    <a:pt x="29590" y="50165"/>
                  </a:lnTo>
                  <a:lnTo>
                    <a:pt x="29844" y="45847"/>
                  </a:lnTo>
                  <a:lnTo>
                    <a:pt x="30098" y="38608"/>
                  </a:lnTo>
                  <a:lnTo>
                    <a:pt x="30098" y="27178"/>
                  </a:lnTo>
                  <a:lnTo>
                    <a:pt x="29844" y="20066"/>
                  </a:lnTo>
                  <a:lnTo>
                    <a:pt x="29463" y="14351"/>
                  </a:lnTo>
                  <a:lnTo>
                    <a:pt x="28955" y="8636"/>
                  </a:lnTo>
                  <a:lnTo>
                    <a:pt x="27812" y="0"/>
                  </a:lnTo>
                  <a:close/>
                </a:path>
              </a:pathLst>
            </a:custGeom>
            <a:solidFill>
              <a:srgbClr val="416F9C"/>
            </a:solidFill>
          </p:spPr>
          <p:txBody>
            <a:bodyPr wrap="square" lIns="0" tIns="0" rIns="0" bIns="0" rtlCol="0"/>
            <a:lstStyle/>
            <a:p>
              <a:endParaRPr/>
            </a:p>
          </p:txBody>
        </p:sp>
        <p:sp>
          <p:nvSpPr>
            <p:cNvPr id="259" name="object 259"/>
            <p:cNvSpPr/>
            <p:nvPr/>
          </p:nvSpPr>
          <p:spPr>
            <a:xfrm>
              <a:off x="7793863" y="4665471"/>
              <a:ext cx="29845" cy="15875"/>
            </a:xfrm>
            <a:custGeom>
              <a:avLst/>
              <a:gdLst/>
              <a:ahLst/>
              <a:cxnLst/>
              <a:rect l="l" t="t" r="r" b="b"/>
              <a:pathLst>
                <a:path w="29845" h="15875">
                  <a:moveTo>
                    <a:pt x="29590" y="0"/>
                  </a:moveTo>
                  <a:lnTo>
                    <a:pt x="1772" y="0"/>
                  </a:lnTo>
                  <a:lnTo>
                    <a:pt x="1396" y="4317"/>
                  </a:lnTo>
                  <a:lnTo>
                    <a:pt x="0" y="15747"/>
                  </a:lnTo>
                  <a:lnTo>
                    <a:pt x="27939" y="15747"/>
                  </a:lnTo>
                  <a:lnTo>
                    <a:pt x="28955" y="7111"/>
                  </a:lnTo>
                  <a:lnTo>
                    <a:pt x="29590" y="0"/>
                  </a:lnTo>
                  <a:close/>
                </a:path>
              </a:pathLst>
            </a:custGeom>
            <a:solidFill>
              <a:srgbClr val="416F9C"/>
            </a:solidFill>
          </p:spPr>
          <p:txBody>
            <a:bodyPr wrap="square" lIns="0" tIns="0" rIns="0" bIns="0" rtlCol="0"/>
            <a:lstStyle/>
            <a:p>
              <a:endParaRPr/>
            </a:p>
          </p:txBody>
        </p:sp>
        <p:sp>
          <p:nvSpPr>
            <p:cNvPr id="260" name="object 260"/>
            <p:cNvSpPr/>
            <p:nvPr/>
          </p:nvSpPr>
          <p:spPr>
            <a:xfrm>
              <a:off x="7780146" y="4679822"/>
              <a:ext cx="41910" cy="52069"/>
            </a:xfrm>
            <a:custGeom>
              <a:avLst/>
              <a:gdLst/>
              <a:ahLst/>
              <a:cxnLst/>
              <a:rect l="l" t="t" r="r" b="b"/>
              <a:pathLst>
                <a:path w="41909" h="52070">
                  <a:moveTo>
                    <a:pt x="41655" y="1396"/>
                  </a:moveTo>
                  <a:lnTo>
                    <a:pt x="13610" y="1396"/>
                  </a:lnTo>
                  <a:lnTo>
                    <a:pt x="11937" y="11429"/>
                  </a:lnTo>
                  <a:lnTo>
                    <a:pt x="9651" y="21462"/>
                  </a:lnTo>
                  <a:lnTo>
                    <a:pt x="6857" y="31495"/>
                  </a:lnTo>
                  <a:lnTo>
                    <a:pt x="7111" y="31495"/>
                  </a:lnTo>
                  <a:lnTo>
                    <a:pt x="3682" y="41528"/>
                  </a:lnTo>
                  <a:lnTo>
                    <a:pt x="3936" y="41528"/>
                  </a:lnTo>
                  <a:lnTo>
                    <a:pt x="0" y="51562"/>
                  </a:lnTo>
                  <a:lnTo>
                    <a:pt x="29718" y="51562"/>
                  </a:lnTo>
                  <a:lnTo>
                    <a:pt x="33400" y="40131"/>
                  </a:lnTo>
                  <a:lnTo>
                    <a:pt x="36575" y="28575"/>
                  </a:lnTo>
                  <a:lnTo>
                    <a:pt x="39116" y="17144"/>
                  </a:lnTo>
                  <a:lnTo>
                    <a:pt x="41148" y="5714"/>
                  </a:lnTo>
                  <a:lnTo>
                    <a:pt x="41655" y="1396"/>
                  </a:lnTo>
                  <a:close/>
                </a:path>
                <a:path w="41909" h="52070">
                  <a:moveTo>
                    <a:pt x="13843" y="0"/>
                  </a:moveTo>
                  <a:lnTo>
                    <a:pt x="13610" y="1396"/>
                  </a:lnTo>
                  <a:lnTo>
                    <a:pt x="13843" y="0"/>
                  </a:lnTo>
                  <a:close/>
                </a:path>
              </a:pathLst>
            </a:custGeom>
            <a:solidFill>
              <a:srgbClr val="416F9C"/>
            </a:solidFill>
          </p:spPr>
          <p:txBody>
            <a:bodyPr wrap="square" lIns="0" tIns="0" rIns="0" bIns="0" rtlCol="0"/>
            <a:lstStyle/>
            <a:p>
              <a:endParaRPr/>
            </a:p>
          </p:txBody>
        </p:sp>
        <p:sp>
          <p:nvSpPr>
            <p:cNvPr id="261" name="object 261"/>
            <p:cNvSpPr/>
            <p:nvPr/>
          </p:nvSpPr>
          <p:spPr>
            <a:xfrm>
              <a:off x="6601332" y="4729988"/>
              <a:ext cx="635" cy="1905"/>
            </a:xfrm>
            <a:custGeom>
              <a:avLst/>
              <a:gdLst/>
              <a:ahLst/>
              <a:cxnLst/>
              <a:rect l="l" t="t" r="r" b="b"/>
              <a:pathLst>
                <a:path w="634" h="1904">
                  <a:moveTo>
                    <a:pt x="0" y="0"/>
                  </a:moveTo>
                  <a:lnTo>
                    <a:pt x="253" y="1397"/>
                  </a:lnTo>
                  <a:lnTo>
                    <a:pt x="635" y="1397"/>
                  </a:lnTo>
                  <a:lnTo>
                    <a:pt x="0" y="0"/>
                  </a:lnTo>
                  <a:close/>
                </a:path>
              </a:pathLst>
            </a:custGeom>
            <a:solidFill>
              <a:srgbClr val="416F9C"/>
            </a:solidFill>
          </p:spPr>
          <p:txBody>
            <a:bodyPr wrap="square" lIns="0" tIns="0" rIns="0" bIns="0" rtlCol="0"/>
            <a:lstStyle/>
            <a:p>
              <a:endParaRPr/>
            </a:p>
          </p:txBody>
        </p:sp>
        <p:sp>
          <p:nvSpPr>
            <p:cNvPr id="262" name="object 262"/>
            <p:cNvSpPr/>
            <p:nvPr/>
          </p:nvSpPr>
          <p:spPr>
            <a:xfrm>
              <a:off x="7771510" y="4729988"/>
              <a:ext cx="38735" cy="20320"/>
            </a:xfrm>
            <a:custGeom>
              <a:avLst/>
              <a:gdLst/>
              <a:ahLst/>
              <a:cxnLst/>
              <a:rect l="l" t="t" r="r" b="b"/>
              <a:pathLst>
                <a:path w="38734" h="20320">
                  <a:moveTo>
                    <a:pt x="8890" y="0"/>
                  </a:moveTo>
                  <a:lnTo>
                    <a:pt x="4572" y="10032"/>
                  </a:lnTo>
                  <a:lnTo>
                    <a:pt x="4825" y="10032"/>
                  </a:lnTo>
                  <a:lnTo>
                    <a:pt x="0" y="19938"/>
                  </a:lnTo>
                  <a:lnTo>
                    <a:pt x="30734" y="19938"/>
                  </a:lnTo>
                  <a:lnTo>
                    <a:pt x="34290" y="11430"/>
                  </a:lnTo>
                  <a:lnTo>
                    <a:pt x="38354" y="1397"/>
                  </a:lnTo>
                  <a:lnTo>
                    <a:pt x="8636" y="1397"/>
                  </a:lnTo>
                  <a:lnTo>
                    <a:pt x="8890" y="0"/>
                  </a:lnTo>
                  <a:close/>
                </a:path>
              </a:pathLst>
            </a:custGeom>
            <a:solidFill>
              <a:srgbClr val="416F9C"/>
            </a:solidFill>
          </p:spPr>
          <p:txBody>
            <a:bodyPr wrap="square" lIns="0" tIns="0" rIns="0" bIns="0" rtlCol="0"/>
            <a:lstStyle/>
            <a:p>
              <a:endParaRPr/>
            </a:p>
          </p:txBody>
        </p:sp>
        <p:sp>
          <p:nvSpPr>
            <p:cNvPr id="263" name="object 263"/>
            <p:cNvSpPr/>
            <p:nvPr/>
          </p:nvSpPr>
          <p:spPr>
            <a:xfrm>
              <a:off x="6609842" y="4748529"/>
              <a:ext cx="1270" cy="1905"/>
            </a:xfrm>
            <a:custGeom>
              <a:avLst/>
              <a:gdLst/>
              <a:ahLst/>
              <a:cxnLst/>
              <a:rect l="l" t="t" r="r" b="b"/>
              <a:pathLst>
                <a:path w="1270" h="1904">
                  <a:moveTo>
                    <a:pt x="0" y="0"/>
                  </a:moveTo>
                  <a:lnTo>
                    <a:pt x="380" y="1397"/>
                  </a:lnTo>
                  <a:lnTo>
                    <a:pt x="761" y="1397"/>
                  </a:lnTo>
                  <a:lnTo>
                    <a:pt x="0" y="0"/>
                  </a:lnTo>
                  <a:close/>
                </a:path>
              </a:pathLst>
            </a:custGeom>
            <a:solidFill>
              <a:srgbClr val="416F9C"/>
            </a:solidFill>
          </p:spPr>
          <p:txBody>
            <a:bodyPr wrap="square" lIns="0" tIns="0" rIns="0" bIns="0" rtlCol="0"/>
            <a:lstStyle/>
            <a:p>
              <a:endParaRPr/>
            </a:p>
          </p:txBody>
        </p:sp>
        <p:sp>
          <p:nvSpPr>
            <p:cNvPr id="264" name="object 264"/>
            <p:cNvSpPr/>
            <p:nvPr/>
          </p:nvSpPr>
          <p:spPr>
            <a:xfrm>
              <a:off x="7766557" y="4748529"/>
              <a:ext cx="36195" cy="10160"/>
            </a:xfrm>
            <a:custGeom>
              <a:avLst/>
              <a:gdLst/>
              <a:ahLst/>
              <a:cxnLst/>
              <a:rect l="l" t="t" r="r" b="b"/>
              <a:pathLst>
                <a:path w="36195" h="10160">
                  <a:moveTo>
                    <a:pt x="5207" y="0"/>
                  </a:moveTo>
                  <a:lnTo>
                    <a:pt x="0" y="10033"/>
                  </a:lnTo>
                  <a:lnTo>
                    <a:pt x="31623" y="10033"/>
                  </a:lnTo>
                  <a:lnTo>
                    <a:pt x="34544" y="4318"/>
                  </a:lnTo>
                  <a:lnTo>
                    <a:pt x="35687" y="1397"/>
                  </a:lnTo>
                  <a:lnTo>
                    <a:pt x="4952" y="1397"/>
                  </a:lnTo>
                  <a:lnTo>
                    <a:pt x="5207" y="0"/>
                  </a:lnTo>
                  <a:close/>
                </a:path>
              </a:pathLst>
            </a:custGeom>
            <a:solidFill>
              <a:srgbClr val="416F9C"/>
            </a:solidFill>
          </p:spPr>
          <p:txBody>
            <a:bodyPr wrap="square" lIns="0" tIns="0" rIns="0" bIns="0" rtlCol="0"/>
            <a:lstStyle/>
            <a:p>
              <a:endParaRPr/>
            </a:p>
          </p:txBody>
        </p:sp>
        <p:sp>
          <p:nvSpPr>
            <p:cNvPr id="265" name="object 265"/>
            <p:cNvSpPr/>
            <p:nvPr/>
          </p:nvSpPr>
          <p:spPr>
            <a:xfrm>
              <a:off x="6614794" y="4757165"/>
              <a:ext cx="1270" cy="1905"/>
            </a:xfrm>
            <a:custGeom>
              <a:avLst/>
              <a:gdLst/>
              <a:ahLst/>
              <a:cxnLst/>
              <a:rect l="l" t="t" r="r" b="b"/>
              <a:pathLst>
                <a:path w="1270" h="1904">
                  <a:moveTo>
                    <a:pt x="0" y="0"/>
                  </a:moveTo>
                  <a:lnTo>
                    <a:pt x="380" y="1396"/>
                  </a:lnTo>
                  <a:lnTo>
                    <a:pt x="761" y="1396"/>
                  </a:lnTo>
                  <a:lnTo>
                    <a:pt x="0" y="0"/>
                  </a:lnTo>
                  <a:close/>
                </a:path>
              </a:pathLst>
            </a:custGeom>
            <a:solidFill>
              <a:srgbClr val="416F9C"/>
            </a:solidFill>
          </p:spPr>
          <p:txBody>
            <a:bodyPr wrap="square" lIns="0" tIns="0" rIns="0" bIns="0" rtlCol="0"/>
            <a:lstStyle/>
            <a:p>
              <a:endParaRPr/>
            </a:p>
          </p:txBody>
        </p:sp>
        <p:sp>
          <p:nvSpPr>
            <p:cNvPr id="266" name="object 266"/>
            <p:cNvSpPr/>
            <p:nvPr/>
          </p:nvSpPr>
          <p:spPr>
            <a:xfrm>
              <a:off x="7761223" y="4757165"/>
              <a:ext cx="37465" cy="10160"/>
            </a:xfrm>
            <a:custGeom>
              <a:avLst/>
              <a:gdLst/>
              <a:ahLst/>
              <a:cxnLst/>
              <a:rect l="l" t="t" r="r" b="b"/>
              <a:pathLst>
                <a:path w="37465" h="10160">
                  <a:moveTo>
                    <a:pt x="5715" y="0"/>
                  </a:moveTo>
                  <a:lnTo>
                    <a:pt x="0" y="10032"/>
                  </a:lnTo>
                  <a:lnTo>
                    <a:pt x="32384" y="10032"/>
                  </a:lnTo>
                  <a:lnTo>
                    <a:pt x="34798" y="5714"/>
                  </a:lnTo>
                  <a:lnTo>
                    <a:pt x="36956" y="1396"/>
                  </a:lnTo>
                  <a:lnTo>
                    <a:pt x="5333" y="1396"/>
                  </a:lnTo>
                  <a:lnTo>
                    <a:pt x="5715" y="0"/>
                  </a:lnTo>
                  <a:close/>
                </a:path>
              </a:pathLst>
            </a:custGeom>
            <a:solidFill>
              <a:srgbClr val="416F9C"/>
            </a:solidFill>
          </p:spPr>
          <p:txBody>
            <a:bodyPr wrap="square" lIns="0" tIns="0" rIns="0" bIns="0" rtlCol="0"/>
            <a:lstStyle/>
            <a:p>
              <a:endParaRPr/>
            </a:p>
          </p:txBody>
        </p:sp>
        <p:sp>
          <p:nvSpPr>
            <p:cNvPr id="267" name="object 267"/>
            <p:cNvSpPr/>
            <p:nvPr/>
          </p:nvSpPr>
          <p:spPr>
            <a:xfrm>
              <a:off x="6620129" y="4765802"/>
              <a:ext cx="1270" cy="1905"/>
            </a:xfrm>
            <a:custGeom>
              <a:avLst/>
              <a:gdLst/>
              <a:ahLst/>
              <a:cxnLst/>
              <a:rect l="l" t="t" r="r" b="b"/>
              <a:pathLst>
                <a:path w="1270" h="1904">
                  <a:moveTo>
                    <a:pt x="0" y="0"/>
                  </a:moveTo>
                  <a:lnTo>
                    <a:pt x="380" y="1397"/>
                  </a:lnTo>
                  <a:lnTo>
                    <a:pt x="889" y="1397"/>
                  </a:lnTo>
                  <a:lnTo>
                    <a:pt x="0" y="0"/>
                  </a:lnTo>
                  <a:close/>
                </a:path>
              </a:pathLst>
            </a:custGeom>
            <a:solidFill>
              <a:srgbClr val="416F9C"/>
            </a:solidFill>
          </p:spPr>
          <p:txBody>
            <a:bodyPr wrap="square" lIns="0" tIns="0" rIns="0" bIns="0" rtlCol="0"/>
            <a:lstStyle/>
            <a:p>
              <a:endParaRPr/>
            </a:p>
          </p:txBody>
        </p:sp>
        <p:sp>
          <p:nvSpPr>
            <p:cNvPr id="268" name="object 268"/>
            <p:cNvSpPr/>
            <p:nvPr/>
          </p:nvSpPr>
          <p:spPr>
            <a:xfrm>
              <a:off x="7755508" y="4765802"/>
              <a:ext cx="38100" cy="10160"/>
            </a:xfrm>
            <a:custGeom>
              <a:avLst/>
              <a:gdLst/>
              <a:ahLst/>
              <a:cxnLst/>
              <a:rect l="l" t="t" r="r" b="b"/>
              <a:pathLst>
                <a:path w="38100" h="10160">
                  <a:moveTo>
                    <a:pt x="6096" y="0"/>
                  </a:moveTo>
                  <a:lnTo>
                    <a:pt x="0" y="10033"/>
                  </a:lnTo>
                  <a:lnTo>
                    <a:pt x="33147" y="10033"/>
                  </a:lnTo>
                  <a:lnTo>
                    <a:pt x="34925" y="7112"/>
                  </a:lnTo>
                  <a:lnTo>
                    <a:pt x="38100" y="1397"/>
                  </a:lnTo>
                  <a:lnTo>
                    <a:pt x="5715" y="1397"/>
                  </a:lnTo>
                  <a:lnTo>
                    <a:pt x="6096" y="0"/>
                  </a:lnTo>
                  <a:close/>
                </a:path>
              </a:pathLst>
            </a:custGeom>
            <a:solidFill>
              <a:srgbClr val="416F9C"/>
            </a:solidFill>
          </p:spPr>
          <p:txBody>
            <a:bodyPr wrap="square" lIns="0" tIns="0" rIns="0" bIns="0" rtlCol="0"/>
            <a:lstStyle/>
            <a:p>
              <a:endParaRPr/>
            </a:p>
          </p:txBody>
        </p:sp>
        <p:sp>
          <p:nvSpPr>
            <p:cNvPr id="269" name="object 269"/>
            <p:cNvSpPr/>
            <p:nvPr/>
          </p:nvSpPr>
          <p:spPr>
            <a:xfrm>
              <a:off x="6625717" y="4774310"/>
              <a:ext cx="1270" cy="1905"/>
            </a:xfrm>
            <a:custGeom>
              <a:avLst/>
              <a:gdLst/>
              <a:ahLst/>
              <a:cxnLst/>
              <a:rect l="l" t="t" r="r" b="b"/>
              <a:pathLst>
                <a:path w="1270" h="1904">
                  <a:moveTo>
                    <a:pt x="0" y="0"/>
                  </a:moveTo>
                  <a:lnTo>
                    <a:pt x="507" y="1524"/>
                  </a:lnTo>
                  <a:lnTo>
                    <a:pt x="1142" y="1524"/>
                  </a:lnTo>
                  <a:lnTo>
                    <a:pt x="0" y="0"/>
                  </a:lnTo>
                  <a:close/>
                </a:path>
              </a:pathLst>
            </a:custGeom>
            <a:solidFill>
              <a:srgbClr val="416F9C"/>
            </a:solidFill>
          </p:spPr>
          <p:txBody>
            <a:bodyPr wrap="square" lIns="0" tIns="0" rIns="0" bIns="0" rtlCol="0"/>
            <a:lstStyle/>
            <a:p>
              <a:endParaRPr/>
            </a:p>
          </p:txBody>
        </p:sp>
        <p:sp>
          <p:nvSpPr>
            <p:cNvPr id="270" name="object 270"/>
            <p:cNvSpPr/>
            <p:nvPr/>
          </p:nvSpPr>
          <p:spPr>
            <a:xfrm>
              <a:off x="7736205" y="4774310"/>
              <a:ext cx="52705" cy="24765"/>
            </a:xfrm>
            <a:custGeom>
              <a:avLst/>
              <a:gdLst/>
              <a:ahLst/>
              <a:cxnLst/>
              <a:rect l="l" t="t" r="r" b="b"/>
              <a:pathLst>
                <a:path w="52704" h="24764">
                  <a:moveTo>
                    <a:pt x="19685" y="0"/>
                  </a:moveTo>
                  <a:lnTo>
                    <a:pt x="13208" y="8636"/>
                  </a:lnTo>
                  <a:lnTo>
                    <a:pt x="13716" y="8636"/>
                  </a:lnTo>
                  <a:lnTo>
                    <a:pt x="6858" y="15747"/>
                  </a:lnTo>
                  <a:lnTo>
                    <a:pt x="7239" y="15747"/>
                  </a:lnTo>
                  <a:lnTo>
                    <a:pt x="0" y="24383"/>
                  </a:lnTo>
                  <a:lnTo>
                    <a:pt x="36829" y="24383"/>
                  </a:lnTo>
                  <a:lnTo>
                    <a:pt x="41655" y="17271"/>
                  </a:lnTo>
                  <a:lnTo>
                    <a:pt x="48133" y="8636"/>
                  </a:lnTo>
                  <a:lnTo>
                    <a:pt x="52450" y="1524"/>
                  </a:lnTo>
                  <a:lnTo>
                    <a:pt x="19303" y="1524"/>
                  </a:lnTo>
                  <a:lnTo>
                    <a:pt x="19685" y="0"/>
                  </a:lnTo>
                  <a:close/>
                </a:path>
              </a:pathLst>
            </a:custGeom>
            <a:solidFill>
              <a:srgbClr val="416F9C"/>
            </a:solidFill>
          </p:spPr>
          <p:txBody>
            <a:bodyPr wrap="square" lIns="0" tIns="0" rIns="0" bIns="0" rtlCol="0"/>
            <a:lstStyle/>
            <a:p>
              <a:endParaRPr/>
            </a:p>
          </p:txBody>
        </p:sp>
        <p:sp>
          <p:nvSpPr>
            <p:cNvPr id="271" name="object 271"/>
            <p:cNvSpPr/>
            <p:nvPr/>
          </p:nvSpPr>
          <p:spPr>
            <a:xfrm>
              <a:off x="6645020" y="4797297"/>
              <a:ext cx="1905" cy="1905"/>
            </a:xfrm>
            <a:custGeom>
              <a:avLst/>
              <a:gdLst/>
              <a:ahLst/>
              <a:cxnLst/>
              <a:rect l="l" t="t" r="r" b="b"/>
              <a:pathLst>
                <a:path w="1904" h="1904">
                  <a:moveTo>
                    <a:pt x="0" y="0"/>
                  </a:moveTo>
                  <a:lnTo>
                    <a:pt x="380" y="1396"/>
                  </a:lnTo>
                  <a:lnTo>
                    <a:pt x="1524" y="1396"/>
                  </a:lnTo>
                  <a:lnTo>
                    <a:pt x="0" y="0"/>
                  </a:lnTo>
                  <a:close/>
                </a:path>
              </a:pathLst>
            </a:custGeom>
            <a:solidFill>
              <a:srgbClr val="416F9C"/>
            </a:solidFill>
          </p:spPr>
          <p:txBody>
            <a:bodyPr wrap="square" lIns="0" tIns="0" rIns="0" bIns="0" rtlCol="0"/>
            <a:lstStyle/>
            <a:p>
              <a:endParaRPr/>
            </a:p>
          </p:txBody>
        </p:sp>
        <p:sp>
          <p:nvSpPr>
            <p:cNvPr id="272" name="object 272"/>
            <p:cNvSpPr/>
            <p:nvPr/>
          </p:nvSpPr>
          <p:spPr>
            <a:xfrm>
              <a:off x="7705979" y="4797297"/>
              <a:ext cx="67310" cy="27305"/>
            </a:xfrm>
            <a:custGeom>
              <a:avLst/>
              <a:gdLst/>
              <a:ahLst/>
              <a:cxnLst/>
              <a:rect l="l" t="t" r="r" b="b"/>
              <a:pathLst>
                <a:path w="67309" h="27304">
                  <a:moveTo>
                    <a:pt x="30734" y="0"/>
                  </a:moveTo>
                  <a:lnTo>
                    <a:pt x="23114" y="7112"/>
                  </a:lnTo>
                  <a:lnTo>
                    <a:pt x="23622" y="7112"/>
                  </a:lnTo>
                  <a:lnTo>
                    <a:pt x="15748" y="14350"/>
                  </a:lnTo>
                  <a:lnTo>
                    <a:pt x="16255" y="14350"/>
                  </a:lnTo>
                  <a:lnTo>
                    <a:pt x="8000" y="20065"/>
                  </a:lnTo>
                  <a:lnTo>
                    <a:pt x="8509" y="20065"/>
                  </a:lnTo>
                  <a:lnTo>
                    <a:pt x="0" y="27177"/>
                  </a:lnTo>
                  <a:lnTo>
                    <a:pt x="43561" y="27177"/>
                  </a:lnTo>
                  <a:lnTo>
                    <a:pt x="50038" y="21462"/>
                  </a:lnTo>
                  <a:lnTo>
                    <a:pt x="57785" y="12826"/>
                  </a:lnTo>
                  <a:lnTo>
                    <a:pt x="65024" y="4318"/>
                  </a:lnTo>
                  <a:lnTo>
                    <a:pt x="67055" y="1396"/>
                  </a:lnTo>
                  <a:lnTo>
                    <a:pt x="30225" y="1396"/>
                  </a:lnTo>
                  <a:lnTo>
                    <a:pt x="30734" y="0"/>
                  </a:lnTo>
                  <a:close/>
                </a:path>
              </a:pathLst>
            </a:custGeom>
            <a:solidFill>
              <a:srgbClr val="416F9C"/>
            </a:solidFill>
          </p:spPr>
          <p:txBody>
            <a:bodyPr wrap="square" lIns="0" tIns="0" rIns="0" bIns="0" rtlCol="0"/>
            <a:lstStyle/>
            <a:p>
              <a:endParaRPr/>
            </a:p>
          </p:txBody>
        </p:sp>
        <p:sp>
          <p:nvSpPr>
            <p:cNvPr id="273" name="object 273"/>
            <p:cNvSpPr/>
            <p:nvPr/>
          </p:nvSpPr>
          <p:spPr>
            <a:xfrm>
              <a:off x="6675246" y="4823078"/>
              <a:ext cx="2540" cy="1905"/>
            </a:xfrm>
            <a:custGeom>
              <a:avLst/>
              <a:gdLst/>
              <a:ahLst/>
              <a:cxnLst/>
              <a:rect l="l" t="t" r="r" b="b"/>
              <a:pathLst>
                <a:path w="2540" h="1904">
                  <a:moveTo>
                    <a:pt x="0" y="0"/>
                  </a:moveTo>
                  <a:lnTo>
                    <a:pt x="507" y="1397"/>
                  </a:lnTo>
                  <a:lnTo>
                    <a:pt x="2158" y="1397"/>
                  </a:lnTo>
                  <a:lnTo>
                    <a:pt x="0" y="0"/>
                  </a:lnTo>
                  <a:close/>
                </a:path>
              </a:pathLst>
            </a:custGeom>
            <a:solidFill>
              <a:srgbClr val="416F9C"/>
            </a:solidFill>
          </p:spPr>
          <p:txBody>
            <a:bodyPr wrap="square" lIns="0" tIns="0" rIns="0" bIns="0" rtlCol="0"/>
            <a:lstStyle/>
            <a:p>
              <a:endParaRPr/>
            </a:p>
          </p:txBody>
        </p:sp>
        <p:sp>
          <p:nvSpPr>
            <p:cNvPr id="274" name="object 274"/>
            <p:cNvSpPr/>
            <p:nvPr/>
          </p:nvSpPr>
          <p:spPr>
            <a:xfrm>
              <a:off x="7597140" y="4823078"/>
              <a:ext cx="152400" cy="37465"/>
            </a:xfrm>
            <a:custGeom>
              <a:avLst/>
              <a:gdLst/>
              <a:ahLst/>
              <a:cxnLst/>
              <a:rect l="l" t="t" r="r" b="b"/>
              <a:pathLst>
                <a:path w="152400" h="37464">
                  <a:moveTo>
                    <a:pt x="109346" y="0"/>
                  </a:moveTo>
                  <a:lnTo>
                    <a:pt x="100456" y="5715"/>
                  </a:lnTo>
                  <a:lnTo>
                    <a:pt x="101091" y="5715"/>
                  </a:lnTo>
                  <a:lnTo>
                    <a:pt x="91948" y="11430"/>
                  </a:lnTo>
                  <a:lnTo>
                    <a:pt x="92582" y="11430"/>
                  </a:lnTo>
                  <a:lnTo>
                    <a:pt x="83184" y="15748"/>
                  </a:lnTo>
                  <a:lnTo>
                    <a:pt x="83692" y="15748"/>
                  </a:lnTo>
                  <a:lnTo>
                    <a:pt x="74040" y="20066"/>
                  </a:lnTo>
                  <a:lnTo>
                    <a:pt x="74675" y="20066"/>
                  </a:lnTo>
                  <a:lnTo>
                    <a:pt x="64769" y="24384"/>
                  </a:lnTo>
                  <a:lnTo>
                    <a:pt x="65404" y="24384"/>
                  </a:lnTo>
                  <a:lnTo>
                    <a:pt x="55244" y="27178"/>
                  </a:lnTo>
                  <a:lnTo>
                    <a:pt x="55879" y="27178"/>
                  </a:lnTo>
                  <a:lnTo>
                    <a:pt x="45592" y="30099"/>
                  </a:lnTo>
                  <a:lnTo>
                    <a:pt x="46227" y="30099"/>
                  </a:lnTo>
                  <a:lnTo>
                    <a:pt x="35686" y="32893"/>
                  </a:lnTo>
                  <a:lnTo>
                    <a:pt x="36321" y="32893"/>
                  </a:lnTo>
                  <a:lnTo>
                    <a:pt x="25653" y="34417"/>
                  </a:lnTo>
                  <a:lnTo>
                    <a:pt x="26288" y="34417"/>
                  </a:lnTo>
                  <a:lnTo>
                    <a:pt x="15366" y="35814"/>
                  </a:lnTo>
                  <a:lnTo>
                    <a:pt x="5587" y="35814"/>
                  </a:lnTo>
                  <a:lnTo>
                    <a:pt x="0" y="37211"/>
                  </a:lnTo>
                  <a:lnTo>
                    <a:pt x="102996" y="37211"/>
                  </a:lnTo>
                  <a:lnTo>
                    <a:pt x="115188" y="30099"/>
                  </a:lnTo>
                  <a:lnTo>
                    <a:pt x="150875" y="2921"/>
                  </a:lnTo>
                  <a:lnTo>
                    <a:pt x="152400" y="1397"/>
                  </a:lnTo>
                  <a:lnTo>
                    <a:pt x="108838" y="1397"/>
                  </a:lnTo>
                  <a:lnTo>
                    <a:pt x="109346" y="0"/>
                  </a:lnTo>
                  <a:close/>
                </a:path>
              </a:pathLst>
            </a:custGeom>
            <a:solidFill>
              <a:srgbClr val="416F9C"/>
            </a:solidFill>
          </p:spPr>
          <p:txBody>
            <a:bodyPr wrap="square" lIns="0" tIns="0" rIns="0" bIns="0" rtlCol="0"/>
            <a:lstStyle/>
            <a:p>
              <a:endParaRPr/>
            </a:p>
          </p:txBody>
        </p:sp>
        <p:sp>
          <p:nvSpPr>
            <p:cNvPr id="275" name="object 275"/>
            <p:cNvSpPr/>
            <p:nvPr/>
          </p:nvSpPr>
          <p:spPr>
            <a:xfrm>
              <a:off x="6777735" y="4888293"/>
              <a:ext cx="826135" cy="0"/>
            </a:xfrm>
            <a:custGeom>
              <a:avLst/>
              <a:gdLst/>
              <a:ahLst/>
              <a:cxnLst/>
              <a:rect l="l" t="t" r="r" b="b"/>
              <a:pathLst>
                <a:path w="826134">
                  <a:moveTo>
                    <a:pt x="0" y="0"/>
                  </a:moveTo>
                  <a:lnTo>
                    <a:pt x="826135" y="0"/>
                  </a:lnTo>
                </a:path>
              </a:pathLst>
            </a:custGeom>
            <a:ln w="3175">
              <a:solidFill>
                <a:srgbClr val="416F9C"/>
              </a:solidFill>
            </a:ln>
          </p:spPr>
          <p:txBody>
            <a:bodyPr wrap="square" lIns="0" tIns="0" rIns="0" bIns="0" rtlCol="0"/>
            <a:lstStyle/>
            <a:p>
              <a:endParaRPr/>
            </a:p>
          </p:txBody>
        </p:sp>
        <p:sp>
          <p:nvSpPr>
            <p:cNvPr id="276" name="object 276"/>
            <p:cNvSpPr txBox="1"/>
            <p:nvPr/>
          </p:nvSpPr>
          <p:spPr>
            <a:xfrm>
              <a:off x="6746493" y="4480305"/>
              <a:ext cx="824230" cy="269240"/>
            </a:xfrm>
            <a:prstGeom prst="rect">
              <a:avLst/>
            </a:prstGeom>
          </p:spPr>
          <p:txBody>
            <a:bodyPr vert="horz" wrap="square" lIns="0" tIns="12065" rIns="0" bIns="0" rtlCol="0">
              <a:spAutoFit/>
            </a:bodyPr>
            <a:lstStyle/>
            <a:p>
              <a:pPr>
                <a:lnSpc>
                  <a:spcPct val="100000"/>
                </a:lnSpc>
                <a:spcBef>
                  <a:spcPts val="95"/>
                </a:spcBef>
              </a:pPr>
              <a:r>
                <a:rPr sz="1600" spc="-5" dirty="0">
                  <a:solidFill>
                    <a:srgbClr val="FFFFFF"/>
                  </a:solidFill>
                  <a:latin typeface="微软雅黑"/>
                  <a:cs typeface="微软雅黑"/>
                </a:rPr>
                <a:t>智能</a:t>
              </a:r>
              <a:r>
                <a:rPr sz="1600" spc="-10" dirty="0">
                  <a:solidFill>
                    <a:srgbClr val="FFFFFF"/>
                  </a:solidFill>
                  <a:latin typeface="微软雅黑"/>
                  <a:cs typeface="微软雅黑"/>
                </a:rPr>
                <a:t>产</a:t>
              </a:r>
              <a:r>
                <a:rPr sz="1600" spc="-5" dirty="0">
                  <a:solidFill>
                    <a:srgbClr val="FFFFFF"/>
                  </a:solidFill>
                  <a:latin typeface="微软雅黑"/>
                  <a:cs typeface="微软雅黑"/>
                </a:rPr>
                <a:t>品</a:t>
              </a:r>
              <a:endParaRPr sz="1600">
                <a:latin typeface="微软雅黑"/>
                <a:cs typeface="微软雅黑"/>
              </a:endParaRPr>
            </a:p>
          </p:txBody>
        </p:sp>
        <p:sp>
          <p:nvSpPr>
            <p:cNvPr id="277" name="object 277"/>
            <p:cNvSpPr/>
            <p:nvPr/>
          </p:nvSpPr>
          <p:spPr>
            <a:xfrm>
              <a:off x="6576059" y="5457444"/>
              <a:ext cx="1238885" cy="454025"/>
            </a:xfrm>
            <a:custGeom>
              <a:avLst/>
              <a:gdLst/>
              <a:ahLst/>
              <a:cxnLst/>
              <a:rect l="l" t="t" r="r" b="b"/>
              <a:pathLst>
                <a:path w="1238884" h="454025">
                  <a:moveTo>
                    <a:pt x="1020572" y="0"/>
                  </a:moveTo>
                  <a:lnTo>
                    <a:pt x="217805" y="0"/>
                  </a:lnTo>
                  <a:lnTo>
                    <a:pt x="167767" y="6222"/>
                  </a:lnTo>
                  <a:lnTo>
                    <a:pt x="121793" y="23494"/>
                  </a:lnTo>
                  <a:lnTo>
                    <a:pt x="81407" y="50418"/>
                  </a:lnTo>
                  <a:lnTo>
                    <a:pt x="47625" y="85597"/>
                  </a:lnTo>
                  <a:lnTo>
                    <a:pt x="21971" y="127761"/>
                  </a:lnTo>
                  <a:lnTo>
                    <a:pt x="5588" y="175577"/>
                  </a:lnTo>
                  <a:lnTo>
                    <a:pt x="0" y="227647"/>
                  </a:lnTo>
                  <a:lnTo>
                    <a:pt x="5588" y="279399"/>
                  </a:lnTo>
                  <a:lnTo>
                    <a:pt x="21971" y="326948"/>
                  </a:lnTo>
                  <a:lnTo>
                    <a:pt x="47625" y="368909"/>
                  </a:lnTo>
                  <a:lnTo>
                    <a:pt x="81407" y="403923"/>
                  </a:lnTo>
                  <a:lnTo>
                    <a:pt x="121793" y="430606"/>
                  </a:lnTo>
                  <a:lnTo>
                    <a:pt x="167767" y="447624"/>
                  </a:lnTo>
                  <a:lnTo>
                    <a:pt x="217805" y="453580"/>
                  </a:lnTo>
                  <a:lnTo>
                    <a:pt x="1020572" y="453580"/>
                  </a:lnTo>
                  <a:lnTo>
                    <a:pt x="1070483" y="447611"/>
                  </a:lnTo>
                  <a:lnTo>
                    <a:pt x="1116330" y="430606"/>
                  </a:lnTo>
                  <a:lnTo>
                    <a:pt x="1156843" y="403885"/>
                  </a:lnTo>
                  <a:lnTo>
                    <a:pt x="1190625" y="368833"/>
                  </a:lnTo>
                  <a:lnTo>
                    <a:pt x="1216279" y="326796"/>
                  </a:lnTo>
                  <a:lnTo>
                    <a:pt x="1232789" y="279145"/>
                  </a:lnTo>
                  <a:lnTo>
                    <a:pt x="1238504" y="227228"/>
                  </a:lnTo>
                  <a:lnTo>
                    <a:pt x="1232789" y="175310"/>
                  </a:lnTo>
                  <a:lnTo>
                    <a:pt x="1216279" y="127634"/>
                  </a:lnTo>
                  <a:lnTo>
                    <a:pt x="1190625" y="85597"/>
                  </a:lnTo>
                  <a:lnTo>
                    <a:pt x="1156843" y="50418"/>
                  </a:lnTo>
                  <a:lnTo>
                    <a:pt x="1116330" y="23494"/>
                  </a:lnTo>
                  <a:lnTo>
                    <a:pt x="1070483" y="6222"/>
                  </a:lnTo>
                  <a:lnTo>
                    <a:pt x="1020572" y="0"/>
                  </a:lnTo>
                  <a:close/>
                </a:path>
              </a:pathLst>
            </a:custGeom>
            <a:solidFill>
              <a:srgbClr val="4470C4"/>
            </a:solidFill>
          </p:spPr>
          <p:txBody>
            <a:bodyPr wrap="square" lIns="0" tIns="0" rIns="0" bIns="0" rtlCol="0"/>
            <a:lstStyle/>
            <a:p>
              <a:endParaRPr/>
            </a:p>
          </p:txBody>
        </p:sp>
        <p:sp>
          <p:nvSpPr>
            <p:cNvPr id="278" name="object 278"/>
            <p:cNvSpPr/>
            <p:nvPr/>
          </p:nvSpPr>
          <p:spPr>
            <a:xfrm>
              <a:off x="6562343" y="5443728"/>
              <a:ext cx="1144905" cy="480695"/>
            </a:xfrm>
            <a:custGeom>
              <a:avLst/>
              <a:gdLst/>
              <a:ahLst/>
              <a:cxnLst/>
              <a:rect l="l" t="t" r="r" b="b"/>
              <a:pathLst>
                <a:path w="1144904" h="480695">
                  <a:moveTo>
                    <a:pt x="1058036" y="0"/>
                  </a:moveTo>
                  <a:lnTo>
                    <a:pt x="208152" y="0"/>
                  </a:lnTo>
                  <a:lnTo>
                    <a:pt x="162940" y="10033"/>
                  </a:lnTo>
                  <a:lnTo>
                    <a:pt x="111632" y="34544"/>
                  </a:lnTo>
                  <a:lnTo>
                    <a:pt x="75946" y="61849"/>
                  </a:lnTo>
                  <a:lnTo>
                    <a:pt x="67817" y="70485"/>
                  </a:lnTo>
                  <a:lnTo>
                    <a:pt x="60198" y="77597"/>
                  </a:lnTo>
                  <a:lnTo>
                    <a:pt x="52958" y="86233"/>
                  </a:lnTo>
                  <a:lnTo>
                    <a:pt x="45974" y="96266"/>
                  </a:lnTo>
                  <a:lnTo>
                    <a:pt x="39497" y="104902"/>
                  </a:lnTo>
                  <a:lnTo>
                    <a:pt x="18160" y="146634"/>
                  </a:lnTo>
                  <a:lnTo>
                    <a:pt x="4572" y="191198"/>
                  </a:lnTo>
                  <a:lnTo>
                    <a:pt x="0" y="234327"/>
                  </a:lnTo>
                  <a:lnTo>
                    <a:pt x="0" y="245821"/>
                  </a:lnTo>
                  <a:lnTo>
                    <a:pt x="2539" y="277444"/>
                  </a:lnTo>
                  <a:lnTo>
                    <a:pt x="13970" y="323456"/>
                  </a:lnTo>
                  <a:lnTo>
                    <a:pt x="18160" y="333514"/>
                  </a:lnTo>
                  <a:lnTo>
                    <a:pt x="22859" y="345020"/>
                  </a:lnTo>
                  <a:lnTo>
                    <a:pt x="45974" y="383832"/>
                  </a:lnTo>
                  <a:lnTo>
                    <a:pt x="102234" y="439889"/>
                  </a:lnTo>
                  <a:lnTo>
                    <a:pt x="141604" y="461454"/>
                  </a:lnTo>
                  <a:lnTo>
                    <a:pt x="196596" y="478701"/>
                  </a:lnTo>
                  <a:lnTo>
                    <a:pt x="208152" y="480148"/>
                  </a:lnTo>
                  <a:lnTo>
                    <a:pt x="1058036" y="480148"/>
                  </a:lnTo>
                  <a:lnTo>
                    <a:pt x="1103249" y="470077"/>
                  </a:lnTo>
                  <a:lnTo>
                    <a:pt x="1142364" y="452831"/>
                  </a:lnTo>
                  <a:lnTo>
                    <a:pt x="226822" y="452831"/>
                  </a:lnTo>
                  <a:lnTo>
                    <a:pt x="221233" y="451396"/>
                  </a:lnTo>
                  <a:lnTo>
                    <a:pt x="211327" y="451396"/>
                  </a:lnTo>
                  <a:lnTo>
                    <a:pt x="200405" y="449961"/>
                  </a:lnTo>
                  <a:lnTo>
                    <a:pt x="201167" y="449961"/>
                  </a:lnTo>
                  <a:lnTo>
                    <a:pt x="190373" y="448525"/>
                  </a:lnTo>
                  <a:lnTo>
                    <a:pt x="191134" y="448525"/>
                  </a:lnTo>
                  <a:lnTo>
                    <a:pt x="180466" y="445643"/>
                  </a:lnTo>
                  <a:lnTo>
                    <a:pt x="181228" y="445643"/>
                  </a:lnTo>
                  <a:lnTo>
                    <a:pt x="170814" y="442772"/>
                  </a:lnTo>
                  <a:lnTo>
                    <a:pt x="171450" y="442772"/>
                  </a:lnTo>
                  <a:lnTo>
                    <a:pt x="161416" y="439889"/>
                  </a:lnTo>
                  <a:lnTo>
                    <a:pt x="162051" y="439889"/>
                  </a:lnTo>
                  <a:lnTo>
                    <a:pt x="152146" y="435584"/>
                  </a:lnTo>
                  <a:lnTo>
                    <a:pt x="152780" y="435584"/>
                  </a:lnTo>
                  <a:lnTo>
                    <a:pt x="143001" y="431266"/>
                  </a:lnTo>
                  <a:lnTo>
                    <a:pt x="143636" y="431266"/>
                  </a:lnTo>
                  <a:lnTo>
                    <a:pt x="134238" y="426961"/>
                  </a:lnTo>
                  <a:lnTo>
                    <a:pt x="134874" y="426961"/>
                  </a:lnTo>
                  <a:lnTo>
                    <a:pt x="125729" y="421208"/>
                  </a:lnTo>
                  <a:lnTo>
                    <a:pt x="126237" y="421208"/>
                  </a:lnTo>
                  <a:lnTo>
                    <a:pt x="119633" y="416890"/>
                  </a:lnTo>
                  <a:lnTo>
                    <a:pt x="117982" y="416890"/>
                  </a:lnTo>
                  <a:lnTo>
                    <a:pt x="109474" y="409702"/>
                  </a:lnTo>
                  <a:lnTo>
                    <a:pt x="109981" y="409702"/>
                  </a:lnTo>
                  <a:lnTo>
                    <a:pt x="101726" y="403961"/>
                  </a:lnTo>
                  <a:lnTo>
                    <a:pt x="102234" y="403961"/>
                  </a:lnTo>
                  <a:lnTo>
                    <a:pt x="94360" y="396773"/>
                  </a:lnTo>
                  <a:lnTo>
                    <a:pt x="94869" y="396773"/>
                  </a:lnTo>
                  <a:lnTo>
                    <a:pt x="88773" y="391020"/>
                  </a:lnTo>
                  <a:lnTo>
                    <a:pt x="87629" y="391020"/>
                  </a:lnTo>
                  <a:lnTo>
                    <a:pt x="80517" y="382397"/>
                  </a:lnTo>
                  <a:lnTo>
                    <a:pt x="80899" y="382397"/>
                  </a:lnTo>
                  <a:lnTo>
                    <a:pt x="74040" y="375208"/>
                  </a:lnTo>
                  <a:lnTo>
                    <a:pt x="74422" y="375208"/>
                  </a:lnTo>
                  <a:lnTo>
                    <a:pt x="69087" y="368020"/>
                  </a:lnTo>
                  <a:lnTo>
                    <a:pt x="68452" y="368020"/>
                  </a:lnTo>
                  <a:lnTo>
                    <a:pt x="63246" y="359384"/>
                  </a:lnTo>
                  <a:lnTo>
                    <a:pt x="62737" y="359384"/>
                  </a:lnTo>
                  <a:lnTo>
                    <a:pt x="57784" y="350761"/>
                  </a:lnTo>
                  <a:lnTo>
                    <a:pt x="57403" y="350761"/>
                  </a:lnTo>
                  <a:lnTo>
                    <a:pt x="52831" y="342138"/>
                  </a:lnTo>
                  <a:lnTo>
                    <a:pt x="52450" y="342138"/>
                  </a:lnTo>
                  <a:lnTo>
                    <a:pt x="47625" y="332079"/>
                  </a:lnTo>
                  <a:lnTo>
                    <a:pt x="47878" y="332079"/>
                  </a:lnTo>
                  <a:lnTo>
                    <a:pt x="44196" y="323456"/>
                  </a:lnTo>
                  <a:lnTo>
                    <a:pt x="43814" y="323456"/>
                  </a:lnTo>
                  <a:lnTo>
                    <a:pt x="39877" y="313385"/>
                  </a:lnTo>
                  <a:lnTo>
                    <a:pt x="40131" y="313385"/>
                  </a:lnTo>
                  <a:lnTo>
                    <a:pt x="36702" y="303326"/>
                  </a:lnTo>
                  <a:lnTo>
                    <a:pt x="36956" y="303326"/>
                  </a:lnTo>
                  <a:lnTo>
                    <a:pt x="33908" y="293268"/>
                  </a:lnTo>
                  <a:lnTo>
                    <a:pt x="34162" y="293268"/>
                  </a:lnTo>
                  <a:lnTo>
                    <a:pt x="31876" y="283197"/>
                  </a:lnTo>
                  <a:lnTo>
                    <a:pt x="29972" y="273138"/>
                  </a:lnTo>
                  <a:lnTo>
                    <a:pt x="28701" y="261632"/>
                  </a:lnTo>
                  <a:lnTo>
                    <a:pt x="28194" y="257327"/>
                  </a:lnTo>
                  <a:lnTo>
                    <a:pt x="27685" y="245821"/>
                  </a:lnTo>
                  <a:lnTo>
                    <a:pt x="27685" y="234327"/>
                  </a:lnTo>
                  <a:lnTo>
                    <a:pt x="31876" y="196951"/>
                  </a:lnTo>
                  <a:lnTo>
                    <a:pt x="34162" y="186880"/>
                  </a:lnTo>
                  <a:lnTo>
                    <a:pt x="33908" y="186880"/>
                  </a:lnTo>
                  <a:lnTo>
                    <a:pt x="36956" y="176822"/>
                  </a:lnTo>
                  <a:lnTo>
                    <a:pt x="36702" y="176822"/>
                  </a:lnTo>
                  <a:lnTo>
                    <a:pt x="40131" y="166751"/>
                  </a:lnTo>
                  <a:lnTo>
                    <a:pt x="40385" y="166751"/>
                  </a:lnTo>
                  <a:lnTo>
                    <a:pt x="43814" y="156692"/>
                  </a:lnTo>
                  <a:lnTo>
                    <a:pt x="44196" y="156692"/>
                  </a:lnTo>
                  <a:lnTo>
                    <a:pt x="47878" y="148069"/>
                  </a:lnTo>
                  <a:lnTo>
                    <a:pt x="47625" y="148069"/>
                  </a:lnTo>
                  <a:lnTo>
                    <a:pt x="52450" y="139446"/>
                  </a:lnTo>
                  <a:lnTo>
                    <a:pt x="52070" y="139446"/>
                  </a:lnTo>
                  <a:lnTo>
                    <a:pt x="57403" y="129413"/>
                  </a:lnTo>
                  <a:lnTo>
                    <a:pt x="57784" y="129413"/>
                  </a:lnTo>
                  <a:lnTo>
                    <a:pt x="62737" y="120777"/>
                  </a:lnTo>
                  <a:lnTo>
                    <a:pt x="63373" y="120777"/>
                  </a:lnTo>
                  <a:lnTo>
                    <a:pt x="68452" y="113538"/>
                  </a:lnTo>
                  <a:lnTo>
                    <a:pt x="67945" y="113538"/>
                  </a:lnTo>
                  <a:lnTo>
                    <a:pt x="74422" y="104902"/>
                  </a:lnTo>
                  <a:lnTo>
                    <a:pt x="74040" y="104902"/>
                  </a:lnTo>
                  <a:lnTo>
                    <a:pt x="80899" y="97790"/>
                  </a:lnTo>
                  <a:lnTo>
                    <a:pt x="80517" y="97790"/>
                  </a:lnTo>
                  <a:lnTo>
                    <a:pt x="87629" y="90551"/>
                  </a:lnTo>
                  <a:lnTo>
                    <a:pt x="87249" y="90551"/>
                  </a:lnTo>
                  <a:lnTo>
                    <a:pt x="94869" y="83439"/>
                  </a:lnTo>
                  <a:lnTo>
                    <a:pt x="94360" y="83439"/>
                  </a:lnTo>
                  <a:lnTo>
                    <a:pt x="102234" y="76200"/>
                  </a:lnTo>
                  <a:lnTo>
                    <a:pt x="101726" y="76200"/>
                  </a:lnTo>
                  <a:lnTo>
                    <a:pt x="109981" y="70485"/>
                  </a:lnTo>
                  <a:lnTo>
                    <a:pt x="109474" y="70485"/>
                  </a:lnTo>
                  <a:lnTo>
                    <a:pt x="117982" y="64643"/>
                  </a:lnTo>
                  <a:lnTo>
                    <a:pt x="117475" y="64643"/>
                  </a:lnTo>
                  <a:lnTo>
                    <a:pt x="126237" y="58928"/>
                  </a:lnTo>
                  <a:lnTo>
                    <a:pt x="125729" y="58928"/>
                  </a:lnTo>
                  <a:lnTo>
                    <a:pt x="134874" y="53213"/>
                  </a:lnTo>
                  <a:lnTo>
                    <a:pt x="134238" y="53213"/>
                  </a:lnTo>
                  <a:lnTo>
                    <a:pt x="143636" y="48895"/>
                  </a:lnTo>
                  <a:lnTo>
                    <a:pt x="143001" y="48895"/>
                  </a:lnTo>
                  <a:lnTo>
                    <a:pt x="152780" y="44577"/>
                  </a:lnTo>
                  <a:lnTo>
                    <a:pt x="152146" y="44577"/>
                  </a:lnTo>
                  <a:lnTo>
                    <a:pt x="162051" y="40259"/>
                  </a:lnTo>
                  <a:lnTo>
                    <a:pt x="164719" y="40259"/>
                  </a:lnTo>
                  <a:lnTo>
                    <a:pt x="171450" y="37338"/>
                  </a:lnTo>
                  <a:lnTo>
                    <a:pt x="170814" y="37338"/>
                  </a:lnTo>
                  <a:lnTo>
                    <a:pt x="181228" y="34544"/>
                  </a:lnTo>
                  <a:lnTo>
                    <a:pt x="180466" y="34544"/>
                  </a:lnTo>
                  <a:lnTo>
                    <a:pt x="191134" y="31623"/>
                  </a:lnTo>
                  <a:lnTo>
                    <a:pt x="195833" y="31623"/>
                  </a:lnTo>
                  <a:lnTo>
                    <a:pt x="201167" y="30226"/>
                  </a:lnTo>
                  <a:lnTo>
                    <a:pt x="200405" y="30226"/>
                  </a:lnTo>
                  <a:lnTo>
                    <a:pt x="211327" y="28702"/>
                  </a:lnTo>
                  <a:lnTo>
                    <a:pt x="1144777" y="28702"/>
                  </a:lnTo>
                  <a:lnTo>
                    <a:pt x="1103249" y="10033"/>
                  </a:lnTo>
                  <a:lnTo>
                    <a:pt x="1058036" y="0"/>
                  </a:lnTo>
                  <a:close/>
                </a:path>
              </a:pathLst>
            </a:custGeom>
            <a:solidFill>
              <a:srgbClr val="416F9C"/>
            </a:solidFill>
          </p:spPr>
          <p:txBody>
            <a:bodyPr wrap="square" lIns="0" tIns="0" rIns="0" bIns="0" rtlCol="0"/>
            <a:lstStyle/>
            <a:p>
              <a:endParaRPr/>
            </a:p>
          </p:txBody>
        </p:sp>
        <p:sp>
          <p:nvSpPr>
            <p:cNvPr id="279" name="object 279"/>
            <p:cNvSpPr/>
            <p:nvPr/>
          </p:nvSpPr>
          <p:spPr>
            <a:xfrm>
              <a:off x="7617079" y="5474589"/>
              <a:ext cx="95250" cy="0"/>
            </a:xfrm>
            <a:custGeom>
              <a:avLst/>
              <a:gdLst/>
              <a:ahLst/>
              <a:cxnLst/>
              <a:rect l="l" t="t" r="r" b="b"/>
              <a:pathLst>
                <a:path w="95250">
                  <a:moveTo>
                    <a:pt x="0" y="0"/>
                  </a:moveTo>
                  <a:lnTo>
                    <a:pt x="94996" y="0"/>
                  </a:lnTo>
                </a:path>
              </a:pathLst>
            </a:custGeom>
            <a:ln w="4317">
              <a:solidFill>
                <a:srgbClr val="416F9C"/>
              </a:solidFill>
            </a:ln>
          </p:spPr>
          <p:txBody>
            <a:bodyPr wrap="square" lIns="0" tIns="0" rIns="0" bIns="0" rtlCol="0"/>
            <a:lstStyle/>
            <a:p>
              <a:endParaRPr/>
            </a:p>
          </p:txBody>
        </p:sp>
        <p:sp>
          <p:nvSpPr>
            <p:cNvPr id="280" name="object 280"/>
            <p:cNvSpPr/>
            <p:nvPr/>
          </p:nvSpPr>
          <p:spPr>
            <a:xfrm>
              <a:off x="6752717" y="5475351"/>
              <a:ext cx="5715" cy="1905"/>
            </a:xfrm>
            <a:custGeom>
              <a:avLst/>
              <a:gdLst/>
              <a:ahLst/>
              <a:cxnLst/>
              <a:rect l="l" t="t" r="r" b="b"/>
              <a:pathLst>
                <a:path w="5715" h="1904">
                  <a:moveTo>
                    <a:pt x="5460" y="0"/>
                  </a:moveTo>
                  <a:lnTo>
                    <a:pt x="761" y="0"/>
                  </a:lnTo>
                  <a:lnTo>
                    <a:pt x="0" y="1396"/>
                  </a:lnTo>
                  <a:lnTo>
                    <a:pt x="5460" y="0"/>
                  </a:lnTo>
                  <a:close/>
                </a:path>
              </a:pathLst>
            </a:custGeom>
            <a:solidFill>
              <a:srgbClr val="416F9C"/>
            </a:solidFill>
          </p:spPr>
          <p:txBody>
            <a:bodyPr wrap="square" lIns="0" tIns="0" rIns="0" bIns="0" rtlCol="0"/>
            <a:lstStyle/>
            <a:p>
              <a:endParaRPr/>
            </a:p>
          </p:txBody>
        </p:sp>
        <p:sp>
          <p:nvSpPr>
            <p:cNvPr id="281" name="object 281"/>
            <p:cNvSpPr/>
            <p:nvPr/>
          </p:nvSpPr>
          <p:spPr>
            <a:xfrm>
              <a:off x="7637398" y="5475351"/>
              <a:ext cx="88900" cy="10160"/>
            </a:xfrm>
            <a:custGeom>
              <a:avLst/>
              <a:gdLst/>
              <a:ahLst/>
              <a:cxnLst/>
              <a:rect l="l" t="t" r="r" b="b"/>
              <a:pathLst>
                <a:path w="88900" h="10160">
                  <a:moveTo>
                    <a:pt x="74675" y="0"/>
                  </a:moveTo>
                  <a:lnTo>
                    <a:pt x="0" y="0"/>
                  </a:lnTo>
                  <a:lnTo>
                    <a:pt x="10541" y="2921"/>
                  </a:lnTo>
                  <a:lnTo>
                    <a:pt x="9905" y="2921"/>
                  </a:lnTo>
                  <a:lnTo>
                    <a:pt x="20193" y="5715"/>
                  </a:lnTo>
                  <a:lnTo>
                    <a:pt x="19557" y="5715"/>
                  </a:lnTo>
                  <a:lnTo>
                    <a:pt x="29718" y="10033"/>
                  </a:lnTo>
                  <a:lnTo>
                    <a:pt x="29082" y="8636"/>
                  </a:lnTo>
                  <a:lnTo>
                    <a:pt x="88900" y="8636"/>
                  </a:lnTo>
                  <a:lnTo>
                    <a:pt x="74675" y="0"/>
                  </a:lnTo>
                  <a:close/>
                </a:path>
              </a:pathLst>
            </a:custGeom>
            <a:solidFill>
              <a:srgbClr val="416F9C"/>
            </a:solidFill>
          </p:spPr>
          <p:txBody>
            <a:bodyPr wrap="square" lIns="0" tIns="0" rIns="0" bIns="0" rtlCol="0"/>
            <a:lstStyle/>
            <a:p>
              <a:endParaRPr/>
            </a:p>
          </p:txBody>
        </p:sp>
        <p:sp>
          <p:nvSpPr>
            <p:cNvPr id="282" name="object 282"/>
            <p:cNvSpPr/>
            <p:nvPr/>
          </p:nvSpPr>
          <p:spPr>
            <a:xfrm>
              <a:off x="6723760" y="5483986"/>
              <a:ext cx="3810" cy="1905"/>
            </a:xfrm>
            <a:custGeom>
              <a:avLst/>
              <a:gdLst/>
              <a:ahLst/>
              <a:cxnLst/>
              <a:rect l="l" t="t" r="r" b="b"/>
              <a:pathLst>
                <a:path w="3809" h="1904">
                  <a:moveTo>
                    <a:pt x="3302" y="0"/>
                  </a:moveTo>
                  <a:lnTo>
                    <a:pt x="635" y="0"/>
                  </a:lnTo>
                  <a:lnTo>
                    <a:pt x="0" y="1396"/>
                  </a:lnTo>
                  <a:lnTo>
                    <a:pt x="3302" y="0"/>
                  </a:lnTo>
                  <a:close/>
                </a:path>
              </a:pathLst>
            </a:custGeom>
            <a:solidFill>
              <a:srgbClr val="416F9C"/>
            </a:solidFill>
          </p:spPr>
          <p:txBody>
            <a:bodyPr wrap="square" lIns="0" tIns="0" rIns="0" bIns="0" rtlCol="0"/>
            <a:lstStyle/>
            <a:p>
              <a:endParaRPr/>
            </a:p>
          </p:txBody>
        </p:sp>
        <p:sp>
          <p:nvSpPr>
            <p:cNvPr id="283" name="object 283"/>
            <p:cNvSpPr/>
            <p:nvPr/>
          </p:nvSpPr>
          <p:spPr>
            <a:xfrm>
              <a:off x="7666481" y="5483986"/>
              <a:ext cx="132080" cy="81915"/>
            </a:xfrm>
            <a:custGeom>
              <a:avLst/>
              <a:gdLst/>
              <a:ahLst/>
              <a:cxnLst/>
              <a:rect l="l" t="t" r="r" b="b"/>
              <a:pathLst>
                <a:path w="132079" h="81914">
                  <a:moveTo>
                    <a:pt x="59817" y="0"/>
                  </a:moveTo>
                  <a:lnTo>
                    <a:pt x="0" y="0"/>
                  </a:lnTo>
                  <a:lnTo>
                    <a:pt x="9906" y="4318"/>
                  </a:lnTo>
                  <a:lnTo>
                    <a:pt x="9271" y="4318"/>
                  </a:lnTo>
                  <a:lnTo>
                    <a:pt x="18923" y="8635"/>
                  </a:lnTo>
                  <a:lnTo>
                    <a:pt x="18288" y="8635"/>
                  </a:lnTo>
                  <a:lnTo>
                    <a:pt x="27813" y="12953"/>
                  </a:lnTo>
                  <a:lnTo>
                    <a:pt x="27177" y="12953"/>
                  </a:lnTo>
                  <a:lnTo>
                    <a:pt x="36322" y="18668"/>
                  </a:lnTo>
                  <a:lnTo>
                    <a:pt x="35687" y="18668"/>
                  </a:lnTo>
                  <a:lnTo>
                    <a:pt x="44576" y="24384"/>
                  </a:lnTo>
                  <a:lnTo>
                    <a:pt x="44069" y="24384"/>
                  </a:lnTo>
                  <a:lnTo>
                    <a:pt x="52577" y="30225"/>
                  </a:lnTo>
                  <a:lnTo>
                    <a:pt x="52070" y="30225"/>
                  </a:lnTo>
                  <a:lnTo>
                    <a:pt x="60325" y="35940"/>
                  </a:lnTo>
                  <a:lnTo>
                    <a:pt x="59817" y="35940"/>
                  </a:lnTo>
                  <a:lnTo>
                    <a:pt x="67691" y="43179"/>
                  </a:lnTo>
                  <a:lnTo>
                    <a:pt x="67183" y="43179"/>
                  </a:lnTo>
                  <a:lnTo>
                    <a:pt x="74802" y="50291"/>
                  </a:lnTo>
                  <a:lnTo>
                    <a:pt x="74295" y="50291"/>
                  </a:lnTo>
                  <a:lnTo>
                    <a:pt x="81534" y="57531"/>
                  </a:lnTo>
                  <a:lnTo>
                    <a:pt x="81152" y="57531"/>
                  </a:lnTo>
                  <a:lnTo>
                    <a:pt x="88011" y="64643"/>
                  </a:lnTo>
                  <a:lnTo>
                    <a:pt x="87502" y="64643"/>
                  </a:lnTo>
                  <a:lnTo>
                    <a:pt x="93979" y="73278"/>
                  </a:lnTo>
                  <a:lnTo>
                    <a:pt x="93599" y="73278"/>
                  </a:lnTo>
                  <a:lnTo>
                    <a:pt x="99695" y="81915"/>
                  </a:lnTo>
                  <a:lnTo>
                    <a:pt x="99314" y="80518"/>
                  </a:lnTo>
                  <a:lnTo>
                    <a:pt x="131699" y="80518"/>
                  </a:lnTo>
                  <a:lnTo>
                    <a:pt x="128524" y="74803"/>
                  </a:lnTo>
                  <a:lnTo>
                    <a:pt x="122427" y="64643"/>
                  </a:lnTo>
                  <a:lnTo>
                    <a:pt x="115950" y="56006"/>
                  </a:lnTo>
                  <a:lnTo>
                    <a:pt x="109093" y="45974"/>
                  </a:lnTo>
                  <a:lnTo>
                    <a:pt x="101853" y="37337"/>
                  </a:lnTo>
                  <a:lnTo>
                    <a:pt x="94107" y="30225"/>
                  </a:lnTo>
                  <a:lnTo>
                    <a:pt x="86106" y="21590"/>
                  </a:lnTo>
                  <a:lnTo>
                    <a:pt x="77724" y="14350"/>
                  </a:lnTo>
                  <a:lnTo>
                    <a:pt x="68961" y="7238"/>
                  </a:lnTo>
                  <a:lnTo>
                    <a:pt x="59817" y="0"/>
                  </a:lnTo>
                  <a:close/>
                </a:path>
              </a:pathLst>
            </a:custGeom>
            <a:solidFill>
              <a:srgbClr val="416F9C"/>
            </a:solidFill>
          </p:spPr>
          <p:txBody>
            <a:bodyPr wrap="square" lIns="0" tIns="0" rIns="0" bIns="0" rtlCol="0"/>
            <a:lstStyle/>
            <a:p>
              <a:endParaRPr/>
            </a:p>
          </p:txBody>
        </p:sp>
        <p:sp>
          <p:nvSpPr>
            <p:cNvPr id="284" name="object 284"/>
            <p:cNvSpPr/>
            <p:nvPr/>
          </p:nvSpPr>
          <p:spPr>
            <a:xfrm>
              <a:off x="6624701" y="5564504"/>
              <a:ext cx="1270" cy="1905"/>
            </a:xfrm>
            <a:custGeom>
              <a:avLst/>
              <a:gdLst/>
              <a:ahLst/>
              <a:cxnLst/>
              <a:rect l="l" t="t" r="r" b="b"/>
              <a:pathLst>
                <a:path w="1270" h="1904">
                  <a:moveTo>
                    <a:pt x="1016" y="0"/>
                  </a:moveTo>
                  <a:lnTo>
                    <a:pt x="380" y="0"/>
                  </a:lnTo>
                  <a:lnTo>
                    <a:pt x="0" y="1397"/>
                  </a:lnTo>
                  <a:lnTo>
                    <a:pt x="1016" y="0"/>
                  </a:lnTo>
                  <a:close/>
                </a:path>
              </a:pathLst>
            </a:custGeom>
            <a:solidFill>
              <a:srgbClr val="416F9C"/>
            </a:solidFill>
          </p:spPr>
          <p:txBody>
            <a:bodyPr wrap="square" lIns="0" tIns="0" rIns="0" bIns="0" rtlCol="0"/>
            <a:lstStyle/>
            <a:p>
              <a:endParaRPr/>
            </a:p>
          </p:txBody>
        </p:sp>
        <p:sp>
          <p:nvSpPr>
            <p:cNvPr id="285" name="object 285"/>
            <p:cNvSpPr/>
            <p:nvPr/>
          </p:nvSpPr>
          <p:spPr>
            <a:xfrm>
              <a:off x="7765795" y="5564504"/>
              <a:ext cx="37465" cy="10160"/>
            </a:xfrm>
            <a:custGeom>
              <a:avLst/>
              <a:gdLst/>
              <a:ahLst/>
              <a:cxnLst/>
              <a:rect l="l" t="t" r="r" b="b"/>
              <a:pathLst>
                <a:path w="37465" h="10160">
                  <a:moveTo>
                    <a:pt x="32384" y="0"/>
                  </a:moveTo>
                  <a:lnTo>
                    <a:pt x="0" y="0"/>
                  </a:lnTo>
                  <a:lnTo>
                    <a:pt x="5714" y="10033"/>
                  </a:lnTo>
                  <a:lnTo>
                    <a:pt x="5333" y="8636"/>
                  </a:lnTo>
                  <a:lnTo>
                    <a:pt x="36956" y="8636"/>
                  </a:lnTo>
                  <a:lnTo>
                    <a:pt x="34798" y="4318"/>
                  </a:lnTo>
                  <a:lnTo>
                    <a:pt x="32384" y="0"/>
                  </a:lnTo>
                  <a:close/>
                </a:path>
              </a:pathLst>
            </a:custGeom>
            <a:solidFill>
              <a:srgbClr val="416F9C"/>
            </a:solidFill>
          </p:spPr>
          <p:txBody>
            <a:bodyPr wrap="square" lIns="0" tIns="0" rIns="0" bIns="0" rtlCol="0"/>
            <a:lstStyle/>
            <a:p>
              <a:endParaRPr/>
            </a:p>
          </p:txBody>
        </p:sp>
        <p:sp>
          <p:nvSpPr>
            <p:cNvPr id="286" name="object 286"/>
            <p:cNvSpPr/>
            <p:nvPr/>
          </p:nvSpPr>
          <p:spPr>
            <a:xfrm>
              <a:off x="6619367" y="5573140"/>
              <a:ext cx="1270" cy="1905"/>
            </a:xfrm>
            <a:custGeom>
              <a:avLst/>
              <a:gdLst/>
              <a:ahLst/>
              <a:cxnLst/>
              <a:rect l="l" t="t" r="r" b="b"/>
              <a:pathLst>
                <a:path w="1270" h="1904">
                  <a:moveTo>
                    <a:pt x="761" y="0"/>
                  </a:moveTo>
                  <a:lnTo>
                    <a:pt x="380" y="0"/>
                  </a:lnTo>
                  <a:lnTo>
                    <a:pt x="0" y="1397"/>
                  </a:lnTo>
                  <a:lnTo>
                    <a:pt x="761" y="0"/>
                  </a:lnTo>
                  <a:close/>
                </a:path>
              </a:pathLst>
            </a:custGeom>
            <a:solidFill>
              <a:srgbClr val="416F9C"/>
            </a:solidFill>
          </p:spPr>
          <p:txBody>
            <a:bodyPr wrap="square" lIns="0" tIns="0" rIns="0" bIns="0" rtlCol="0"/>
            <a:lstStyle/>
            <a:p>
              <a:endParaRPr/>
            </a:p>
          </p:txBody>
        </p:sp>
        <p:sp>
          <p:nvSpPr>
            <p:cNvPr id="287" name="object 287"/>
            <p:cNvSpPr/>
            <p:nvPr/>
          </p:nvSpPr>
          <p:spPr>
            <a:xfrm>
              <a:off x="7771130" y="5573140"/>
              <a:ext cx="43815" cy="29209"/>
            </a:xfrm>
            <a:custGeom>
              <a:avLst/>
              <a:gdLst/>
              <a:ahLst/>
              <a:cxnLst/>
              <a:rect l="l" t="t" r="r" b="b"/>
              <a:pathLst>
                <a:path w="43815" h="29210">
                  <a:moveTo>
                    <a:pt x="31623" y="0"/>
                  </a:moveTo>
                  <a:lnTo>
                    <a:pt x="0" y="0"/>
                  </a:lnTo>
                  <a:lnTo>
                    <a:pt x="5206" y="10033"/>
                  </a:lnTo>
                  <a:lnTo>
                    <a:pt x="4952" y="10033"/>
                  </a:lnTo>
                  <a:lnTo>
                    <a:pt x="9778" y="18656"/>
                  </a:lnTo>
                  <a:lnTo>
                    <a:pt x="9525" y="18656"/>
                  </a:lnTo>
                  <a:lnTo>
                    <a:pt x="13843" y="28714"/>
                  </a:lnTo>
                  <a:lnTo>
                    <a:pt x="13589" y="27279"/>
                  </a:lnTo>
                  <a:lnTo>
                    <a:pt x="43306" y="27279"/>
                  </a:lnTo>
                  <a:lnTo>
                    <a:pt x="39243" y="17221"/>
                  </a:lnTo>
                  <a:lnTo>
                    <a:pt x="34544" y="5715"/>
                  </a:lnTo>
                  <a:lnTo>
                    <a:pt x="31623" y="0"/>
                  </a:lnTo>
                  <a:close/>
                </a:path>
              </a:pathLst>
            </a:custGeom>
            <a:solidFill>
              <a:srgbClr val="416F9C"/>
            </a:solidFill>
          </p:spPr>
          <p:txBody>
            <a:bodyPr wrap="square" lIns="0" tIns="0" rIns="0" bIns="0" rtlCol="0"/>
            <a:lstStyle/>
            <a:p>
              <a:endParaRPr/>
            </a:p>
          </p:txBody>
        </p:sp>
        <p:sp>
          <p:nvSpPr>
            <p:cNvPr id="288" name="object 288"/>
            <p:cNvSpPr/>
            <p:nvPr/>
          </p:nvSpPr>
          <p:spPr>
            <a:xfrm>
              <a:off x="6605905" y="5600420"/>
              <a:ext cx="635" cy="1905"/>
            </a:xfrm>
            <a:custGeom>
              <a:avLst/>
              <a:gdLst/>
              <a:ahLst/>
              <a:cxnLst/>
              <a:rect l="l" t="t" r="r" b="b"/>
              <a:pathLst>
                <a:path w="634" h="1904">
                  <a:moveTo>
                    <a:pt x="635" y="0"/>
                  </a:moveTo>
                  <a:lnTo>
                    <a:pt x="253" y="0"/>
                  </a:lnTo>
                  <a:lnTo>
                    <a:pt x="0" y="1435"/>
                  </a:lnTo>
                  <a:lnTo>
                    <a:pt x="635" y="0"/>
                  </a:lnTo>
                  <a:close/>
                </a:path>
              </a:pathLst>
            </a:custGeom>
            <a:solidFill>
              <a:srgbClr val="416F9C"/>
            </a:solidFill>
          </p:spPr>
          <p:txBody>
            <a:bodyPr wrap="square" lIns="0" tIns="0" rIns="0" bIns="0" rtlCol="0"/>
            <a:lstStyle/>
            <a:p>
              <a:endParaRPr/>
            </a:p>
          </p:txBody>
        </p:sp>
        <p:sp>
          <p:nvSpPr>
            <p:cNvPr id="289" name="object 289"/>
            <p:cNvSpPr/>
            <p:nvPr/>
          </p:nvSpPr>
          <p:spPr>
            <a:xfrm>
              <a:off x="7784718" y="5600420"/>
              <a:ext cx="33020" cy="12065"/>
            </a:xfrm>
            <a:custGeom>
              <a:avLst/>
              <a:gdLst/>
              <a:ahLst/>
              <a:cxnLst/>
              <a:rect l="l" t="t" r="r" b="b"/>
              <a:pathLst>
                <a:path w="33020" h="12064">
                  <a:moveTo>
                    <a:pt x="29717" y="0"/>
                  </a:moveTo>
                  <a:lnTo>
                    <a:pt x="0" y="0"/>
                  </a:lnTo>
                  <a:lnTo>
                    <a:pt x="3936" y="11506"/>
                  </a:lnTo>
                  <a:lnTo>
                    <a:pt x="3682" y="10058"/>
                  </a:lnTo>
                  <a:lnTo>
                    <a:pt x="33020" y="10058"/>
                  </a:lnTo>
                  <a:lnTo>
                    <a:pt x="29717" y="0"/>
                  </a:lnTo>
                  <a:close/>
                </a:path>
              </a:pathLst>
            </a:custGeom>
            <a:solidFill>
              <a:srgbClr val="416F9C"/>
            </a:solidFill>
          </p:spPr>
          <p:txBody>
            <a:bodyPr wrap="square" lIns="0" tIns="0" rIns="0" bIns="0" rtlCol="0"/>
            <a:lstStyle/>
            <a:p>
              <a:endParaRPr/>
            </a:p>
          </p:txBody>
        </p:sp>
        <p:sp>
          <p:nvSpPr>
            <p:cNvPr id="290" name="object 290"/>
            <p:cNvSpPr/>
            <p:nvPr/>
          </p:nvSpPr>
          <p:spPr>
            <a:xfrm>
              <a:off x="6602221" y="5610478"/>
              <a:ext cx="635" cy="1905"/>
            </a:xfrm>
            <a:custGeom>
              <a:avLst/>
              <a:gdLst/>
              <a:ahLst/>
              <a:cxnLst/>
              <a:rect l="l" t="t" r="r" b="b"/>
              <a:pathLst>
                <a:path w="634" h="1904">
                  <a:moveTo>
                    <a:pt x="507" y="0"/>
                  </a:moveTo>
                  <a:lnTo>
                    <a:pt x="253" y="0"/>
                  </a:lnTo>
                  <a:lnTo>
                    <a:pt x="0" y="1447"/>
                  </a:lnTo>
                  <a:lnTo>
                    <a:pt x="507" y="0"/>
                  </a:lnTo>
                  <a:close/>
                </a:path>
              </a:pathLst>
            </a:custGeom>
            <a:solidFill>
              <a:srgbClr val="416F9C"/>
            </a:solidFill>
          </p:spPr>
          <p:txBody>
            <a:bodyPr wrap="square" lIns="0" tIns="0" rIns="0" bIns="0" rtlCol="0"/>
            <a:lstStyle/>
            <a:p>
              <a:endParaRPr/>
            </a:p>
          </p:txBody>
        </p:sp>
        <p:sp>
          <p:nvSpPr>
            <p:cNvPr id="291" name="object 291"/>
            <p:cNvSpPr/>
            <p:nvPr/>
          </p:nvSpPr>
          <p:spPr>
            <a:xfrm>
              <a:off x="7788402" y="5610478"/>
              <a:ext cx="36830" cy="31750"/>
            </a:xfrm>
            <a:custGeom>
              <a:avLst/>
              <a:gdLst/>
              <a:ahLst/>
              <a:cxnLst/>
              <a:rect l="l" t="t" r="r" b="b"/>
              <a:pathLst>
                <a:path w="36829" h="31750">
                  <a:moveTo>
                    <a:pt x="29337" y="0"/>
                  </a:moveTo>
                  <a:lnTo>
                    <a:pt x="0" y="0"/>
                  </a:lnTo>
                  <a:lnTo>
                    <a:pt x="3428" y="10071"/>
                  </a:lnTo>
                  <a:lnTo>
                    <a:pt x="3175" y="10071"/>
                  </a:lnTo>
                  <a:lnTo>
                    <a:pt x="6096" y="20129"/>
                  </a:lnTo>
                  <a:lnTo>
                    <a:pt x="8381" y="31635"/>
                  </a:lnTo>
                  <a:lnTo>
                    <a:pt x="8254" y="30200"/>
                  </a:lnTo>
                  <a:lnTo>
                    <a:pt x="36322" y="30200"/>
                  </a:lnTo>
                  <a:lnTo>
                    <a:pt x="35432" y="24447"/>
                  </a:lnTo>
                  <a:lnTo>
                    <a:pt x="32893" y="12941"/>
                  </a:lnTo>
                  <a:lnTo>
                    <a:pt x="29718" y="1447"/>
                  </a:lnTo>
                  <a:lnTo>
                    <a:pt x="29337" y="0"/>
                  </a:lnTo>
                  <a:close/>
                </a:path>
              </a:pathLst>
            </a:custGeom>
            <a:solidFill>
              <a:srgbClr val="416F9C"/>
            </a:solidFill>
          </p:spPr>
          <p:txBody>
            <a:bodyPr wrap="square" lIns="0" tIns="0" rIns="0" bIns="0" rtlCol="0"/>
            <a:lstStyle/>
            <a:p>
              <a:endParaRPr/>
            </a:p>
          </p:txBody>
        </p:sp>
        <p:sp>
          <p:nvSpPr>
            <p:cNvPr id="292" name="object 292"/>
            <p:cNvSpPr/>
            <p:nvPr/>
          </p:nvSpPr>
          <p:spPr>
            <a:xfrm>
              <a:off x="6594093" y="5640679"/>
              <a:ext cx="635" cy="1905"/>
            </a:xfrm>
            <a:custGeom>
              <a:avLst/>
              <a:gdLst/>
              <a:ahLst/>
              <a:cxnLst/>
              <a:rect l="l" t="t" r="r" b="b"/>
              <a:pathLst>
                <a:path w="634" h="1904">
                  <a:moveTo>
                    <a:pt x="253" y="0"/>
                  </a:moveTo>
                  <a:lnTo>
                    <a:pt x="0" y="1435"/>
                  </a:lnTo>
                  <a:lnTo>
                    <a:pt x="253" y="0"/>
                  </a:lnTo>
                  <a:close/>
                </a:path>
              </a:pathLst>
            </a:custGeom>
            <a:solidFill>
              <a:srgbClr val="416F9C"/>
            </a:solidFill>
          </p:spPr>
          <p:txBody>
            <a:bodyPr wrap="square" lIns="0" tIns="0" rIns="0" bIns="0" rtlCol="0"/>
            <a:lstStyle/>
            <a:p>
              <a:endParaRPr/>
            </a:p>
          </p:txBody>
        </p:sp>
        <p:sp>
          <p:nvSpPr>
            <p:cNvPr id="293" name="object 293"/>
            <p:cNvSpPr/>
            <p:nvPr/>
          </p:nvSpPr>
          <p:spPr>
            <a:xfrm>
              <a:off x="7796656" y="5640679"/>
              <a:ext cx="29845" cy="12065"/>
            </a:xfrm>
            <a:custGeom>
              <a:avLst/>
              <a:gdLst/>
              <a:ahLst/>
              <a:cxnLst/>
              <a:rect l="l" t="t" r="r" b="b"/>
              <a:pathLst>
                <a:path w="29845" h="12064">
                  <a:moveTo>
                    <a:pt x="28067" y="0"/>
                  </a:moveTo>
                  <a:lnTo>
                    <a:pt x="0" y="0"/>
                  </a:lnTo>
                  <a:lnTo>
                    <a:pt x="1904" y="11493"/>
                  </a:lnTo>
                  <a:lnTo>
                    <a:pt x="1777" y="10058"/>
                  </a:lnTo>
                  <a:lnTo>
                    <a:pt x="29591" y="10058"/>
                  </a:lnTo>
                  <a:lnTo>
                    <a:pt x="29210" y="7188"/>
                  </a:lnTo>
                  <a:lnTo>
                    <a:pt x="28067" y="0"/>
                  </a:lnTo>
                  <a:close/>
                </a:path>
              </a:pathLst>
            </a:custGeom>
            <a:solidFill>
              <a:srgbClr val="416F9C"/>
            </a:solidFill>
          </p:spPr>
          <p:txBody>
            <a:bodyPr wrap="square" lIns="0" tIns="0" rIns="0" bIns="0" rtlCol="0"/>
            <a:lstStyle/>
            <a:p>
              <a:endParaRPr/>
            </a:p>
          </p:txBody>
        </p:sp>
        <p:sp>
          <p:nvSpPr>
            <p:cNvPr id="294" name="object 294"/>
            <p:cNvSpPr/>
            <p:nvPr/>
          </p:nvSpPr>
          <p:spPr>
            <a:xfrm>
              <a:off x="6592316" y="5650738"/>
              <a:ext cx="0" cy="1905"/>
            </a:xfrm>
            <a:custGeom>
              <a:avLst/>
              <a:gdLst/>
              <a:ahLst/>
              <a:cxnLst/>
              <a:rect l="l" t="t" r="r" b="b"/>
              <a:pathLst>
                <a:path h="1904">
                  <a:moveTo>
                    <a:pt x="0" y="1435"/>
                  </a:moveTo>
                  <a:lnTo>
                    <a:pt x="0" y="0"/>
                  </a:lnTo>
                  <a:lnTo>
                    <a:pt x="0" y="1435"/>
                  </a:lnTo>
                  <a:close/>
                </a:path>
              </a:pathLst>
            </a:custGeom>
            <a:solidFill>
              <a:srgbClr val="416F9C"/>
            </a:solidFill>
          </p:spPr>
          <p:txBody>
            <a:bodyPr wrap="square" lIns="0" tIns="0" rIns="0" bIns="0" rtlCol="0"/>
            <a:lstStyle/>
            <a:p>
              <a:endParaRPr/>
            </a:p>
          </p:txBody>
        </p:sp>
        <p:sp>
          <p:nvSpPr>
            <p:cNvPr id="295" name="object 295"/>
            <p:cNvSpPr/>
            <p:nvPr/>
          </p:nvSpPr>
          <p:spPr>
            <a:xfrm>
              <a:off x="7798434" y="5650738"/>
              <a:ext cx="30480" cy="50800"/>
            </a:xfrm>
            <a:custGeom>
              <a:avLst/>
              <a:gdLst/>
              <a:ahLst/>
              <a:cxnLst/>
              <a:rect l="l" t="t" r="r" b="b"/>
              <a:pathLst>
                <a:path w="30479" h="50800">
                  <a:moveTo>
                    <a:pt x="27813" y="0"/>
                  </a:moveTo>
                  <a:lnTo>
                    <a:pt x="0" y="0"/>
                  </a:lnTo>
                  <a:lnTo>
                    <a:pt x="1397" y="11493"/>
                  </a:lnTo>
                  <a:lnTo>
                    <a:pt x="1778" y="17246"/>
                  </a:lnTo>
                  <a:lnTo>
                    <a:pt x="2159" y="21564"/>
                  </a:lnTo>
                  <a:lnTo>
                    <a:pt x="2413" y="27317"/>
                  </a:lnTo>
                  <a:lnTo>
                    <a:pt x="2413" y="38811"/>
                  </a:lnTo>
                  <a:lnTo>
                    <a:pt x="2159" y="44564"/>
                  </a:lnTo>
                  <a:lnTo>
                    <a:pt x="1778" y="50317"/>
                  </a:lnTo>
                  <a:lnTo>
                    <a:pt x="29591" y="50317"/>
                  </a:lnTo>
                  <a:lnTo>
                    <a:pt x="29845" y="45999"/>
                  </a:lnTo>
                  <a:lnTo>
                    <a:pt x="30099" y="38811"/>
                  </a:lnTo>
                  <a:lnTo>
                    <a:pt x="30099" y="27317"/>
                  </a:lnTo>
                  <a:lnTo>
                    <a:pt x="29845" y="20129"/>
                  </a:lnTo>
                  <a:lnTo>
                    <a:pt x="29464" y="14376"/>
                  </a:lnTo>
                  <a:lnTo>
                    <a:pt x="28956" y="8623"/>
                  </a:lnTo>
                  <a:lnTo>
                    <a:pt x="27813" y="0"/>
                  </a:lnTo>
                  <a:close/>
                </a:path>
              </a:pathLst>
            </a:custGeom>
            <a:solidFill>
              <a:srgbClr val="416F9C"/>
            </a:solidFill>
          </p:spPr>
          <p:txBody>
            <a:bodyPr wrap="square" lIns="0" tIns="0" rIns="0" bIns="0" rtlCol="0"/>
            <a:lstStyle/>
            <a:p>
              <a:endParaRPr/>
            </a:p>
          </p:txBody>
        </p:sp>
        <p:sp>
          <p:nvSpPr>
            <p:cNvPr id="296" name="object 296"/>
            <p:cNvSpPr/>
            <p:nvPr/>
          </p:nvSpPr>
          <p:spPr>
            <a:xfrm>
              <a:off x="7798434" y="5701055"/>
              <a:ext cx="29845" cy="15875"/>
            </a:xfrm>
            <a:custGeom>
              <a:avLst/>
              <a:gdLst/>
              <a:ahLst/>
              <a:cxnLst/>
              <a:rect l="l" t="t" r="r" b="b"/>
              <a:pathLst>
                <a:path w="29845" h="15875">
                  <a:moveTo>
                    <a:pt x="29591" y="0"/>
                  </a:moveTo>
                  <a:lnTo>
                    <a:pt x="1778" y="0"/>
                  </a:lnTo>
                  <a:lnTo>
                    <a:pt x="1397" y="4305"/>
                  </a:lnTo>
                  <a:lnTo>
                    <a:pt x="0" y="15811"/>
                  </a:lnTo>
                  <a:lnTo>
                    <a:pt x="27940" y="15811"/>
                  </a:lnTo>
                  <a:lnTo>
                    <a:pt x="28956" y="7188"/>
                  </a:lnTo>
                  <a:lnTo>
                    <a:pt x="29591" y="0"/>
                  </a:lnTo>
                  <a:close/>
                </a:path>
              </a:pathLst>
            </a:custGeom>
            <a:solidFill>
              <a:srgbClr val="416F9C"/>
            </a:solidFill>
          </p:spPr>
          <p:txBody>
            <a:bodyPr wrap="square" lIns="0" tIns="0" rIns="0" bIns="0" rtlCol="0"/>
            <a:lstStyle/>
            <a:p>
              <a:endParaRPr/>
            </a:p>
          </p:txBody>
        </p:sp>
        <p:sp>
          <p:nvSpPr>
            <p:cNvPr id="297" name="object 297"/>
            <p:cNvSpPr/>
            <p:nvPr/>
          </p:nvSpPr>
          <p:spPr>
            <a:xfrm>
              <a:off x="7784718" y="5715431"/>
              <a:ext cx="41910" cy="52069"/>
            </a:xfrm>
            <a:custGeom>
              <a:avLst/>
              <a:gdLst/>
              <a:ahLst/>
              <a:cxnLst/>
              <a:rect l="l" t="t" r="r" b="b"/>
              <a:pathLst>
                <a:path w="41909" h="52070">
                  <a:moveTo>
                    <a:pt x="41655" y="1435"/>
                  </a:moveTo>
                  <a:lnTo>
                    <a:pt x="13605" y="1435"/>
                  </a:lnTo>
                  <a:lnTo>
                    <a:pt x="11937" y="11493"/>
                  </a:lnTo>
                  <a:lnTo>
                    <a:pt x="9651" y="21564"/>
                  </a:lnTo>
                  <a:lnTo>
                    <a:pt x="6857" y="31623"/>
                  </a:lnTo>
                  <a:lnTo>
                    <a:pt x="7111" y="31623"/>
                  </a:lnTo>
                  <a:lnTo>
                    <a:pt x="3682" y="41681"/>
                  </a:lnTo>
                  <a:lnTo>
                    <a:pt x="3936" y="41681"/>
                  </a:lnTo>
                  <a:lnTo>
                    <a:pt x="0" y="51752"/>
                  </a:lnTo>
                  <a:lnTo>
                    <a:pt x="29717" y="51752"/>
                  </a:lnTo>
                  <a:lnTo>
                    <a:pt x="33400" y="40246"/>
                  </a:lnTo>
                  <a:lnTo>
                    <a:pt x="36575" y="28752"/>
                  </a:lnTo>
                  <a:lnTo>
                    <a:pt x="39115" y="17246"/>
                  </a:lnTo>
                  <a:lnTo>
                    <a:pt x="41148" y="5740"/>
                  </a:lnTo>
                  <a:lnTo>
                    <a:pt x="41655" y="1435"/>
                  </a:lnTo>
                  <a:close/>
                </a:path>
                <a:path w="41909" h="52070">
                  <a:moveTo>
                    <a:pt x="13842" y="0"/>
                  </a:moveTo>
                  <a:lnTo>
                    <a:pt x="13605" y="1435"/>
                  </a:lnTo>
                  <a:lnTo>
                    <a:pt x="13842" y="0"/>
                  </a:lnTo>
                  <a:close/>
                </a:path>
              </a:pathLst>
            </a:custGeom>
            <a:solidFill>
              <a:srgbClr val="416F9C"/>
            </a:solidFill>
          </p:spPr>
          <p:txBody>
            <a:bodyPr wrap="square" lIns="0" tIns="0" rIns="0" bIns="0" rtlCol="0"/>
            <a:lstStyle/>
            <a:p>
              <a:endParaRPr/>
            </a:p>
          </p:txBody>
        </p:sp>
        <p:sp>
          <p:nvSpPr>
            <p:cNvPr id="298" name="object 298"/>
            <p:cNvSpPr/>
            <p:nvPr/>
          </p:nvSpPr>
          <p:spPr>
            <a:xfrm>
              <a:off x="6605905" y="5765736"/>
              <a:ext cx="635" cy="1905"/>
            </a:xfrm>
            <a:custGeom>
              <a:avLst/>
              <a:gdLst/>
              <a:ahLst/>
              <a:cxnLst/>
              <a:rect l="l" t="t" r="r" b="b"/>
              <a:pathLst>
                <a:path w="634" h="1904">
                  <a:moveTo>
                    <a:pt x="0" y="0"/>
                  </a:moveTo>
                  <a:lnTo>
                    <a:pt x="253" y="1447"/>
                  </a:lnTo>
                  <a:lnTo>
                    <a:pt x="635" y="1447"/>
                  </a:lnTo>
                  <a:lnTo>
                    <a:pt x="0" y="0"/>
                  </a:lnTo>
                  <a:close/>
                </a:path>
              </a:pathLst>
            </a:custGeom>
            <a:solidFill>
              <a:srgbClr val="416F9C"/>
            </a:solidFill>
          </p:spPr>
          <p:txBody>
            <a:bodyPr wrap="square" lIns="0" tIns="0" rIns="0" bIns="0" rtlCol="0"/>
            <a:lstStyle/>
            <a:p>
              <a:endParaRPr/>
            </a:p>
          </p:txBody>
        </p:sp>
        <p:sp>
          <p:nvSpPr>
            <p:cNvPr id="299" name="object 299"/>
            <p:cNvSpPr/>
            <p:nvPr/>
          </p:nvSpPr>
          <p:spPr>
            <a:xfrm>
              <a:off x="7776082" y="5765736"/>
              <a:ext cx="38735" cy="20320"/>
            </a:xfrm>
            <a:custGeom>
              <a:avLst/>
              <a:gdLst/>
              <a:ahLst/>
              <a:cxnLst/>
              <a:rect l="l" t="t" r="r" b="b"/>
              <a:pathLst>
                <a:path w="38734" h="20320">
                  <a:moveTo>
                    <a:pt x="8890" y="0"/>
                  </a:moveTo>
                  <a:lnTo>
                    <a:pt x="4572" y="10071"/>
                  </a:lnTo>
                  <a:lnTo>
                    <a:pt x="4825" y="10071"/>
                  </a:lnTo>
                  <a:lnTo>
                    <a:pt x="0" y="20129"/>
                  </a:lnTo>
                  <a:lnTo>
                    <a:pt x="30734" y="20129"/>
                  </a:lnTo>
                  <a:lnTo>
                    <a:pt x="34290" y="11506"/>
                  </a:lnTo>
                  <a:lnTo>
                    <a:pt x="38353" y="1447"/>
                  </a:lnTo>
                  <a:lnTo>
                    <a:pt x="8636" y="1447"/>
                  </a:lnTo>
                  <a:lnTo>
                    <a:pt x="8890" y="0"/>
                  </a:lnTo>
                  <a:close/>
                </a:path>
              </a:pathLst>
            </a:custGeom>
            <a:solidFill>
              <a:srgbClr val="416F9C"/>
            </a:solidFill>
          </p:spPr>
          <p:txBody>
            <a:bodyPr wrap="square" lIns="0" tIns="0" rIns="0" bIns="0" rtlCol="0"/>
            <a:lstStyle/>
            <a:p>
              <a:endParaRPr/>
            </a:p>
          </p:txBody>
        </p:sp>
        <p:sp>
          <p:nvSpPr>
            <p:cNvPr id="300" name="object 300"/>
            <p:cNvSpPr/>
            <p:nvPr/>
          </p:nvSpPr>
          <p:spPr>
            <a:xfrm>
              <a:off x="6614414" y="5784431"/>
              <a:ext cx="1270" cy="1905"/>
            </a:xfrm>
            <a:custGeom>
              <a:avLst/>
              <a:gdLst/>
              <a:ahLst/>
              <a:cxnLst/>
              <a:rect l="l" t="t" r="r" b="b"/>
              <a:pathLst>
                <a:path w="1270" h="1904">
                  <a:moveTo>
                    <a:pt x="0" y="0"/>
                  </a:moveTo>
                  <a:lnTo>
                    <a:pt x="380" y="1435"/>
                  </a:lnTo>
                  <a:lnTo>
                    <a:pt x="761" y="1435"/>
                  </a:lnTo>
                  <a:lnTo>
                    <a:pt x="0" y="0"/>
                  </a:lnTo>
                  <a:close/>
                </a:path>
              </a:pathLst>
            </a:custGeom>
            <a:solidFill>
              <a:srgbClr val="416F9C"/>
            </a:solidFill>
          </p:spPr>
          <p:txBody>
            <a:bodyPr wrap="square" lIns="0" tIns="0" rIns="0" bIns="0" rtlCol="0"/>
            <a:lstStyle/>
            <a:p>
              <a:endParaRPr/>
            </a:p>
          </p:txBody>
        </p:sp>
        <p:sp>
          <p:nvSpPr>
            <p:cNvPr id="301" name="object 301"/>
            <p:cNvSpPr/>
            <p:nvPr/>
          </p:nvSpPr>
          <p:spPr>
            <a:xfrm>
              <a:off x="7771130" y="5784431"/>
              <a:ext cx="36195" cy="10160"/>
            </a:xfrm>
            <a:custGeom>
              <a:avLst/>
              <a:gdLst/>
              <a:ahLst/>
              <a:cxnLst/>
              <a:rect l="l" t="t" r="r" b="b"/>
              <a:pathLst>
                <a:path w="36195" h="10160">
                  <a:moveTo>
                    <a:pt x="5206" y="0"/>
                  </a:moveTo>
                  <a:lnTo>
                    <a:pt x="0" y="10058"/>
                  </a:lnTo>
                  <a:lnTo>
                    <a:pt x="31623" y="10058"/>
                  </a:lnTo>
                  <a:lnTo>
                    <a:pt x="34544" y="4318"/>
                  </a:lnTo>
                  <a:lnTo>
                    <a:pt x="35687" y="1435"/>
                  </a:lnTo>
                  <a:lnTo>
                    <a:pt x="4952" y="1435"/>
                  </a:lnTo>
                  <a:lnTo>
                    <a:pt x="5206" y="0"/>
                  </a:lnTo>
                  <a:close/>
                </a:path>
              </a:pathLst>
            </a:custGeom>
            <a:solidFill>
              <a:srgbClr val="416F9C"/>
            </a:solidFill>
          </p:spPr>
          <p:txBody>
            <a:bodyPr wrap="square" lIns="0" tIns="0" rIns="0" bIns="0" rtlCol="0"/>
            <a:lstStyle/>
            <a:p>
              <a:endParaRPr/>
            </a:p>
          </p:txBody>
        </p:sp>
        <p:sp>
          <p:nvSpPr>
            <p:cNvPr id="302" name="object 302"/>
            <p:cNvSpPr/>
            <p:nvPr/>
          </p:nvSpPr>
          <p:spPr>
            <a:xfrm>
              <a:off x="6619367" y="5793054"/>
              <a:ext cx="1270" cy="1905"/>
            </a:xfrm>
            <a:custGeom>
              <a:avLst/>
              <a:gdLst/>
              <a:ahLst/>
              <a:cxnLst/>
              <a:rect l="l" t="t" r="r" b="b"/>
              <a:pathLst>
                <a:path w="1270" h="1904">
                  <a:moveTo>
                    <a:pt x="0" y="0"/>
                  </a:moveTo>
                  <a:lnTo>
                    <a:pt x="380" y="1435"/>
                  </a:lnTo>
                  <a:lnTo>
                    <a:pt x="761" y="1435"/>
                  </a:lnTo>
                  <a:lnTo>
                    <a:pt x="0" y="0"/>
                  </a:lnTo>
                  <a:close/>
                </a:path>
              </a:pathLst>
            </a:custGeom>
            <a:solidFill>
              <a:srgbClr val="416F9C"/>
            </a:solidFill>
          </p:spPr>
          <p:txBody>
            <a:bodyPr wrap="square" lIns="0" tIns="0" rIns="0" bIns="0" rtlCol="0"/>
            <a:lstStyle/>
            <a:p>
              <a:endParaRPr/>
            </a:p>
          </p:txBody>
        </p:sp>
        <p:sp>
          <p:nvSpPr>
            <p:cNvPr id="303" name="object 303"/>
            <p:cNvSpPr/>
            <p:nvPr/>
          </p:nvSpPr>
          <p:spPr>
            <a:xfrm>
              <a:off x="7765795" y="5793054"/>
              <a:ext cx="37465" cy="10160"/>
            </a:xfrm>
            <a:custGeom>
              <a:avLst/>
              <a:gdLst/>
              <a:ahLst/>
              <a:cxnLst/>
              <a:rect l="l" t="t" r="r" b="b"/>
              <a:pathLst>
                <a:path w="37465" h="10160">
                  <a:moveTo>
                    <a:pt x="5714" y="0"/>
                  </a:moveTo>
                  <a:lnTo>
                    <a:pt x="0" y="10058"/>
                  </a:lnTo>
                  <a:lnTo>
                    <a:pt x="32384" y="10058"/>
                  </a:lnTo>
                  <a:lnTo>
                    <a:pt x="34798" y="5753"/>
                  </a:lnTo>
                  <a:lnTo>
                    <a:pt x="36956" y="1435"/>
                  </a:lnTo>
                  <a:lnTo>
                    <a:pt x="5333" y="1435"/>
                  </a:lnTo>
                  <a:lnTo>
                    <a:pt x="5714" y="0"/>
                  </a:lnTo>
                  <a:close/>
                </a:path>
              </a:pathLst>
            </a:custGeom>
            <a:solidFill>
              <a:srgbClr val="416F9C"/>
            </a:solidFill>
          </p:spPr>
          <p:txBody>
            <a:bodyPr wrap="square" lIns="0" tIns="0" rIns="0" bIns="0" rtlCol="0"/>
            <a:lstStyle/>
            <a:p>
              <a:endParaRPr/>
            </a:p>
          </p:txBody>
        </p:sp>
        <p:sp>
          <p:nvSpPr>
            <p:cNvPr id="304" name="object 304"/>
            <p:cNvSpPr/>
            <p:nvPr/>
          </p:nvSpPr>
          <p:spPr>
            <a:xfrm>
              <a:off x="6624701" y="5801677"/>
              <a:ext cx="1270" cy="1905"/>
            </a:xfrm>
            <a:custGeom>
              <a:avLst/>
              <a:gdLst/>
              <a:ahLst/>
              <a:cxnLst/>
              <a:rect l="l" t="t" r="r" b="b"/>
              <a:pathLst>
                <a:path w="1270" h="1904">
                  <a:moveTo>
                    <a:pt x="0" y="0"/>
                  </a:moveTo>
                  <a:lnTo>
                    <a:pt x="380" y="1435"/>
                  </a:lnTo>
                  <a:lnTo>
                    <a:pt x="889" y="1435"/>
                  </a:lnTo>
                  <a:lnTo>
                    <a:pt x="0" y="0"/>
                  </a:lnTo>
                  <a:close/>
                </a:path>
              </a:pathLst>
            </a:custGeom>
            <a:solidFill>
              <a:srgbClr val="416F9C"/>
            </a:solidFill>
          </p:spPr>
          <p:txBody>
            <a:bodyPr wrap="square" lIns="0" tIns="0" rIns="0" bIns="0" rtlCol="0"/>
            <a:lstStyle/>
            <a:p>
              <a:endParaRPr/>
            </a:p>
          </p:txBody>
        </p:sp>
        <p:sp>
          <p:nvSpPr>
            <p:cNvPr id="305" name="object 305"/>
            <p:cNvSpPr/>
            <p:nvPr/>
          </p:nvSpPr>
          <p:spPr>
            <a:xfrm>
              <a:off x="7760081" y="5801677"/>
              <a:ext cx="38100" cy="10160"/>
            </a:xfrm>
            <a:custGeom>
              <a:avLst/>
              <a:gdLst/>
              <a:ahLst/>
              <a:cxnLst/>
              <a:rect l="l" t="t" r="r" b="b"/>
              <a:pathLst>
                <a:path w="38100" h="10160">
                  <a:moveTo>
                    <a:pt x="6096" y="0"/>
                  </a:moveTo>
                  <a:lnTo>
                    <a:pt x="0" y="10071"/>
                  </a:lnTo>
                  <a:lnTo>
                    <a:pt x="33147" y="10071"/>
                  </a:lnTo>
                  <a:lnTo>
                    <a:pt x="34925" y="7188"/>
                  </a:lnTo>
                  <a:lnTo>
                    <a:pt x="38100" y="1435"/>
                  </a:lnTo>
                  <a:lnTo>
                    <a:pt x="5715" y="1435"/>
                  </a:lnTo>
                  <a:lnTo>
                    <a:pt x="6096" y="0"/>
                  </a:lnTo>
                  <a:close/>
                </a:path>
              </a:pathLst>
            </a:custGeom>
            <a:solidFill>
              <a:srgbClr val="416F9C"/>
            </a:solidFill>
          </p:spPr>
          <p:txBody>
            <a:bodyPr wrap="square" lIns="0" tIns="0" rIns="0" bIns="0" rtlCol="0"/>
            <a:lstStyle/>
            <a:p>
              <a:endParaRPr/>
            </a:p>
          </p:txBody>
        </p:sp>
        <p:sp>
          <p:nvSpPr>
            <p:cNvPr id="306" name="object 306"/>
            <p:cNvSpPr/>
            <p:nvPr/>
          </p:nvSpPr>
          <p:spPr>
            <a:xfrm>
              <a:off x="6630289" y="5810300"/>
              <a:ext cx="1270" cy="1905"/>
            </a:xfrm>
            <a:custGeom>
              <a:avLst/>
              <a:gdLst/>
              <a:ahLst/>
              <a:cxnLst/>
              <a:rect l="l" t="t" r="r" b="b"/>
              <a:pathLst>
                <a:path w="1270" h="1904">
                  <a:moveTo>
                    <a:pt x="0" y="0"/>
                  </a:moveTo>
                  <a:lnTo>
                    <a:pt x="507" y="1447"/>
                  </a:lnTo>
                  <a:lnTo>
                    <a:pt x="1142" y="1447"/>
                  </a:lnTo>
                  <a:lnTo>
                    <a:pt x="0" y="0"/>
                  </a:lnTo>
                  <a:close/>
                </a:path>
              </a:pathLst>
            </a:custGeom>
            <a:solidFill>
              <a:srgbClr val="416F9C"/>
            </a:solidFill>
          </p:spPr>
          <p:txBody>
            <a:bodyPr wrap="square" lIns="0" tIns="0" rIns="0" bIns="0" rtlCol="0"/>
            <a:lstStyle/>
            <a:p>
              <a:endParaRPr/>
            </a:p>
          </p:txBody>
        </p:sp>
        <p:sp>
          <p:nvSpPr>
            <p:cNvPr id="307" name="object 307"/>
            <p:cNvSpPr/>
            <p:nvPr/>
          </p:nvSpPr>
          <p:spPr>
            <a:xfrm>
              <a:off x="7740777" y="5810300"/>
              <a:ext cx="52705" cy="24765"/>
            </a:xfrm>
            <a:custGeom>
              <a:avLst/>
              <a:gdLst/>
              <a:ahLst/>
              <a:cxnLst/>
              <a:rect l="l" t="t" r="r" b="b"/>
              <a:pathLst>
                <a:path w="52704" h="24764">
                  <a:moveTo>
                    <a:pt x="19684" y="0"/>
                  </a:moveTo>
                  <a:lnTo>
                    <a:pt x="13207" y="8635"/>
                  </a:lnTo>
                  <a:lnTo>
                    <a:pt x="13716" y="8635"/>
                  </a:lnTo>
                  <a:lnTo>
                    <a:pt x="6857" y="15824"/>
                  </a:lnTo>
                  <a:lnTo>
                    <a:pt x="7239" y="15824"/>
                  </a:lnTo>
                  <a:lnTo>
                    <a:pt x="0" y="24447"/>
                  </a:lnTo>
                  <a:lnTo>
                    <a:pt x="36829" y="24447"/>
                  </a:lnTo>
                  <a:lnTo>
                    <a:pt x="41655" y="17259"/>
                  </a:lnTo>
                  <a:lnTo>
                    <a:pt x="48132" y="8635"/>
                  </a:lnTo>
                  <a:lnTo>
                    <a:pt x="52450" y="1447"/>
                  </a:lnTo>
                  <a:lnTo>
                    <a:pt x="19303" y="1447"/>
                  </a:lnTo>
                  <a:lnTo>
                    <a:pt x="19684" y="0"/>
                  </a:lnTo>
                  <a:close/>
                </a:path>
              </a:pathLst>
            </a:custGeom>
            <a:solidFill>
              <a:srgbClr val="416F9C"/>
            </a:solidFill>
          </p:spPr>
          <p:txBody>
            <a:bodyPr wrap="square" lIns="0" tIns="0" rIns="0" bIns="0" rtlCol="0"/>
            <a:lstStyle/>
            <a:p>
              <a:endParaRPr/>
            </a:p>
          </p:txBody>
        </p:sp>
        <p:sp>
          <p:nvSpPr>
            <p:cNvPr id="308" name="object 308"/>
            <p:cNvSpPr/>
            <p:nvPr/>
          </p:nvSpPr>
          <p:spPr>
            <a:xfrm>
              <a:off x="6649593" y="5833313"/>
              <a:ext cx="1905" cy="1905"/>
            </a:xfrm>
            <a:custGeom>
              <a:avLst/>
              <a:gdLst/>
              <a:ahLst/>
              <a:cxnLst/>
              <a:rect l="l" t="t" r="r" b="b"/>
              <a:pathLst>
                <a:path w="1904" h="1904">
                  <a:moveTo>
                    <a:pt x="0" y="0"/>
                  </a:moveTo>
                  <a:lnTo>
                    <a:pt x="380" y="1435"/>
                  </a:lnTo>
                  <a:lnTo>
                    <a:pt x="1524" y="1435"/>
                  </a:lnTo>
                  <a:lnTo>
                    <a:pt x="0" y="0"/>
                  </a:lnTo>
                  <a:close/>
                </a:path>
              </a:pathLst>
            </a:custGeom>
            <a:solidFill>
              <a:srgbClr val="416F9C"/>
            </a:solidFill>
          </p:spPr>
          <p:txBody>
            <a:bodyPr wrap="square" lIns="0" tIns="0" rIns="0" bIns="0" rtlCol="0"/>
            <a:lstStyle/>
            <a:p>
              <a:endParaRPr/>
            </a:p>
          </p:txBody>
        </p:sp>
        <p:sp>
          <p:nvSpPr>
            <p:cNvPr id="309" name="object 309"/>
            <p:cNvSpPr/>
            <p:nvPr/>
          </p:nvSpPr>
          <p:spPr>
            <a:xfrm>
              <a:off x="7710551" y="5833313"/>
              <a:ext cx="67310" cy="27305"/>
            </a:xfrm>
            <a:custGeom>
              <a:avLst/>
              <a:gdLst/>
              <a:ahLst/>
              <a:cxnLst/>
              <a:rect l="l" t="t" r="r" b="b"/>
              <a:pathLst>
                <a:path w="67309" h="27304">
                  <a:moveTo>
                    <a:pt x="30733" y="0"/>
                  </a:moveTo>
                  <a:lnTo>
                    <a:pt x="23114" y="7188"/>
                  </a:lnTo>
                  <a:lnTo>
                    <a:pt x="23622" y="7188"/>
                  </a:lnTo>
                  <a:lnTo>
                    <a:pt x="15748" y="14376"/>
                  </a:lnTo>
                  <a:lnTo>
                    <a:pt x="16255" y="14376"/>
                  </a:lnTo>
                  <a:lnTo>
                    <a:pt x="8000" y="20116"/>
                  </a:lnTo>
                  <a:lnTo>
                    <a:pt x="8508" y="20116"/>
                  </a:lnTo>
                  <a:lnTo>
                    <a:pt x="0" y="27304"/>
                  </a:lnTo>
                  <a:lnTo>
                    <a:pt x="43688" y="27304"/>
                  </a:lnTo>
                  <a:lnTo>
                    <a:pt x="50038" y="21551"/>
                  </a:lnTo>
                  <a:lnTo>
                    <a:pt x="57784" y="12928"/>
                  </a:lnTo>
                  <a:lnTo>
                    <a:pt x="65024" y="4305"/>
                  </a:lnTo>
                  <a:lnTo>
                    <a:pt x="67055" y="1435"/>
                  </a:lnTo>
                  <a:lnTo>
                    <a:pt x="30225" y="1435"/>
                  </a:lnTo>
                  <a:lnTo>
                    <a:pt x="30733" y="0"/>
                  </a:lnTo>
                  <a:close/>
                </a:path>
              </a:pathLst>
            </a:custGeom>
            <a:solidFill>
              <a:srgbClr val="416F9C"/>
            </a:solidFill>
          </p:spPr>
          <p:txBody>
            <a:bodyPr wrap="square" lIns="0" tIns="0" rIns="0" bIns="0" rtlCol="0"/>
            <a:lstStyle/>
            <a:p>
              <a:endParaRPr/>
            </a:p>
          </p:txBody>
        </p:sp>
        <p:sp>
          <p:nvSpPr>
            <p:cNvPr id="310" name="object 310"/>
            <p:cNvSpPr/>
            <p:nvPr/>
          </p:nvSpPr>
          <p:spPr>
            <a:xfrm>
              <a:off x="6679818" y="5859183"/>
              <a:ext cx="2540" cy="1905"/>
            </a:xfrm>
            <a:custGeom>
              <a:avLst/>
              <a:gdLst/>
              <a:ahLst/>
              <a:cxnLst/>
              <a:rect l="l" t="t" r="r" b="b"/>
              <a:pathLst>
                <a:path w="2540" h="1904">
                  <a:moveTo>
                    <a:pt x="0" y="0"/>
                  </a:moveTo>
                  <a:lnTo>
                    <a:pt x="507" y="1435"/>
                  </a:lnTo>
                  <a:lnTo>
                    <a:pt x="2158" y="1435"/>
                  </a:lnTo>
                  <a:lnTo>
                    <a:pt x="0" y="0"/>
                  </a:lnTo>
                  <a:close/>
                </a:path>
              </a:pathLst>
            </a:custGeom>
            <a:solidFill>
              <a:srgbClr val="416F9C"/>
            </a:solidFill>
          </p:spPr>
          <p:txBody>
            <a:bodyPr wrap="square" lIns="0" tIns="0" rIns="0" bIns="0" rtlCol="0"/>
            <a:lstStyle/>
            <a:p>
              <a:endParaRPr/>
            </a:p>
          </p:txBody>
        </p:sp>
        <p:sp>
          <p:nvSpPr>
            <p:cNvPr id="311" name="object 311"/>
            <p:cNvSpPr/>
            <p:nvPr/>
          </p:nvSpPr>
          <p:spPr>
            <a:xfrm>
              <a:off x="7601711" y="5859183"/>
              <a:ext cx="153035" cy="37465"/>
            </a:xfrm>
            <a:custGeom>
              <a:avLst/>
              <a:gdLst/>
              <a:ahLst/>
              <a:cxnLst/>
              <a:rect l="l" t="t" r="r" b="b"/>
              <a:pathLst>
                <a:path w="153034" h="37464">
                  <a:moveTo>
                    <a:pt x="109347" y="0"/>
                  </a:moveTo>
                  <a:lnTo>
                    <a:pt x="100457" y="5753"/>
                  </a:lnTo>
                  <a:lnTo>
                    <a:pt x="101092" y="5753"/>
                  </a:lnTo>
                  <a:lnTo>
                    <a:pt x="91948" y="11506"/>
                  </a:lnTo>
                  <a:lnTo>
                    <a:pt x="92583" y="11506"/>
                  </a:lnTo>
                  <a:lnTo>
                    <a:pt x="83058" y="15811"/>
                  </a:lnTo>
                  <a:lnTo>
                    <a:pt x="83693" y="15811"/>
                  </a:lnTo>
                  <a:lnTo>
                    <a:pt x="74041" y="20129"/>
                  </a:lnTo>
                  <a:lnTo>
                    <a:pt x="74676" y="20129"/>
                  </a:lnTo>
                  <a:lnTo>
                    <a:pt x="64770" y="24434"/>
                  </a:lnTo>
                  <a:lnTo>
                    <a:pt x="65405" y="24434"/>
                  </a:lnTo>
                  <a:lnTo>
                    <a:pt x="55245" y="27317"/>
                  </a:lnTo>
                  <a:lnTo>
                    <a:pt x="55880" y="27317"/>
                  </a:lnTo>
                  <a:lnTo>
                    <a:pt x="45593" y="30187"/>
                  </a:lnTo>
                  <a:lnTo>
                    <a:pt x="46228" y="30187"/>
                  </a:lnTo>
                  <a:lnTo>
                    <a:pt x="35687" y="33070"/>
                  </a:lnTo>
                  <a:lnTo>
                    <a:pt x="36322" y="33070"/>
                  </a:lnTo>
                  <a:lnTo>
                    <a:pt x="25654" y="34505"/>
                  </a:lnTo>
                  <a:lnTo>
                    <a:pt x="26289" y="34505"/>
                  </a:lnTo>
                  <a:lnTo>
                    <a:pt x="15367" y="35940"/>
                  </a:lnTo>
                  <a:lnTo>
                    <a:pt x="5588" y="35940"/>
                  </a:lnTo>
                  <a:lnTo>
                    <a:pt x="0" y="37376"/>
                  </a:lnTo>
                  <a:lnTo>
                    <a:pt x="102997" y="37376"/>
                  </a:lnTo>
                  <a:lnTo>
                    <a:pt x="115189" y="30187"/>
                  </a:lnTo>
                  <a:lnTo>
                    <a:pt x="150876" y="2870"/>
                  </a:lnTo>
                  <a:lnTo>
                    <a:pt x="152527" y="1435"/>
                  </a:lnTo>
                  <a:lnTo>
                    <a:pt x="108839" y="1435"/>
                  </a:lnTo>
                  <a:lnTo>
                    <a:pt x="109347" y="0"/>
                  </a:lnTo>
                  <a:close/>
                </a:path>
              </a:pathLst>
            </a:custGeom>
            <a:solidFill>
              <a:srgbClr val="416F9C"/>
            </a:solidFill>
          </p:spPr>
          <p:txBody>
            <a:bodyPr wrap="square" lIns="0" tIns="0" rIns="0" bIns="0" rtlCol="0"/>
            <a:lstStyle/>
            <a:p>
              <a:endParaRPr/>
            </a:p>
          </p:txBody>
        </p:sp>
        <p:sp>
          <p:nvSpPr>
            <p:cNvPr id="312" name="object 312"/>
            <p:cNvSpPr/>
            <p:nvPr/>
          </p:nvSpPr>
          <p:spPr>
            <a:xfrm>
              <a:off x="6782307" y="5924594"/>
              <a:ext cx="826135" cy="0"/>
            </a:xfrm>
            <a:custGeom>
              <a:avLst/>
              <a:gdLst/>
              <a:ahLst/>
              <a:cxnLst/>
              <a:rect l="l" t="t" r="r" b="b"/>
              <a:pathLst>
                <a:path w="826134">
                  <a:moveTo>
                    <a:pt x="0" y="0"/>
                  </a:moveTo>
                  <a:lnTo>
                    <a:pt x="826135" y="0"/>
                  </a:lnTo>
                </a:path>
              </a:pathLst>
            </a:custGeom>
            <a:ln w="3175">
              <a:solidFill>
                <a:srgbClr val="416F9C"/>
              </a:solidFill>
            </a:ln>
          </p:spPr>
          <p:txBody>
            <a:bodyPr wrap="square" lIns="0" tIns="0" rIns="0" bIns="0" rtlCol="0"/>
            <a:lstStyle/>
            <a:p>
              <a:endParaRPr/>
            </a:p>
          </p:txBody>
        </p:sp>
        <p:sp>
          <p:nvSpPr>
            <p:cNvPr id="313" name="object 313"/>
            <p:cNvSpPr txBox="1"/>
            <p:nvPr/>
          </p:nvSpPr>
          <p:spPr>
            <a:xfrm>
              <a:off x="6751319" y="5516371"/>
              <a:ext cx="823594" cy="269240"/>
            </a:xfrm>
            <a:prstGeom prst="rect">
              <a:avLst/>
            </a:prstGeom>
          </p:spPr>
          <p:txBody>
            <a:bodyPr vert="horz" wrap="square" lIns="0" tIns="12065" rIns="0" bIns="0" rtlCol="0">
              <a:spAutoFit/>
            </a:bodyPr>
            <a:lstStyle/>
            <a:p>
              <a:pPr>
                <a:lnSpc>
                  <a:spcPct val="100000"/>
                </a:lnSpc>
                <a:spcBef>
                  <a:spcPts val="95"/>
                </a:spcBef>
              </a:pPr>
              <a:r>
                <a:rPr sz="1600" spc="-5" dirty="0">
                  <a:solidFill>
                    <a:srgbClr val="FFFFFF"/>
                  </a:solidFill>
                  <a:latin typeface="微软雅黑"/>
                  <a:cs typeface="微软雅黑"/>
                </a:rPr>
                <a:t>智能空间</a:t>
              </a:r>
              <a:endParaRPr sz="1600">
                <a:latin typeface="微软雅黑"/>
                <a:cs typeface="微软雅黑"/>
              </a:endParaRPr>
            </a:p>
          </p:txBody>
        </p:sp>
        <p:sp>
          <p:nvSpPr>
            <p:cNvPr id="314" name="object 314"/>
            <p:cNvSpPr txBox="1"/>
            <p:nvPr/>
          </p:nvSpPr>
          <p:spPr>
            <a:xfrm>
              <a:off x="8794242" y="4579746"/>
              <a:ext cx="1228090" cy="864235"/>
            </a:xfrm>
            <a:prstGeom prst="rect">
              <a:avLst/>
            </a:prstGeom>
          </p:spPr>
          <p:txBody>
            <a:bodyPr vert="horz" wrap="square" lIns="0" tIns="12700" rIns="0" bIns="0" rtlCol="0">
              <a:spAutoFit/>
            </a:bodyPr>
            <a:lstStyle/>
            <a:p>
              <a:pPr marL="62865">
                <a:lnSpc>
                  <a:spcPts val="2340"/>
                </a:lnSpc>
                <a:spcBef>
                  <a:spcPts val="100"/>
                </a:spcBef>
              </a:pPr>
              <a:r>
                <a:rPr sz="2000" spc="-20" dirty="0">
                  <a:latin typeface="Calibri"/>
                  <a:cs typeface="Calibri"/>
                </a:rPr>
                <a:t>Internet</a:t>
              </a:r>
              <a:r>
                <a:rPr sz="2000" spc="-75" dirty="0">
                  <a:latin typeface="Calibri"/>
                  <a:cs typeface="Calibri"/>
                </a:rPr>
                <a:t> </a:t>
              </a:r>
              <a:r>
                <a:rPr sz="2000" spc="-5" dirty="0">
                  <a:latin typeface="Calibri"/>
                  <a:cs typeface="Calibri"/>
                </a:rPr>
                <a:t>of</a:t>
              </a:r>
              <a:endParaRPr sz="2000">
                <a:latin typeface="Calibri"/>
                <a:cs typeface="Calibri"/>
              </a:endParaRPr>
            </a:p>
            <a:p>
              <a:pPr marL="12700">
                <a:lnSpc>
                  <a:spcPts val="4260"/>
                </a:lnSpc>
              </a:pPr>
              <a:r>
                <a:rPr sz="3600" spc="-5" dirty="0">
                  <a:latin typeface="Calibri"/>
                  <a:cs typeface="Calibri"/>
                </a:rPr>
                <a:t>Things</a:t>
              </a:r>
              <a:endParaRPr sz="3600">
                <a:latin typeface="Calibri"/>
                <a:cs typeface="Calibri"/>
              </a:endParaRPr>
            </a:p>
          </p:txBody>
        </p:sp>
        <p:sp>
          <p:nvSpPr>
            <p:cNvPr id="315" name="object 315"/>
            <p:cNvSpPr txBox="1"/>
            <p:nvPr/>
          </p:nvSpPr>
          <p:spPr>
            <a:xfrm>
              <a:off x="8963659" y="3155442"/>
              <a:ext cx="1116965" cy="742950"/>
            </a:xfrm>
            <a:prstGeom prst="rect">
              <a:avLst/>
            </a:prstGeom>
          </p:spPr>
          <p:txBody>
            <a:bodyPr vert="horz" wrap="square" lIns="0" tIns="13335" rIns="0" bIns="0" rtlCol="0">
              <a:spAutoFit/>
            </a:bodyPr>
            <a:lstStyle/>
            <a:p>
              <a:pPr algn="ctr">
                <a:lnSpc>
                  <a:spcPts val="2340"/>
                </a:lnSpc>
                <a:spcBef>
                  <a:spcPts val="105"/>
                </a:spcBef>
              </a:pPr>
              <a:r>
                <a:rPr sz="2000" spc="-20" dirty="0">
                  <a:latin typeface="Calibri"/>
                  <a:cs typeface="Calibri"/>
                </a:rPr>
                <a:t>Internet</a:t>
              </a:r>
              <a:r>
                <a:rPr sz="2000" spc="-100" dirty="0">
                  <a:latin typeface="Calibri"/>
                  <a:cs typeface="Calibri"/>
                </a:rPr>
                <a:t> </a:t>
              </a:r>
              <a:r>
                <a:rPr sz="2000" spc="-5" dirty="0">
                  <a:latin typeface="Calibri"/>
                  <a:cs typeface="Calibri"/>
                </a:rPr>
                <a:t>of</a:t>
              </a:r>
              <a:endParaRPr sz="2000">
                <a:latin typeface="Calibri"/>
                <a:cs typeface="Calibri"/>
              </a:endParaRPr>
            </a:p>
            <a:p>
              <a:pPr marL="2540" algn="ctr">
                <a:lnSpc>
                  <a:spcPts val="3300"/>
                </a:lnSpc>
              </a:pPr>
              <a:r>
                <a:rPr sz="2800" spc="-40" dirty="0">
                  <a:latin typeface="Calibri"/>
                  <a:cs typeface="Calibri"/>
                </a:rPr>
                <a:t>Data</a:t>
              </a:r>
              <a:endParaRPr sz="2800">
                <a:latin typeface="Calibri"/>
                <a:cs typeface="Calibri"/>
              </a:endParaRPr>
            </a:p>
          </p:txBody>
        </p:sp>
        <p:sp>
          <p:nvSpPr>
            <p:cNvPr id="316" name="object 316"/>
            <p:cNvSpPr txBox="1"/>
            <p:nvPr/>
          </p:nvSpPr>
          <p:spPr>
            <a:xfrm>
              <a:off x="8817102" y="2131313"/>
              <a:ext cx="1197610" cy="742950"/>
            </a:xfrm>
            <a:prstGeom prst="rect">
              <a:avLst/>
            </a:prstGeom>
          </p:spPr>
          <p:txBody>
            <a:bodyPr vert="horz" wrap="square" lIns="0" tIns="13335" rIns="0" bIns="0" rtlCol="0">
              <a:spAutoFit/>
            </a:bodyPr>
            <a:lstStyle/>
            <a:p>
              <a:pPr marL="48895">
                <a:lnSpc>
                  <a:spcPts val="2340"/>
                </a:lnSpc>
                <a:spcBef>
                  <a:spcPts val="105"/>
                </a:spcBef>
              </a:pPr>
              <a:r>
                <a:rPr sz="2000" spc="-20" dirty="0">
                  <a:latin typeface="Calibri"/>
                  <a:cs typeface="Calibri"/>
                </a:rPr>
                <a:t>Internet</a:t>
              </a:r>
              <a:r>
                <a:rPr sz="2000" spc="-80" dirty="0">
                  <a:latin typeface="Calibri"/>
                  <a:cs typeface="Calibri"/>
                </a:rPr>
                <a:t> </a:t>
              </a:r>
              <a:r>
                <a:rPr sz="2000" spc="-5" dirty="0">
                  <a:latin typeface="Calibri"/>
                  <a:cs typeface="Calibri"/>
                </a:rPr>
                <a:t>of</a:t>
              </a:r>
              <a:endParaRPr sz="2000">
                <a:latin typeface="Calibri"/>
                <a:cs typeface="Calibri"/>
              </a:endParaRPr>
            </a:p>
            <a:p>
              <a:pPr marL="12700">
                <a:lnSpc>
                  <a:spcPts val="3300"/>
                </a:lnSpc>
              </a:pPr>
              <a:r>
                <a:rPr sz="2800" spc="-10" dirty="0">
                  <a:latin typeface="Calibri"/>
                  <a:cs typeface="Calibri"/>
                </a:rPr>
                <a:t>Se</a:t>
              </a:r>
              <a:r>
                <a:rPr sz="2800" spc="10" dirty="0">
                  <a:latin typeface="Calibri"/>
                  <a:cs typeface="Calibri"/>
                </a:rPr>
                <a:t>r</a:t>
              </a:r>
              <a:r>
                <a:rPr sz="2800" spc="-5" dirty="0">
                  <a:latin typeface="Calibri"/>
                  <a:cs typeface="Calibri"/>
                </a:rPr>
                <a:t>v</a:t>
              </a:r>
              <a:r>
                <a:rPr sz="2800" spc="-20" dirty="0">
                  <a:latin typeface="Calibri"/>
                  <a:cs typeface="Calibri"/>
                </a:rPr>
                <a:t>i</a:t>
              </a:r>
              <a:r>
                <a:rPr sz="2800" spc="-5" dirty="0">
                  <a:latin typeface="Calibri"/>
                  <a:cs typeface="Calibri"/>
                </a:rPr>
                <a:t>ces</a:t>
              </a:r>
              <a:endParaRPr sz="2800">
                <a:latin typeface="Calibri"/>
                <a:cs typeface="Calibri"/>
              </a:endParaRPr>
            </a:p>
          </p:txBody>
        </p:sp>
        <p:sp>
          <p:nvSpPr>
            <p:cNvPr id="317" name="object 317"/>
            <p:cNvSpPr txBox="1"/>
            <p:nvPr/>
          </p:nvSpPr>
          <p:spPr>
            <a:xfrm>
              <a:off x="8852154" y="1095247"/>
              <a:ext cx="1116965" cy="742950"/>
            </a:xfrm>
            <a:prstGeom prst="rect">
              <a:avLst/>
            </a:prstGeom>
          </p:spPr>
          <p:txBody>
            <a:bodyPr vert="horz" wrap="square" lIns="0" tIns="13335" rIns="0" bIns="0" rtlCol="0">
              <a:spAutoFit/>
            </a:bodyPr>
            <a:lstStyle/>
            <a:p>
              <a:pPr marL="12700">
                <a:lnSpc>
                  <a:spcPts val="2340"/>
                </a:lnSpc>
                <a:spcBef>
                  <a:spcPts val="105"/>
                </a:spcBef>
              </a:pPr>
              <a:r>
                <a:rPr sz="2000" spc="-20" dirty="0">
                  <a:latin typeface="Calibri"/>
                  <a:cs typeface="Calibri"/>
                </a:rPr>
                <a:t>Internet</a:t>
              </a:r>
              <a:r>
                <a:rPr sz="2000" spc="-105" dirty="0">
                  <a:latin typeface="Calibri"/>
                  <a:cs typeface="Calibri"/>
                </a:rPr>
                <a:t> </a:t>
              </a:r>
              <a:r>
                <a:rPr sz="2000" spc="-5" dirty="0">
                  <a:latin typeface="Calibri"/>
                  <a:cs typeface="Calibri"/>
                </a:rPr>
                <a:t>of</a:t>
              </a:r>
              <a:endParaRPr sz="2000">
                <a:latin typeface="Calibri"/>
                <a:cs typeface="Calibri"/>
              </a:endParaRPr>
            </a:p>
            <a:p>
              <a:pPr marL="71755">
                <a:lnSpc>
                  <a:spcPts val="3300"/>
                </a:lnSpc>
              </a:pPr>
              <a:r>
                <a:rPr sz="2800" spc="-30" dirty="0">
                  <a:latin typeface="Calibri"/>
                  <a:cs typeface="Calibri"/>
                </a:rPr>
                <a:t>People</a:t>
              </a:r>
              <a:endParaRPr sz="2800">
                <a:latin typeface="Calibri"/>
                <a:cs typeface="Calibri"/>
              </a:endParaRPr>
            </a:p>
          </p:txBody>
        </p:sp>
      </p:grpSp>
      <p:sp>
        <p:nvSpPr>
          <p:cNvPr id="318" name="object 2">
            <a:extLst>
              <a:ext uri="{FF2B5EF4-FFF2-40B4-BE49-F238E27FC236}">
                <a16:creationId xmlns:a16="http://schemas.microsoft.com/office/drawing/2014/main" id="{2717FB20-13D8-09BE-2170-2AA10299C308}"/>
              </a:ext>
            </a:extLst>
          </p:cNvPr>
          <p:cNvSpPr txBox="1">
            <a:spLocks/>
          </p:cNvSpPr>
          <p:nvPr/>
        </p:nvSpPr>
        <p:spPr>
          <a:xfrm>
            <a:off x="436880" y="261366"/>
            <a:ext cx="5963920" cy="443070"/>
          </a:xfrm>
          <a:prstGeom prst="rect">
            <a:avLst/>
          </a:prstGeom>
        </p:spPr>
        <p:txBody>
          <a:bodyPr vert="horz" wrap="square" lIns="0" tIns="12065" rIns="0" bIns="0" rtlCol="0">
            <a:spAutoFit/>
          </a:bodyPr>
          <a:lstStyle>
            <a:lvl1pPr>
              <a:defRPr sz="4000" b="1" i="0">
                <a:solidFill>
                  <a:srgbClr val="FFE699"/>
                </a:solidFill>
                <a:latin typeface="隶书"/>
                <a:ea typeface="+mj-ea"/>
                <a:cs typeface="隶书"/>
              </a:defRPr>
            </a:lvl1pPr>
          </a:lstStyle>
          <a:p>
            <a:pPr marL="12700">
              <a:spcBef>
                <a:spcPts val="95"/>
              </a:spcBef>
            </a:pPr>
            <a:r>
              <a:rPr lang="en-US" altLang="zh-CN" sz="2800" kern="0" spc="-5" dirty="0">
                <a:solidFill>
                  <a:srgbClr val="000000"/>
                </a:solidFill>
                <a:latin typeface="Arial"/>
                <a:cs typeface="Arial"/>
              </a:rPr>
              <a:t>04 </a:t>
            </a:r>
            <a:r>
              <a:rPr lang="zh-CN" altLang="en-US" sz="2800" kern="0" spc="-5" dirty="0">
                <a:solidFill>
                  <a:srgbClr val="000000"/>
                </a:solidFill>
                <a:latin typeface="Arial"/>
                <a:cs typeface="Arial"/>
              </a:rPr>
              <a:t>工业互联网：全价值链的互联互通</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a:extLst>
              <a:ext uri="{FF2B5EF4-FFF2-40B4-BE49-F238E27FC236}">
                <a16:creationId xmlns:a16="http://schemas.microsoft.com/office/drawing/2014/main" id="{59341B5F-1EB3-B1E9-2F5E-7228D54D522C}"/>
              </a:ext>
            </a:extLst>
          </p:cNvPr>
          <p:cNvGrpSpPr/>
          <p:nvPr/>
        </p:nvGrpSpPr>
        <p:grpSpPr>
          <a:xfrm>
            <a:off x="1871751" y="876504"/>
            <a:ext cx="8589010" cy="4398264"/>
            <a:chOff x="1801367" y="868680"/>
            <a:chExt cx="8589010" cy="4398264"/>
          </a:xfrm>
        </p:grpSpPr>
        <p:sp>
          <p:nvSpPr>
            <p:cNvPr id="3" name="object 3"/>
            <p:cNvSpPr/>
            <p:nvPr/>
          </p:nvSpPr>
          <p:spPr>
            <a:xfrm>
              <a:off x="1801367" y="1411224"/>
              <a:ext cx="8575548" cy="385572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165985" y="1471676"/>
              <a:ext cx="48260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微软雅黑"/>
                  <a:cs typeface="微软雅黑"/>
                </a:rPr>
                <a:t>生产实体</a:t>
              </a:r>
              <a:endParaRPr sz="900">
                <a:latin typeface="微软雅黑"/>
                <a:cs typeface="微软雅黑"/>
              </a:endParaRPr>
            </a:p>
          </p:txBody>
        </p:sp>
        <p:sp>
          <p:nvSpPr>
            <p:cNvPr id="5" name="object 5"/>
            <p:cNvSpPr txBox="1"/>
            <p:nvPr/>
          </p:nvSpPr>
          <p:spPr>
            <a:xfrm>
              <a:off x="7342631" y="1473708"/>
              <a:ext cx="1111250" cy="200025"/>
            </a:xfrm>
            <a:prstGeom prst="rect">
              <a:avLst/>
            </a:prstGeom>
            <a:solidFill>
              <a:srgbClr val="FFFFFF"/>
            </a:solidFill>
          </p:spPr>
          <p:txBody>
            <a:bodyPr vert="horz" wrap="square" lIns="0" tIns="18415" rIns="0" bIns="0" rtlCol="0">
              <a:spAutoFit/>
            </a:bodyPr>
            <a:lstStyle/>
            <a:p>
              <a:pPr marL="254000">
                <a:lnSpc>
                  <a:spcPct val="100000"/>
                </a:lnSpc>
                <a:spcBef>
                  <a:spcPts val="145"/>
                </a:spcBef>
              </a:pPr>
              <a:r>
                <a:rPr sz="900" b="1" dirty="0">
                  <a:latin typeface="微软雅黑"/>
                  <a:cs typeface="微软雅黑"/>
                </a:rPr>
                <a:t>工业云平台</a:t>
              </a:r>
              <a:endParaRPr sz="900">
                <a:latin typeface="微软雅黑"/>
                <a:cs typeface="微软雅黑"/>
              </a:endParaRPr>
            </a:p>
          </p:txBody>
        </p:sp>
        <p:sp>
          <p:nvSpPr>
            <p:cNvPr id="6" name="object 6"/>
            <p:cNvSpPr/>
            <p:nvPr/>
          </p:nvSpPr>
          <p:spPr>
            <a:xfrm>
              <a:off x="1825751" y="877824"/>
              <a:ext cx="1414145" cy="459105"/>
            </a:xfrm>
            <a:custGeom>
              <a:avLst/>
              <a:gdLst/>
              <a:ahLst/>
              <a:cxnLst/>
              <a:rect l="l" t="t" r="r" b="b"/>
              <a:pathLst>
                <a:path w="1414145" h="459105">
                  <a:moveTo>
                    <a:pt x="1185672" y="0"/>
                  </a:moveTo>
                  <a:lnTo>
                    <a:pt x="0" y="0"/>
                  </a:lnTo>
                  <a:lnTo>
                    <a:pt x="228346" y="229235"/>
                  </a:lnTo>
                  <a:lnTo>
                    <a:pt x="0" y="458597"/>
                  </a:lnTo>
                  <a:lnTo>
                    <a:pt x="1185672" y="458597"/>
                  </a:lnTo>
                  <a:lnTo>
                    <a:pt x="1414018" y="229235"/>
                  </a:lnTo>
                  <a:lnTo>
                    <a:pt x="1185672" y="0"/>
                  </a:lnTo>
                  <a:close/>
                </a:path>
              </a:pathLst>
            </a:custGeom>
            <a:solidFill>
              <a:srgbClr val="B582B8"/>
            </a:solidFill>
          </p:spPr>
          <p:txBody>
            <a:bodyPr wrap="square" lIns="0" tIns="0" rIns="0" bIns="0" rtlCol="0"/>
            <a:lstStyle/>
            <a:p>
              <a:endParaRPr/>
            </a:p>
          </p:txBody>
        </p:sp>
        <p:sp>
          <p:nvSpPr>
            <p:cNvPr id="7" name="object 7"/>
            <p:cNvSpPr/>
            <p:nvPr/>
          </p:nvSpPr>
          <p:spPr>
            <a:xfrm>
              <a:off x="1801367" y="868680"/>
              <a:ext cx="1217295" cy="238760"/>
            </a:xfrm>
            <a:custGeom>
              <a:avLst/>
              <a:gdLst/>
              <a:ahLst/>
              <a:cxnLst/>
              <a:rect l="l" t="t" r="r" b="b"/>
              <a:pathLst>
                <a:path w="1217295" h="238759">
                  <a:moveTo>
                    <a:pt x="1214120" y="0"/>
                  </a:moveTo>
                  <a:lnTo>
                    <a:pt x="0" y="0"/>
                  </a:lnTo>
                  <a:lnTo>
                    <a:pt x="237998" y="238252"/>
                  </a:lnTo>
                  <a:lnTo>
                    <a:pt x="244982" y="231394"/>
                  </a:lnTo>
                  <a:lnTo>
                    <a:pt x="258825" y="231394"/>
                  </a:lnTo>
                  <a:lnTo>
                    <a:pt x="47243" y="19558"/>
                  </a:lnTo>
                  <a:lnTo>
                    <a:pt x="23621" y="19558"/>
                  </a:lnTo>
                  <a:lnTo>
                    <a:pt x="30480" y="2921"/>
                  </a:lnTo>
                  <a:lnTo>
                    <a:pt x="1217040" y="2921"/>
                  </a:lnTo>
                  <a:lnTo>
                    <a:pt x="1214120" y="0"/>
                  </a:lnTo>
                  <a:close/>
                </a:path>
              </a:pathLst>
            </a:custGeom>
            <a:solidFill>
              <a:srgbClr val="842C8A"/>
            </a:solidFill>
          </p:spPr>
          <p:txBody>
            <a:bodyPr wrap="square" lIns="0" tIns="0" rIns="0" bIns="0" rtlCol="0"/>
            <a:lstStyle/>
            <a:p>
              <a:endParaRPr/>
            </a:p>
          </p:txBody>
        </p:sp>
        <p:sp>
          <p:nvSpPr>
            <p:cNvPr id="8" name="object 8"/>
            <p:cNvSpPr/>
            <p:nvPr/>
          </p:nvSpPr>
          <p:spPr>
            <a:xfrm>
              <a:off x="1824989" y="871600"/>
              <a:ext cx="24130" cy="17145"/>
            </a:xfrm>
            <a:custGeom>
              <a:avLst/>
              <a:gdLst/>
              <a:ahLst/>
              <a:cxnLst/>
              <a:rect l="l" t="t" r="r" b="b"/>
              <a:pathLst>
                <a:path w="24130" h="17144">
                  <a:moveTo>
                    <a:pt x="6858" y="0"/>
                  </a:moveTo>
                  <a:lnTo>
                    <a:pt x="0" y="16637"/>
                  </a:lnTo>
                  <a:lnTo>
                    <a:pt x="23622" y="16637"/>
                  </a:lnTo>
                  <a:lnTo>
                    <a:pt x="6858" y="0"/>
                  </a:lnTo>
                  <a:close/>
                </a:path>
              </a:pathLst>
            </a:custGeom>
            <a:solidFill>
              <a:srgbClr val="842C8A"/>
            </a:solidFill>
          </p:spPr>
          <p:txBody>
            <a:bodyPr wrap="square" lIns="0" tIns="0" rIns="0" bIns="0" rtlCol="0"/>
            <a:lstStyle/>
            <a:p>
              <a:endParaRPr/>
            </a:p>
          </p:txBody>
        </p:sp>
        <p:sp>
          <p:nvSpPr>
            <p:cNvPr id="9" name="object 9"/>
            <p:cNvSpPr/>
            <p:nvPr/>
          </p:nvSpPr>
          <p:spPr>
            <a:xfrm>
              <a:off x="1831848" y="879919"/>
              <a:ext cx="1200785" cy="0"/>
            </a:xfrm>
            <a:custGeom>
              <a:avLst/>
              <a:gdLst/>
              <a:ahLst/>
              <a:cxnLst/>
              <a:rect l="l" t="t" r="r" b="b"/>
              <a:pathLst>
                <a:path w="1200785">
                  <a:moveTo>
                    <a:pt x="0" y="0"/>
                  </a:moveTo>
                  <a:lnTo>
                    <a:pt x="1200403" y="0"/>
                  </a:lnTo>
                </a:path>
              </a:pathLst>
            </a:custGeom>
            <a:ln w="16637">
              <a:solidFill>
                <a:srgbClr val="842C8A"/>
              </a:solidFill>
            </a:ln>
          </p:spPr>
          <p:txBody>
            <a:bodyPr wrap="square" lIns="0" tIns="0" rIns="0" bIns="0" rtlCol="0"/>
            <a:lstStyle/>
            <a:p>
              <a:endParaRPr/>
            </a:p>
          </p:txBody>
        </p:sp>
        <p:sp>
          <p:nvSpPr>
            <p:cNvPr id="10" name="object 10"/>
            <p:cNvSpPr/>
            <p:nvPr/>
          </p:nvSpPr>
          <p:spPr>
            <a:xfrm>
              <a:off x="3004566" y="885444"/>
              <a:ext cx="242570" cy="221615"/>
            </a:xfrm>
            <a:custGeom>
              <a:avLst/>
              <a:gdLst/>
              <a:ahLst/>
              <a:cxnLst/>
              <a:rect l="l" t="t" r="r" b="b"/>
              <a:pathLst>
                <a:path w="242569" h="221615">
                  <a:moveTo>
                    <a:pt x="0" y="0"/>
                  </a:moveTo>
                  <a:lnTo>
                    <a:pt x="221360" y="221487"/>
                  </a:lnTo>
                  <a:lnTo>
                    <a:pt x="228219" y="214629"/>
                  </a:lnTo>
                  <a:lnTo>
                    <a:pt x="242061" y="214629"/>
                  </a:lnTo>
                  <a:lnTo>
                    <a:pt x="30479" y="2793"/>
                  </a:lnTo>
                  <a:lnTo>
                    <a:pt x="6857" y="2793"/>
                  </a:lnTo>
                  <a:lnTo>
                    <a:pt x="0" y="0"/>
                  </a:lnTo>
                  <a:close/>
                </a:path>
              </a:pathLst>
            </a:custGeom>
            <a:solidFill>
              <a:srgbClr val="842C8A"/>
            </a:solidFill>
          </p:spPr>
          <p:txBody>
            <a:bodyPr wrap="square" lIns="0" tIns="0" rIns="0" bIns="0" rtlCol="0"/>
            <a:lstStyle/>
            <a:p>
              <a:endParaRPr/>
            </a:p>
          </p:txBody>
        </p:sp>
        <p:sp>
          <p:nvSpPr>
            <p:cNvPr id="11" name="object 11"/>
            <p:cNvSpPr/>
            <p:nvPr/>
          </p:nvSpPr>
          <p:spPr>
            <a:xfrm>
              <a:off x="3004566" y="885444"/>
              <a:ext cx="30480" cy="3175"/>
            </a:xfrm>
            <a:custGeom>
              <a:avLst/>
              <a:gdLst/>
              <a:ahLst/>
              <a:cxnLst/>
              <a:rect l="l" t="t" r="r" b="b"/>
              <a:pathLst>
                <a:path w="30480" h="3175">
                  <a:moveTo>
                    <a:pt x="27685" y="0"/>
                  </a:moveTo>
                  <a:lnTo>
                    <a:pt x="0" y="0"/>
                  </a:lnTo>
                  <a:lnTo>
                    <a:pt x="6857" y="2793"/>
                  </a:lnTo>
                  <a:lnTo>
                    <a:pt x="30479" y="2793"/>
                  </a:lnTo>
                  <a:lnTo>
                    <a:pt x="27685" y="0"/>
                  </a:lnTo>
                  <a:close/>
                </a:path>
              </a:pathLst>
            </a:custGeom>
            <a:solidFill>
              <a:srgbClr val="842C8A"/>
            </a:solidFill>
          </p:spPr>
          <p:txBody>
            <a:bodyPr wrap="square" lIns="0" tIns="0" rIns="0" bIns="0" rtlCol="0"/>
            <a:lstStyle/>
            <a:p>
              <a:endParaRPr/>
            </a:p>
          </p:txBody>
        </p:sp>
        <p:sp>
          <p:nvSpPr>
            <p:cNvPr id="12" name="object 12"/>
            <p:cNvSpPr/>
            <p:nvPr/>
          </p:nvSpPr>
          <p:spPr>
            <a:xfrm>
              <a:off x="2039366" y="1100074"/>
              <a:ext cx="6985" cy="13970"/>
            </a:xfrm>
            <a:custGeom>
              <a:avLst/>
              <a:gdLst/>
              <a:ahLst/>
              <a:cxnLst/>
              <a:rect l="l" t="t" r="r" b="b"/>
              <a:pathLst>
                <a:path w="6985" h="13969">
                  <a:moveTo>
                    <a:pt x="6984" y="0"/>
                  </a:moveTo>
                  <a:lnTo>
                    <a:pt x="0" y="6858"/>
                  </a:lnTo>
                  <a:lnTo>
                    <a:pt x="6984" y="13842"/>
                  </a:lnTo>
                  <a:lnTo>
                    <a:pt x="6984" y="0"/>
                  </a:lnTo>
                  <a:close/>
                </a:path>
              </a:pathLst>
            </a:custGeom>
            <a:solidFill>
              <a:srgbClr val="842C8A"/>
            </a:solidFill>
          </p:spPr>
          <p:txBody>
            <a:bodyPr wrap="square" lIns="0" tIns="0" rIns="0" bIns="0" rtlCol="0"/>
            <a:lstStyle/>
            <a:p>
              <a:endParaRPr/>
            </a:p>
          </p:txBody>
        </p:sp>
        <p:sp>
          <p:nvSpPr>
            <p:cNvPr id="13" name="object 13"/>
            <p:cNvSpPr/>
            <p:nvPr/>
          </p:nvSpPr>
          <p:spPr>
            <a:xfrm>
              <a:off x="2046351" y="1100074"/>
              <a:ext cx="20955" cy="13970"/>
            </a:xfrm>
            <a:custGeom>
              <a:avLst/>
              <a:gdLst/>
              <a:ahLst/>
              <a:cxnLst/>
              <a:rect l="l" t="t" r="r" b="b"/>
              <a:pathLst>
                <a:path w="20955" h="13969">
                  <a:moveTo>
                    <a:pt x="13843" y="0"/>
                  </a:moveTo>
                  <a:lnTo>
                    <a:pt x="0" y="0"/>
                  </a:lnTo>
                  <a:lnTo>
                    <a:pt x="0" y="13842"/>
                  </a:lnTo>
                  <a:lnTo>
                    <a:pt x="13843" y="13842"/>
                  </a:lnTo>
                  <a:lnTo>
                    <a:pt x="20700" y="6858"/>
                  </a:lnTo>
                  <a:lnTo>
                    <a:pt x="13843" y="0"/>
                  </a:lnTo>
                  <a:close/>
                </a:path>
              </a:pathLst>
            </a:custGeom>
            <a:solidFill>
              <a:srgbClr val="842C8A"/>
            </a:solidFill>
          </p:spPr>
          <p:txBody>
            <a:bodyPr wrap="square" lIns="0" tIns="0" rIns="0" bIns="0" rtlCol="0"/>
            <a:lstStyle/>
            <a:p>
              <a:endParaRPr/>
            </a:p>
          </p:txBody>
        </p:sp>
        <p:sp>
          <p:nvSpPr>
            <p:cNvPr id="14" name="object 14"/>
            <p:cNvSpPr/>
            <p:nvPr/>
          </p:nvSpPr>
          <p:spPr>
            <a:xfrm>
              <a:off x="3225926" y="1100074"/>
              <a:ext cx="6985" cy="13970"/>
            </a:xfrm>
            <a:custGeom>
              <a:avLst/>
              <a:gdLst/>
              <a:ahLst/>
              <a:cxnLst/>
              <a:rect l="l" t="t" r="r" b="b"/>
              <a:pathLst>
                <a:path w="6985" h="13969">
                  <a:moveTo>
                    <a:pt x="6858" y="0"/>
                  </a:moveTo>
                  <a:lnTo>
                    <a:pt x="0" y="6858"/>
                  </a:lnTo>
                  <a:lnTo>
                    <a:pt x="6858" y="13842"/>
                  </a:lnTo>
                  <a:lnTo>
                    <a:pt x="6858" y="0"/>
                  </a:lnTo>
                  <a:close/>
                </a:path>
              </a:pathLst>
            </a:custGeom>
            <a:solidFill>
              <a:srgbClr val="842C8A"/>
            </a:solidFill>
          </p:spPr>
          <p:txBody>
            <a:bodyPr wrap="square" lIns="0" tIns="0" rIns="0" bIns="0" rtlCol="0"/>
            <a:lstStyle/>
            <a:p>
              <a:endParaRPr/>
            </a:p>
          </p:txBody>
        </p:sp>
        <p:sp>
          <p:nvSpPr>
            <p:cNvPr id="15" name="object 15"/>
            <p:cNvSpPr/>
            <p:nvPr/>
          </p:nvSpPr>
          <p:spPr>
            <a:xfrm>
              <a:off x="3232785" y="1100074"/>
              <a:ext cx="20955" cy="13970"/>
            </a:xfrm>
            <a:custGeom>
              <a:avLst/>
              <a:gdLst/>
              <a:ahLst/>
              <a:cxnLst/>
              <a:rect l="l" t="t" r="r" b="b"/>
              <a:pathLst>
                <a:path w="20954" h="13969">
                  <a:moveTo>
                    <a:pt x="13842" y="0"/>
                  </a:moveTo>
                  <a:lnTo>
                    <a:pt x="0" y="0"/>
                  </a:lnTo>
                  <a:lnTo>
                    <a:pt x="0" y="13842"/>
                  </a:lnTo>
                  <a:lnTo>
                    <a:pt x="13842" y="13842"/>
                  </a:lnTo>
                  <a:lnTo>
                    <a:pt x="20700" y="6858"/>
                  </a:lnTo>
                  <a:lnTo>
                    <a:pt x="13842" y="0"/>
                  </a:lnTo>
                  <a:close/>
                </a:path>
              </a:pathLst>
            </a:custGeom>
            <a:solidFill>
              <a:srgbClr val="842C8A"/>
            </a:solidFill>
          </p:spPr>
          <p:txBody>
            <a:bodyPr wrap="square" lIns="0" tIns="0" rIns="0" bIns="0" rtlCol="0"/>
            <a:lstStyle/>
            <a:p>
              <a:endParaRPr/>
            </a:p>
          </p:txBody>
        </p:sp>
        <p:sp>
          <p:nvSpPr>
            <p:cNvPr id="16" name="object 16"/>
            <p:cNvSpPr/>
            <p:nvPr/>
          </p:nvSpPr>
          <p:spPr>
            <a:xfrm>
              <a:off x="1801367" y="1106932"/>
              <a:ext cx="1217295" cy="238760"/>
            </a:xfrm>
            <a:custGeom>
              <a:avLst/>
              <a:gdLst/>
              <a:ahLst/>
              <a:cxnLst/>
              <a:rect l="l" t="t" r="r" b="b"/>
              <a:pathLst>
                <a:path w="1217295" h="238759">
                  <a:moveTo>
                    <a:pt x="237998" y="0"/>
                  </a:moveTo>
                  <a:lnTo>
                    <a:pt x="0" y="238251"/>
                  </a:lnTo>
                  <a:lnTo>
                    <a:pt x="1214120" y="238251"/>
                  </a:lnTo>
                  <a:lnTo>
                    <a:pt x="1217040" y="235457"/>
                  </a:lnTo>
                  <a:lnTo>
                    <a:pt x="30480" y="235457"/>
                  </a:lnTo>
                  <a:lnTo>
                    <a:pt x="23621" y="218693"/>
                  </a:lnTo>
                  <a:lnTo>
                    <a:pt x="47243" y="218693"/>
                  </a:lnTo>
                  <a:lnTo>
                    <a:pt x="258825" y="6984"/>
                  </a:lnTo>
                  <a:lnTo>
                    <a:pt x="244982" y="6984"/>
                  </a:lnTo>
                  <a:lnTo>
                    <a:pt x="237998" y="0"/>
                  </a:lnTo>
                  <a:close/>
                </a:path>
              </a:pathLst>
            </a:custGeom>
            <a:solidFill>
              <a:srgbClr val="842C8A"/>
            </a:solidFill>
          </p:spPr>
          <p:txBody>
            <a:bodyPr wrap="square" lIns="0" tIns="0" rIns="0" bIns="0" rtlCol="0"/>
            <a:lstStyle/>
            <a:p>
              <a:endParaRPr/>
            </a:p>
          </p:txBody>
        </p:sp>
        <p:sp>
          <p:nvSpPr>
            <p:cNvPr id="17" name="object 17"/>
            <p:cNvSpPr/>
            <p:nvPr/>
          </p:nvSpPr>
          <p:spPr>
            <a:xfrm>
              <a:off x="3004566" y="1106932"/>
              <a:ext cx="242061" cy="221614"/>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824989" y="1325625"/>
              <a:ext cx="24130" cy="17145"/>
            </a:xfrm>
            <a:custGeom>
              <a:avLst/>
              <a:gdLst/>
              <a:ahLst/>
              <a:cxnLst/>
              <a:rect l="l" t="t" r="r" b="b"/>
              <a:pathLst>
                <a:path w="24130" h="17144">
                  <a:moveTo>
                    <a:pt x="23622" y="0"/>
                  </a:moveTo>
                  <a:lnTo>
                    <a:pt x="0" y="0"/>
                  </a:lnTo>
                  <a:lnTo>
                    <a:pt x="6858" y="16763"/>
                  </a:lnTo>
                  <a:lnTo>
                    <a:pt x="23622" y="0"/>
                  </a:lnTo>
                  <a:close/>
                </a:path>
              </a:pathLst>
            </a:custGeom>
            <a:solidFill>
              <a:srgbClr val="842C8A"/>
            </a:solidFill>
          </p:spPr>
          <p:txBody>
            <a:bodyPr wrap="square" lIns="0" tIns="0" rIns="0" bIns="0" rtlCol="0"/>
            <a:lstStyle/>
            <a:p>
              <a:endParaRPr/>
            </a:p>
          </p:txBody>
        </p:sp>
        <p:sp>
          <p:nvSpPr>
            <p:cNvPr id="19" name="object 19"/>
            <p:cNvSpPr/>
            <p:nvPr/>
          </p:nvSpPr>
          <p:spPr>
            <a:xfrm>
              <a:off x="1831848" y="1334008"/>
              <a:ext cx="1200785" cy="0"/>
            </a:xfrm>
            <a:custGeom>
              <a:avLst/>
              <a:gdLst/>
              <a:ahLst/>
              <a:cxnLst/>
              <a:rect l="l" t="t" r="r" b="b"/>
              <a:pathLst>
                <a:path w="1200785">
                  <a:moveTo>
                    <a:pt x="0" y="0"/>
                  </a:moveTo>
                  <a:lnTo>
                    <a:pt x="1200403" y="0"/>
                  </a:lnTo>
                </a:path>
              </a:pathLst>
            </a:custGeom>
            <a:ln w="16763">
              <a:solidFill>
                <a:srgbClr val="842C8A"/>
              </a:solidFill>
            </a:ln>
          </p:spPr>
          <p:txBody>
            <a:bodyPr wrap="square" lIns="0" tIns="0" rIns="0" bIns="0" rtlCol="0"/>
            <a:lstStyle/>
            <a:p>
              <a:endParaRPr/>
            </a:p>
          </p:txBody>
        </p:sp>
        <p:sp>
          <p:nvSpPr>
            <p:cNvPr id="20" name="object 20"/>
            <p:cNvSpPr/>
            <p:nvPr/>
          </p:nvSpPr>
          <p:spPr>
            <a:xfrm>
              <a:off x="3004566" y="1325625"/>
              <a:ext cx="30480" cy="3175"/>
            </a:xfrm>
            <a:custGeom>
              <a:avLst/>
              <a:gdLst/>
              <a:ahLst/>
              <a:cxnLst/>
              <a:rect l="l" t="t" r="r" b="b"/>
              <a:pathLst>
                <a:path w="30480" h="3175">
                  <a:moveTo>
                    <a:pt x="30479" y="0"/>
                  </a:moveTo>
                  <a:lnTo>
                    <a:pt x="6857" y="0"/>
                  </a:lnTo>
                  <a:lnTo>
                    <a:pt x="0" y="2921"/>
                  </a:lnTo>
                  <a:lnTo>
                    <a:pt x="27685" y="2921"/>
                  </a:lnTo>
                  <a:lnTo>
                    <a:pt x="30479" y="0"/>
                  </a:lnTo>
                  <a:close/>
                </a:path>
              </a:pathLst>
            </a:custGeom>
            <a:solidFill>
              <a:srgbClr val="842C8A"/>
            </a:solidFill>
          </p:spPr>
          <p:txBody>
            <a:bodyPr wrap="square" lIns="0" tIns="0" rIns="0" bIns="0" rtlCol="0"/>
            <a:lstStyle/>
            <a:p>
              <a:endParaRPr/>
            </a:p>
          </p:txBody>
        </p:sp>
        <p:sp>
          <p:nvSpPr>
            <p:cNvPr id="21" name="object 21"/>
            <p:cNvSpPr txBox="1"/>
            <p:nvPr/>
          </p:nvSpPr>
          <p:spPr>
            <a:xfrm>
              <a:off x="2401570" y="928191"/>
              <a:ext cx="25463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微软雅黑"/>
                  <a:cs typeface="微软雅黑"/>
                </a:rPr>
                <a:t>感</a:t>
              </a:r>
              <a:endParaRPr sz="1800">
                <a:latin typeface="微软雅黑"/>
                <a:cs typeface="微软雅黑"/>
              </a:endParaRPr>
            </a:p>
          </p:txBody>
        </p:sp>
        <p:sp>
          <p:nvSpPr>
            <p:cNvPr id="22" name="object 22"/>
            <p:cNvSpPr/>
            <p:nvPr/>
          </p:nvSpPr>
          <p:spPr>
            <a:xfrm>
              <a:off x="3227832" y="877824"/>
              <a:ext cx="3841750" cy="459105"/>
            </a:xfrm>
            <a:custGeom>
              <a:avLst/>
              <a:gdLst/>
              <a:ahLst/>
              <a:cxnLst/>
              <a:rect l="l" t="t" r="r" b="b"/>
              <a:pathLst>
                <a:path w="3841750" h="459105">
                  <a:moveTo>
                    <a:pt x="3613277" y="0"/>
                  </a:moveTo>
                  <a:lnTo>
                    <a:pt x="0" y="0"/>
                  </a:lnTo>
                  <a:lnTo>
                    <a:pt x="226821" y="229235"/>
                  </a:lnTo>
                  <a:lnTo>
                    <a:pt x="0" y="458597"/>
                  </a:lnTo>
                  <a:lnTo>
                    <a:pt x="3613277" y="458597"/>
                  </a:lnTo>
                  <a:lnTo>
                    <a:pt x="3841623" y="229235"/>
                  </a:lnTo>
                  <a:lnTo>
                    <a:pt x="3613277" y="0"/>
                  </a:lnTo>
                  <a:close/>
                </a:path>
              </a:pathLst>
            </a:custGeom>
            <a:solidFill>
              <a:srgbClr val="B582B8"/>
            </a:solidFill>
          </p:spPr>
          <p:txBody>
            <a:bodyPr wrap="square" lIns="0" tIns="0" rIns="0" bIns="0" rtlCol="0"/>
            <a:lstStyle/>
            <a:p>
              <a:endParaRPr/>
            </a:p>
          </p:txBody>
        </p:sp>
        <p:sp>
          <p:nvSpPr>
            <p:cNvPr id="23" name="object 23"/>
            <p:cNvSpPr/>
            <p:nvPr/>
          </p:nvSpPr>
          <p:spPr>
            <a:xfrm>
              <a:off x="3203448" y="868680"/>
              <a:ext cx="3643629" cy="238760"/>
            </a:xfrm>
            <a:custGeom>
              <a:avLst/>
              <a:gdLst/>
              <a:ahLst/>
              <a:cxnLst/>
              <a:rect l="l" t="t" r="r" b="b"/>
              <a:pathLst>
                <a:path w="3643629" h="238759">
                  <a:moveTo>
                    <a:pt x="3640581" y="0"/>
                  </a:moveTo>
                  <a:lnTo>
                    <a:pt x="0" y="0"/>
                  </a:lnTo>
                  <a:lnTo>
                    <a:pt x="237998" y="238252"/>
                  </a:lnTo>
                  <a:lnTo>
                    <a:pt x="244855" y="231394"/>
                  </a:lnTo>
                  <a:lnTo>
                    <a:pt x="258699" y="231394"/>
                  </a:lnTo>
                  <a:lnTo>
                    <a:pt x="47243" y="19558"/>
                  </a:lnTo>
                  <a:lnTo>
                    <a:pt x="23621" y="19558"/>
                  </a:lnTo>
                  <a:lnTo>
                    <a:pt x="30479" y="2921"/>
                  </a:lnTo>
                  <a:lnTo>
                    <a:pt x="3643376" y="2921"/>
                  </a:lnTo>
                  <a:lnTo>
                    <a:pt x="3640581" y="0"/>
                  </a:lnTo>
                  <a:close/>
                </a:path>
              </a:pathLst>
            </a:custGeom>
            <a:solidFill>
              <a:srgbClr val="842C8A"/>
            </a:solidFill>
          </p:spPr>
          <p:txBody>
            <a:bodyPr wrap="square" lIns="0" tIns="0" rIns="0" bIns="0" rtlCol="0"/>
            <a:lstStyle/>
            <a:p>
              <a:endParaRPr/>
            </a:p>
          </p:txBody>
        </p:sp>
        <p:sp>
          <p:nvSpPr>
            <p:cNvPr id="24" name="object 24"/>
            <p:cNvSpPr/>
            <p:nvPr/>
          </p:nvSpPr>
          <p:spPr>
            <a:xfrm>
              <a:off x="3227070" y="871600"/>
              <a:ext cx="24130" cy="17145"/>
            </a:xfrm>
            <a:custGeom>
              <a:avLst/>
              <a:gdLst/>
              <a:ahLst/>
              <a:cxnLst/>
              <a:rect l="l" t="t" r="r" b="b"/>
              <a:pathLst>
                <a:path w="24129" h="17144">
                  <a:moveTo>
                    <a:pt x="6857" y="0"/>
                  </a:moveTo>
                  <a:lnTo>
                    <a:pt x="0" y="16637"/>
                  </a:lnTo>
                  <a:lnTo>
                    <a:pt x="23622" y="16637"/>
                  </a:lnTo>
                  <a:lnTo>
                    <a:pt x="6857" y="0"/>
                  </a:lnTo>
                  <a:close/>
                </a:path>
              </a:pathLst>
            </a:custGeom>
            <a:solidFill>
              <a:srgbClr val="842C8A"/>
            </a:solidFill>
          </p:spPr>
          <p:txBody>
            <a:bodyPr wrap="square" lIns="0" tIns="0" rIns="0" bIns="0" rtlCol="0"/>
            <a:lstStyle/>
            <a:p>
              <a:endParaRPr/>
            </a:p>
          </p:txBody>
        </p:sp>
        <p:sp>
          <p:nvSpPr>
            <p:cNvPr id="25" name="object 25"/>
            <p:cNvSpPr/>
            <p:nvPr/>
          </p:nvSpPr>
          <p:spPr>
            <a:xfrm>
              <a:off x="3233927" y="879919"/>
              <a:ext cx="3627120" cy="0"/>
            </a:xfrm>
            <a:custGeom>
              <a:avLst/>
              <a:gdLst/>
              <a:ahLst/>
              <a:cxnLst/>
              <a:rect l="l" t="t" r="r" b="b"/>
              <a:pathLst>
                <a:path w="3627120">
                  <a:moveTo>
                    <a:pt x="0" y="0"/>
                  </a:moveTo>
                  <a:lnTo>
                    <a:pt x="3626739" y="0"/>
                  </a:lnTo>
                </a:path>
              </a:pathLst>
            </a:custGeom>
            <a:ln w="16637">
              <a:solidFill>
                <a:srgbClr val="842C8A"/>
              </a:solidFill>
            </a:ln>
          </p:spPr>
          <p:txBody>
            <a:bodyPr wrap="square" lIns="0" tIns="0" rIns="0" bIns="0" rtlCol="0"/>
            <a:lstStyle/>
            <a:p>
              <a:endParaRPr/>
            </a:p>
          </p:txBody>
        </p:sp>
        <p:sp>
          <p:nvSpPr>
            <p:cNvPr id="26" name="object 26"/>
            <p:cNvSpPr/>
            <p:nvPr/>
          </p:nvSpPr>
          <p:spPr>
            <a:xfrm>
              <a:off x="6832981" y="885444"/>
              <a:ext cx="242570" cy="221615"/>
            </a:xfrm>
            <a:custGeom>
              <a:avLst/>
              <a:gdLst/>
              <a:ahLst/>
              <a:cxnLst/>
              <a:rect l="l" t="t" r="r" b="b"/>
              <a:pathLst>
                <a:path w="242570" h="221615">
                  <a:moveTo>
                    <a:pt x="0" y="0"/>
                  </a:moveTo>
                  <a:lnTo>
                    <a:pt x="221234" y="221487"/>
                  </a:lnTo>
                  <a:lnTo>
                    <a:pt x="228219" y="214629"/>
                  </a:lnTo>
                  <a:lnTo>
                    <a:pt x="242062" y="214629"/>
                  </a:lnTo>
                  <a:lnTo>
                    <a:pt x="30479" y="2793"/>
                  </a:lnTo>
                  <a:lnTo>
                    <a:pt x="6985" y="2793"/>
                  </a:lnTo>
                  <a:lnTo>
                    <a:pt x="0" y="0"/>
                  </a:lnTo>
                  <a:close/>
                </a:path>
              </a:pathLst>
            </a:custGeom>
            <a:solidFill>
              <a:srgbClr val="842C8A"/>
            </a:solidFill>
          </p:spPr>
          <p:txBody>
            <a:bodyPr wrap="square" lIns="0" tIns="0" rIns="0" bIns="0" rtlCol="0"/>
            <a:lstStyle/>
            <a:p>
              <a:endParaRPr/>
            </a:p>
          </p:txBody>
        </p:sp>
        <p:sp>
          <p:nvSpPr>
            <p:cNvPr id="27" name="object 27"/>
            <p:cNvSpPr/>
            <p:nvPr/>
          </p:nvSpPr>
          <p:spPr>
            <a:xfrm>
              <a:off x="6832981" y="885444"/>
              <a:ext cx="30480" cy="3175"/>
            </a:xfrm>
            <a:custGeom>
              <a:avLst/>
              <a:gdLst/>
              <a:ahLst/>
              <a:cxnLst/>
              <a:rect l="l" t="t" r="r" b="b"/>
              <a:pathLst>
                <a:path w="30479" h="3175">
                  <a:moveTo>
                    <a:pt x="27686" y="0"/>
                  </a:moveTo>
                  <a:lnTo>
                    <a:pt x="0" y="0"/>
                  </a:lnTo>
                  <a:lnTo>
                    <a:pt x="6985" y="2793"/>
                  </a:lnTo>
                  <a:lnTo>
                    <a:pt x="30479" y="2793"/>
                  </a:lnTo>
                  <a:lnTo>
                    <a:pt x="27686" y="0"/>
                  </a:lnTo>
                  <a:close/>
                </a:path>
              </a:pathLst>
            </a:custGeom>
            <a:solidFill>
              <a:srgbClr val="842C8A"/>
            </a:solidFill>
          </p:spPr>
          <p:txBody>
            <a:bodyPr wrap="square" lIns="0" tIns="0" rIns="0" bIns="0" rtlCol="0"/>
            <a:lstStyle/>
            <a:p>
              <a:endParaRPr/>
            </a:p>
          </p:txBody>
        </p:sp>
        <p:sp>
          <p:nvSpPr>
            <p:cNvPr id="28" name="object 28"/>
            <p:cNvSpPr/>
            <p:nvPr/>
          </p:nvSpPr>
          <p:spPr>
            <a:xfrm>
              <a:off x="3441446" y="1100074"/>
              <a:ext cx="6985" cy="13970"/>
            </a:xfrm>
            <a:custGeom>
              <a:avLst/>
              <a:gdLst/>
              <a:ahLst/>
              <a:cxnLst/>
              <a:rect l="l" t="t" r="r" b="b"/>
              <a:pathLst>
                <a:path w="6985" h="13969">
                  <a:moveTo>
                    <a:pt x="6857" y="0"/>
                  </a:moveTo>
                  <a:lnTo>
                    <a:pt x="0" y="6858"/>
                  </a:lnTo>
                  <a:lnTo>
                    <a:pt x="6857" y="13842"/>
                  </a:lnTo>
                  <a:lnTo>
                    <a:pt x="6857" y="0"/>
                  </a:lnTo>
                  <a:close/>
                </a:path>
              </a:pathLst>
            </a:custGeom>
            <a:solidFill>
              <a:srgbClr val="842C8A"/>
            </a:solidFill>
          </p:spPr>
          <p:txBody>
            <a:bodyPr wrap="square" lIns="0" tIns="0" rIns="0" bIns="0" rtlCol="0"/>
            <a:lstStyle/>
            <a:p>
              <a:endParaRPr/>
            </a:p>
          </p:txBody>
        </p:sp>
        <p:sp>
          <p:nvSpPr>
            <p:cNvPr id="29" name="object 29"/>
            <p:cNvSpPr/>
            <p:nvPr/>
          </p:nvSpPr>
          <p:spPr>
            <a:xfrm>
              <a:off x="3448303" y="1100074"/>
              <a:ext cx="20955" cy="13970"/>
            </a:xfrm>
            <a:custGeom>
              <a:avLst/>
              <a:gdLst/>
              <a:ahLst/>
              <a:cxnLst/>
              <a:rect l="l" t="t" r="r" b="b"/>
              <a:pathLst>
                <a:path w="20954" h="13969">
                  <a:moveTo>
                    <a:pt x="13843" y="0"/>
                  </a:moveTo>
                  <a:lnTo>
                    <a:pt x="0" y="0"/>
                  </a:lnTo>
                  <a:lnTo>
                    <a:pt x="0" y="13842"/>
                  </a:lnTo>
                  <a:lnTo>
                    <a:pt x="13843" y="13842"/>
                  </a:lnTo>
                  <a:lnTo>
                    <a:pt x="20700" y="6858"/>
                  </a:lnTo>
                  <a:lnTo>
                    <a:pt x="13843" y="0"/>
                  </a:lnTo>
                  <a:close/>
                </a:path>
              </a:pathLst>
            </a:custGeom>
            <a:solidFill>
              <a:srgbClr val="842C8A"/>
            </a:solidFill>
          </p:spPr>
          <p:txBody>
            <a:bodyPr wrap="square" lIns="0" tIns="0" rIns="0" bIns="0" rtlCol="0"/>
            <a:lstStyle/>
            <a:p>
              <a:endParaRPr/>
            </a:p>
          </p:txBody>
        </p:sp>
        <p:sp>
          <p:nvSpPr>
            <p:cNvPr id="30" name="object 30"/>
            <p:cNvSpPr/>
            <p:nvPr/>
          </p:nvSpPr>
          <p:spPr>
            <a:xfrm>
              <a:off x="7054215" y="1100074"/>
              <a:ext cx="6985" cy="13970"/>
            </a:xfrm>
            <a:custGeom>
              <a:avLst/>
              <a:gdLst/>
              <a:ahLst/>
              <a:cxnLst/>
              <a:rect l="l" t="t" r="r" b="b"/>
              <a:pathLst>
                <a:path w="6984" h="13969">
                  <a:moveTo>
                    <a:pt x="6984" y="0"/>
                  </a:moveTo>
                  <a:lnTo>
                    <a:pt x="0" y="6858"/>
                  </a:lnTo>
                  <a:lnTo>
                    <a:pt x="6984" y="13842"/>
                  </a:lnTo>
                  <a:lnTo>
                    <a:pt x="6984" y="0"/>
                  </a:lnTo>
                  <a:close/>
                </a:path>
              </a:pathLst>
            </a:custGeom>
            <a:solidFill>
              <a:srgbClr val="842C8A"/>
            </a:solidFill>
          </p:spPr>
          <p:txBody>
            <a:bodyPr wrap="square" lIns="0" tIns="0" rIns="0" bIns="0" rtlCol="0"/>
            <a:lstStyle/>
            <a:p>
              <a:endParaRPr/>
            </a:p>
          </p:txBody>
        </p:sp>
        <p:sp>
          <p:nvSpPr>
            <p:cNvPr id="31" name="object 31"/>
            <p:cNvSpPr/>
            <p:nvPr/>
          </p:nvSpPr>
          <p:spPr>
            <a:xfrm>
              <a:off x="7061200" y="1100074"/>
              <a:ext cx="20955" cy="13970"/>
            </a:xfrm>
            <a:custGeom>
              <a:avLst/>
              <a:gdLst/>
              <a:ahLst/>
              <a:cxnLst/>
              <a:rect l="l" t="t" r="r" b="b"/>
              <a:pathLst>
                <a:path w="20954" h="13969">
                  <a:moveTo>
                    <a:pt x="13843" y="0"/>
                  </a:moveTo>
                  <a:lnTo>
                    <a:pt x="0" y="0"/>
                  </a:lnTo>
                  <a:lnTo>
                    <a:pt x="0" y="13842"/>
                  </a:lnTo>
                  <a:lnTo>
                    <a:pt x="13843" y="13842"/>
                  </a:lnTo>
                  <a:lnTo>
                    <a:pt x="20700" y="6858"/>
                  </a:lnTo>
                  <a:lnTo>
                    <a:pt x="13843" y="0"/>
                  </a:lnTo>
                  <a:close/>
                </a:path>
              </a:pathLst>
            </a:custGeom>
            <a:solidFill>
              <a:srgbClr val="842C8A"/>
            </a:solidFill>
          </p:spPr>
          <p:txBody>
            <a:bodyPr wrap="square" lIns="0" tIns="0" rIns="0" bIns="0" rtlCol="0"/>
            <a:lstStyle/>
            <a:p>
              <a:endParaRPr/>
            </a:p>
          </p:txBody>
        </p:sp>
        <p:sp>
          <p:nvSpPr>
            <p:cNvPr id="32" name="object 32"/>
            <p:cNvSpPr/>
            <p:nvPr/>
          </p:nvSpPr>
          <p:spPr>
            <a:xfrm>
              <a:off x="3203448" y="1106932"/>
              <a:ext cx="3643629" cy="238760"/>
            </a:xfrm>
            <a:custGeom>
              <a:avLst/>
              <a:gdLst/>
              <a:ahLst/>
              <a:cxnLst/>
              <a:rect l="l" t="t" r="r" b="b"/>
              <a:pathLst>
                <a:path w="3643629" h="238759">
                  <a:moveTo>
                    <a:pt x="237998" y="0"/>
                  </a:moveTo>
                  <a:lnTo>
                    <a:pt x="0" y="238251"/>
                  </a:lnTo>
                  <a:lnTo>
                    <a:pt x="3640581" y="238251"/>
                  </a:lnTo>
                  <a:lnTo>
                    <a:pt x="3643376" y="235457"/>
                  </a:lnTo>
                  <a:lnTo>
                    <a:pt x="30479" y="235457"/>
                  </a:lnTo>
                  <a:lnTo>
                    <a:pt x="23621" y="218693"/>
                  </a:lnTo>
                  <a:lnTo>
                    <a:pt x="47243" y="218693"/>
                  </a:lnTo>
                  <a:lnTo>
                    <a:pt x="258699" y="6984"/>
                  </a:lnTo>
                  <a:lnTo>
                    <a:pt x="244855" y="6984"/>
                  </a:lnTo>
                  <a:lnTo>
                    <a:pt x="237998" y="0"/>
                  </a:lnTo>
                  <a:close/>
                </a:path>
              </a:pathLst>
            </a:custGeom>
            <a:solidFill>
              <a:srgbClr val="842C8A"/>
            </a:solidFill>
          </p:spPr>
          <p:txBody>
            <a:bodyPr wrap="square" lIns="0" tIns="0" rIns="0" bIns="0" rtlCol="0"/>
            <a:lstStyle/>
            <a:p>
              <a:endParaRPr/>
            </a:p>
          </p:txBody>
        </p:sp>
        <p:sp>
          <p:nvSpPr>
            <p:cNvPr id="33" name="object 33"/>
            <p:cNvSpPr/>
            <p:nvPr/>
          </p:nvSpPr>
          <p:spPr>
            <a:xfrm>
              <a:off x="6832981" y="1106932"/>
              <a:ext cx="242062" cy="221614"/>
            </a:xfrm>
            <a:prstGeom prst="rect">
              <a:avLst/>
            </a:prstGeom>
            <a:blipFill>
              <a:blip r:embed="rId5" cstate="print"/>
              <a:stretch>
                <a:fillRect/>
              </a:stretch>
            </a:blipFill>
          </p:spPr>
          <p:txBody>
            <a:bodyPr wrap="square" lIns="0" tIns="0" rIns="0" bIns="0" rtlCol="0"/>
            <a:lstStyle/>
            <a:p>
              <a:endParaRPr/>
            </a:p>
          </p:txBody>
        </p:sp>
        <p:sp>
          <p:nvSpPr>
            <p:cNvPr id="34" name="object 34"/>
            <p:cNvSpPr/>
            <p:nvPr/>
          </p:nvSpPr>
          <p:spPr>
            <a:xfrm>
              <a:off x="3227070" y="1325625"/>
              <a:ext cx="24130" cy="17145"/>
            </a:xfrm>
            <a:custGeom>
              <a:avLst/>
              <a:gdLst/>
              <a:ahLst/>
              <a:cxnLst/>
              <a:rect l="l" t="t" r="r" b="b"/>
              <a:pathLst>
                <a:path w="24129" h="17144">
                  <a:moveTo>
                    <a:pt x="23622" y="0"/>
                  </a:moveTo>
                  <a:lnTo>
                    <a:pt x="0" y="0"/>
                  </a:lnTo>
                  <a:lnTo>
                    <a:pt x="6857" y="16763"/>
                  </a:lnTo>
                  <a:lnTo>
                    <a:pt x="23622" y="0"/>
                  </a:lnTo>
                  <a:close/>
                </a:path>
              </a:pathLst>
            </a:custGeom>
            <a:solidFill>
              <a:srgbClr val="842C8A"/>
            </a:solidFill>
          </p:spPr>
          <p:txBody>
            <a:bodyPr wrap="square" lIns="0" tIns="0" rIns="0" bIns="0" rtlCol="0"/>
            <a:lstStyle/>
            <a:p>
              <a:endParaRPr/>
            </a:p>
          </p:txBody>
        </p:sp>
        <p:sp>
          <p:nvSpPr>
            <p:cNvPr id="35" name="object 35"/>
            <p:cNvSpPr/>
            <p:nvPr/>
          </p:nvSpPr>
          <p:spPr>
            <a:xfrm>
              <a:off x="3233927" y="1334008"/>
              <a:ext cx="3627120" cy="0"/>
            </a:xfrm>
            <a:custGeom>
              <a:avLst/>
              <a:gdLst/>
              <a:ahLst/>
              <a:cxnLst/>
              <a:rect l="l" t="t" r="r" b="b"/>
              <a:pathLst>
                <a:path w="3627120">
                  <a:moveTo>
                    <a:pt x="0" y="0"/>
                  </a:moveTo>
                  <a:lnTo>
                    <a:pt x="3626739" y="0"/>
                  </a:lnTo>
                </a:path>
              </a:pathLst>
            </a:custGeom>
            <a:ln w="16763">
              <a:solidFill>
                <a:srgbClr val="842C8A"/>
              </a:solidFill>
            </a:ln>
          </p:spPr>
          <p:txBody>
            <a:bodyPr wrap="square" lIns="0" tIns="0" rIns="0" bIns="0" rtlCol="0"/>
            <a:lstStyle/>
            <a:p>
              <a:endParaRPr/>
            </a:p>
          </p:txBody>
        </p:sp>
        <p:sp>
          <p:nvSpPr>
            <p:cNvPr id="36" name="object 36"/>
            <p:cNvSpPr/>
            <p:nvPr/>
          </p:nvSpPr>
          <p:spPr>
            <a:xfrm>
              <a:off x="6832981" y="1325625"/>
              <a:ext cx="30480" cy="3175"/>
            </a:xfrm>
            <a:custGeom>
              <a:avLst/>
              <a:gdLst/>
              <a:ahLst/>
              <a:cxnLst/>
              <a:rect l="l" t="t" r="r" b="b"/>
              <a:pathLst>
                <a:path w="30479" h="3175">
                  <a:moveTo>
                    <a:pt x="30479" y="0"/>
                  </a:moveTo>
                  <a:lnTo>
                    <a:pt x="6985" y="0"/>
                  </a:lnTo>
                  <a:lnTo>
                    <a:pt x="0" y="2921"/>
                  </a:lnTo>
                  <a:lnTo>
                    <a:pt x="27686" y="2921"/>
                  </a:lnTo>
                  <a:lnTo>
                    <a:pt x="30479" y="0"/>
                  </a:lnTo>
                  <a:close/>
                </a:path>
              </a:pathLst>
            </a:custGeom>
            <a:solidFill>
              <a:srgbClr val="842C8A"/>
            </a:solidFill>
          </p:spPr>
          <p:txBody>
            <a:bodyPr wrap="square" lIns="0" tIns="0" rIns="0" bIns="0" rtlCol="0"/>
            <a:lstStyle/>
            <a:p>
              <a:endParaRPr/>
            </a:p>
          </p:txBody>
        </p:sp>
        <p:sp>
          <p:nvSpPr>
            <p:cNvPr id="37" name="object 37"/>
            <p:cNvSpPr/>
            <p:nvPr/>
          </p:nvSpPr>
          <p:spPr>
            <a:xfrm>
              <a:off x="7069835" y="877824"/>
              <a:ext cx="1607820" cy="459105"/>
            </a:xfrm>
            <a:custGeom>
              <a:avLst/>
              <a:gdLst/>
              <a:ahLst/>
              <a:cxnLst/>
              <a:rect l="l" t="t" r="r" b="b"/>
              <a:pathLst>
                <a:path w="1607820" h="459105">
                  <a:moveTo>
                    <a:pt x="1378966" y="0"/>
                  </a:moveTo>
                  <a:lnTo>
                    <a:pt x="0" y="0"/>
                  </a:lnTo>
                  <a:lnTo>
                    <a:pt x="226695" y="229235"/>
                  </a:lnTo>
                  <a:lnTo>
                    <a:pt x="0" y="458597"/>
                  </a:lnTo>
                  <a:lnTo>
                    <a:pt x="1378966" y="458597"/>
                  </a:lnTo>
                  <a:lnTo>
                    <a:pt x="1607312" y="229235"/>
                  </a:lnTo>
                  <a:lnTo>
                    <a:pt x="1378966" y="0"/>
                  </a:lnTo>
                  <a:close/>
                </a:path>
              </a:pathLst>
            </a:custGeom>
            <a:solidFill>
              <a:srgbClr val="B582B8"/>
            </a:solidFill>
          </p:spPr>
          <p:txBody>
            <a:bodyPr wrap="square" lIns="0" tIns="0" rIns="0" bIns="0" rtlCol="0"/>
            <a:lstStyle/>
            <a:p>
              <a:endParaRPr/>
            </a:p>
          </p:txBody>
        </p:sp>
        <p:sp>
          <p:nvSpPr>
            <p:cNvPr id="38" name="object 38"/>
            <p:cNvSpPr/>
            <p:nvPr/>
          </p:nvSpPr>
          <p:spPr>
            <a:xfrm>
              <a:off x="7045452" y="868680"/>
              <a:ext cx="1410970" cy="238760"/>
            </a:xfrm>
            <a:custGeom>
              <a:avLst/>
              <a:gdLst/>
              <a:ahLst/>
              <a:cxnLst/>
              <a:rect l="l" t="t" r="r" b="b"/>
              <a:pathLst>
                <a:path w="1410970" h="238759">
                  <a:moveTo>
                    <a:pt x="1407668" y="0"/>
                  </a:moveTo>
                  <a:lnTo>
                    <a:pt x="0" y="0"/>
                  </a:lnTo>
                  <a:lnTo>
                    <a:pt x="237871" y="238252"/>
                  </a:lnTo>
                  <a:lnTo>
                    <a:pt x="244855" y="231394"/>
                  </a:lnTo>
                  <a:lnTo>
                    <a:pt x="258699" y="231394"/>
                  </a:lnTo>
                  <a:lnTo>
                    <a:pt x="47244" y="19558"/>
                  </a:lnTo>
                  <a:lnTo>
                    <a:pt x="23622" y="19558"/>
                  </a:lnTo>
                  <a:lnTo>
                    <a:pt x="30479" y="2921"/>
                  </a:lnTo>
                  <a:lnTo>
                    <a:pt x="1410589" y="2921"/>
                  </a:lnTo>
                  <a:lnTo>
                    <a:pt x="1407668" y="0"/>
                  </a:lnTo>
                  <a:close/>
                </a:path>
              </a:pathLst>
            </a:custGeom>
            <a:solidFill>
              <a:srgbClr val="842C8A"/>
            </a:solidFill>
          </p:spPr>
          <p:txBody>
            <a:bodyPr wrap="square" lIns="0" tIns="0" rIns="0" bIns="0" rtlCol="0"/>
            <a:lstStyle/>
            <a:p>
              <a:endParaRPr/>
            </a:p>
          </p:txBody>
        </p:sp>
        <p:sp>
          <p:nvSpPr>
            <p:cNvPr id="39" name="object 39"/>
            <p:cNvSpPr/>
            <p:nvPr/>
          </p:nvSpPr>
          <p:spPr>
            <a:xfrm>
              <a:off x="7069073" y="871600"/>
              <a:ext cx="24130" cy="17145"/>
            </a:xfrm>
            <a:custGeom>
              <a:avLst/>
              <a:gdLst/>
              <a:ahLst/>
              <a:cxnLst/>
              <a:rect l="l" t="t" r="r" b="b"/>
              <a:pathLst>
                <a:path w="24129" h="17144">
                  <a:moveTo>
                    <a:pt x="6857" y="0"/>
                  </a:moveTo>
                  <a:lnTo>
                    <a:pt x="0" y="16637"/>
                  </a:lnTo>
                  <a:lnTo>
                    <a:pt x="23622" y="16637"/>
                  </a:lnTo>
                  <a:lnTo>
                    <a:pt x="6857" y="0"/>
                  </a:lnTo>
                  <a:close/>
                </a:path>
              </a:pathLst>
            </a:custGeom>
            <a:solidFill>
              <a:srgbClr val="842C8A"/>
            </a:solidFill>
          </p:spPr>
          <p:txBody>
            <a:bodyPr wrap="square" lIns="0" tIns="0" rIns="0" bIns="0" rtlCol="0"/>
            <a:lstStyle/>
            <a:p>
              <a:endParaRPr/>
            </a:p>
          </p:txBody>
        </p:sp>
        <p:sp>
          <p:nvSpPr>
            <p:cNvPr id="40" name="object 40"/>
            <p:cNvSpPr/>
            <p:nvPr/>
          </p:nvSpPr>
          <p:spPr>
            <a:xfrm>
              <a:off x="7075931" y="879919"/>
              <a:ext cx="1393825" cy="0"/>
            </a:xfrm>
            <a:custGeom>
              <a:avLst/>
              <a:gdLst/>
              <a:ahLst/>
              <a:cxnLst/>
              <a:rect l="l" t="t" r="r" b="b"/>
              <a:pathLst>
                <a:path w="1393825">
                  <a:moveTo>
                    <a:pt x="0" y="0"/>
                  </a:moveTo>
                  <a:lnTo>
                    <a:pt x="1393825" y="0"/>
                  </a:lnTo>
                </a:path>
              </a:pathLst>
            </a:custGeom>
            <a:ln w="16637">
              <a:solidFill>
                <a:srgbClr val="842C8A"/>
              </a:solidFill>
            </a:ln>
          </p:spPr>
          <p:txBody>
            <a:bodyPr wrap="square" lIns="0" tIns="0" rIns="0" bIns="0" rtlCol="0"/>
            <a:lstStyle/>
            <a:p>
              <a:endParaRPr/>
            </a:p>
          </p:txBody>
        </p:sp>
        <p:sp>
          <p:nvSpPr>
            <p:cNvPr id="41" name="object 41"/>
            <p:cNvSpPr/>
            <p:nvPr/>
          </p:nvSpPr>
          <p:spPr>
            <a:xfrm>
              <a:off x="8442197" y="885444"/>
              <a:ext cx="241935" cy="221615"/>
            </a:xfrm>
            <a:custGeom>
              <a:avLst/>
              <a:gdLst/>
              <a:ahLst/>
              <a:cxnLst/>
              <a:rect l="l" t="t" r="r" b="b"/>
              <a:pathLst>
                <a:path w="241934" h="221615">
                  <a:moveTo>
                    <a:pt x="0" y="0"/>
                  </a:moveTo>
                  <a:lnTo>
                    <a:pt x="221233" y="221487"/>
                  </a:lnTo>
                  <a:lnTo>
                    <a:pt x="228092" y="214629"/>
                  </a:lnTo>
                  <a:lnTo>
                    <a:pt x="241934" y="214629"/>
                  </a:lnTo>
                  <a:lnTo>
                    <a:pt x="30479" y="2793"/>
                  </a:lnTo>
                  <a:lnTo>
                    <a:pt x="6857" y="2793"/>
                  </a:lnTo>
                  <a:lnTo>
                    <a:pt x="0" y="0"/>
                  </a:lnTo>
                  <a:close/>
                </a:path>
              </a:pathLst>
            </a:custGeom>
            <a:solidFill>
              <a:srgbClr val="842C8A"/>
            </a:solidFill>
          </p:spPr>
          <p:txBody>
            <a:bodyPr wrap="square" lIns="0" tIns="0" rIns="0" bIns="0" rtlCol="0"/>
            <a:lstStyle/>
            <a:p>
              <a:endParaRPr/>
            </a:p>
          </p:txBody>
        </p:sp>
        <p:sp>
          <p:nvSpPr>
            <p:cNvPr id="42" name="object 42"/>
            <p:cNvSpPr/>
            <p:nvPr/>
          </p:nvSpPr>
          <p:spPr>
            <a:xfrm>
              <a:off x="8442197" y="885444"/>
              <a:ext cx="30480" cy="3175"/>
            </a:xfrm>
            <a:custGeom>
              <a:avLst/>
              <a:gdLst/>
              <a:ahLst/>
              <a:cxnLst/>
              <a:rect l="l" t="t" r="r" b="b"/>
              <a:pathLst>
                <a:path w="30479" h="3175">
                  <a:moveTo>
                    <a:pt x="27558" y="0"/>
                  </a:moveTo>
                  <a:lnTo>
                    <a:pt x="0" y="0"/>
                  </a:lnTo>
                  <a:lnTo>
                    <a:pt x="6857" y="2793"/>
                  </a:lnTo>
                  <a:lnTo>
                    <a:pt x="30479" y="2793"/>
                  </a:lnTo>
                  <a:lnTo>
                    <a:pt x="27558" y="0"/>
                  </a:lnTo>
                  <a:close/>
                </a:path>
              </a:pathLst>
            </a:custGeom>
            <a:solidFill>
              <a:srgbClr val="842C8A"/>
            </a:solidFill>
          </p:spPr>
          <p:txBody>
            <a:bodyPr wrap="square" lIns="0" tIns="0" rIns="0" bIns="0" rtlCol="0"/>
            <a:lstStyle/>
            <a:p>
              <a:endParaRPr/>
            </a:p>
          </p:txBody>
        </p:sp>
        <p:sp>
          <p:nvSpPr>
            <p:cNvPr id="43" name="object 43"/>
            <p:cNvSpPr/>
            <p:nvPr/>
          </p:nvSpPr>
          <p:spPr>
            <a:xfrm>
              <a:off x="7283322" y="1100074"/>
              <a:ext cx="6985" cy="13970"/>
            </a:xfrm>
            <a:custGeom>
              <a:avLst/>
              <a:gdLst/>
              <a:ahLst/>
              <a:cxnLst/>
              <a:rect l="l" t="t" r="r" b="b"/>
              <a:pathLst>
                <a:path w="6984" h="13969">
                  <a:moveTo>
                    <a:pt x="6984" y="0"/>
                  </a:moveTo>
                  <a:lnTo>
                    <a:pt x="0" y="6858"/>
                  </a:lnTo>
                  <a:lnTo>
                    <a:pt x="6984" y="13842"/>
                  </a:lnTo>
                  <a:lnTo>
                    <a:pt x="6984" y="0"/>
                  </a:lnTo>
                  <a:close/>
                </a:path>
              </a:pathLst>
            </a:custGeom>
            <a:solidFill>
              <a:srgbClr val="842C8A"/>
            </a:solidFill>
          </p:spPr>
          <p:txBody>
            <a:bodyPr wrap="square" lIns="0" tIns="0" rIns="0" bIns="0" rtlCol="0"/>
            <a:lstStyle/>
            <a:p>
              <a:endParaRPr/>
            </a:p>
          </p:txBody>
        </p:sp>
        <p:sp>
          <p:nvSpPr>
            <p:cNvPr id="44" name="object 44"/>
            <p:cNvSpPr/>
            <p:nvPr/>
          </p:nvSpPr>
          <p:spPr>
            <a:xfrm>
              <a:off x="7290307" y="1100074"/>
              <a:ext cx="20955" cy="13970"/>
            </a:xfrm>
            <a:custGeom>
              <a:avLst/>
              <a:gdLst/>
              <a:ahLst/>
              <a:cxnLst/>
              <a:rect l="l" t="t" r="r" b="b"/>
              <a:pathLst>
                <a:path w="20954" h="13969">
                  <a:moveTo>
                    <a:pt x="13843" y="0"/>
                  </a:moveTo>
                  <a:lnTo>
                    <a:pt x="0" y="0"/>
                  </a:lnTo>
                  <a:lnTo>
                    <a:pt x="0" y="13842"/>
                  </a:lnTo>
                  <a:lnTo>
                    <a:pt x="13843" y="13842"/>
                  </a:lnTo>
                  <a:lnTo>
                    <a:pt x="20700" y="6858"/>
                  </a:lnTo>
                  <a:lnTo>
                    <a:pt x="13843" y="0"/>
                  </a:lnTo>
                  <a:close/>
                </a:path>
              </a:pathLst>
            </a:custGeom>
            <a:solidFill>
              <a:srgbClr val="842C8A"/>
            </a:solidFill>
          </p:spPr>
          <p:txBody>
            <a:bodyPr wrap="square" lIns="0" tIns="0" rIns="0" bIns="0" rtlCol="0"/>
            <a:lstStyle/>
            <a:p>
              <a:endParaRPr/>
            </a:p>
          </p:txBody>
        </p:sp>
        <p:sp>
          <p:nvSpPr>
            <p:cNvPr id="45" name="object 45"/>
            <p:cNvSpPr/>
            <p:nvPr/>
          </p:nvSpPr>
          <p:spPr>
            <a:xfrm>
              <a:off x="8663431" y="1100074"/>
              <a:ext cx="6985" cy="13970"/>
            </a:xfrm>
            <a:custGeom>
              <a:avLst/>
              <a:gdLst/>
              <a:ahLst/>
              <a:cxnLst/>
              <a:rect l="l" t="t" r="r" b="b"/>
              <a:pathLst>
                <a:path w="6984" h="13969">
                  <a:moveTo>
                    <a:pt x="6858" y="0"/>
                  </a:moveTo>
                  <a:lnTo>
                    <a:pt x="0" y="6858"/>
                  </a:lnTo>
                  <a:lnTo>
                    <a:pt x="6858" y="13842"/>
                  </a:lnTo>
                  <a:lnTo>
                    <a:pt x="6858" y="0"/>
                  </a:lnTo>
                  <a:close/>
                </a:path>
              </a:pathLst>
            </a:custGeom>
            <a:solidFill>
              <a:srgbClr val="842C8A"/>
            </a:solidFill>
          </p:spPr>
          <p:txBody>
            <a:bodyPr wrap="square" lIns="0" tIns="0" rIns="0" bIns="0" rtlCol="0"/>
            <a:lstStyle/>
            <a:p>
              <a:endParaRPr/>
            </a:p>
          </p:txBody>
        </p:sp>
        <p:sp>
          <p:nvSpPr>
            <p:cNvPr id="46" name="object 46"/>
            <p:cNvSpPr/>
            <p:nvPr/>
          </p:nvSpPr>
          <p:spPr>
            <a:xfrm>
              <a:off x="8670290" y="1100074"/>
              <a:ext cx="20955" cy="13970"/>
            </a:xfrm>
            <a:custGeom>
              <a:avLst/>
              <a:gdLst/>
              <a:ahLst/>
              <a:cxnLst/>
              <a:rect l="l" t="t" r="r" b="b"/>
              <a:pathLst>
                <a:path w="20954" h="13969">
                  <a:moveTo>
                    <a:pt x="13842" y="0"/>
                  </a:moveTo>
                  <a:lnTo>
                    <a:pt x="0" y="0"/>
                  </a:lnTo>
                  <a:lnTo>
                    <a:pt x="0" y="13842"/>
                  </a:lnTo>
                  <a:lnTo>
                    <a:pt x="13842" y="13842"/>
                  </a:lnTo>
                  <a:lnTo>
                    <a:pt x="20827" y="6858"/>
                  </a:lnTo>
                  <a:lnTo>
                    <a:pt x="13842" y="0"/>
                  </a:lnTo>
                  <a:close/>
                </a:path>
              </a:pathLst>
            </a:custGeom>
            <a:solidFill>
              <a:srgbClr val="842C8A"/>
            </a:solidFill>
          </p:spPr>
          <p:txBody>
            <a:bodyPr wrap="square" lIns="0" tIns="0" rIns="0" bIns="0" rtlCol="0"/>
            <a:lstStyle/>
            <a:p>
              <a:endParaRPr/>
            </a:p>
          </p:txBody>
        </p:sp>
        <p:sp>
          <p:nvSpPr>
            <p:cNvPr id="47" name="object 47"/>
            <p:cNvSpPr/>
            <p:nvPr/>
          </p:nvSpPr>
          <p:spPr>
            <a:xfrm>
              <a:off x="7045452" y="1106932"/>
              <a:ext cx="1410970" cy="238760"/>
            </a:xfrm>
            <a:custGeom>
              <a:avLst/>
              <a:gdLst/>
              <a:ahLst/>
              <a:cxnLst/>
              <a:rect l="l" t="t" r="r" b="b"/>
              <a:pathLst>
                <a:path w="1410970" h="238759">
                  <a:moveTo>
                    <a:pt x="237871" y="0"/>
                  </a:moveTo>
                  <a:lnTo>
                    <a:pt x="0" y="238251"/>
                  </a:lnTo>
                  <a:lnTo>
                    <a:pt x="1407668" y="238251"/>
                  </a:lnTo>
                  <a:lnTo>
                    <a:pt x="1410589" y="235457"/>
                  </a:lnTo>
                  <a:lnTo>
                    <a:pt x="30479" y="235457"/>
                  </a:lnTo>
                  <a:lnTo>
                    <a:pt x="23622" y="218693"/>
                  </a:lnTo>
                  <a:lnTo>
                    <a:pt x="47244" y="218693"/>
                  </a:lnTo>
                  <a:lnTo>
                    <a:pt x="258699" y="6984"/>
                  </a:lnTo>
                  <a:lnTo>
                    <a:pt x="244855" y="6984"/>
                  </a:lnTo>
                  <a:lnTo>
                    <a:pt x="237871" y="0"/>
                  </a:lnTo>
                  <a:close/>
                </a:path>
              </a:pathLst>
            </a:custGeom>
            <a:solidFill>
              <a:srgbClr val="842C8A"/>
            </a:solidFill>
          </p:spPr>
          <p:txBody>
            <a:bodyPr wrap="square" lIns="0" tIns="0" rIns="0" bIns="0" rtlCol="0"/>
            <a:lstStyle/>
            <a:p>
              <a:endParaRPr/>
            </a:p>
          </p:txBody>
        </p:sp>
        <p:sp>
          <p:nvSpPr>
            <p:cNvPr id="48" name="object 48"/>
            <p:cNvSpPr/>
            <p:nvPr/>
          </p:nvSpPr>
          <p:spPr>
            <a:xfrm>
              <a:off x="8442197" y="1106932"/>
              <a:ext cx="241934" cy="221614"/>
            </a:xfrm>
            <a:prstGeom prst="rect">
              <a:avLst/>
            </a:prstGeom>
            <a:blipFill>
              <a:blip r:embed="rId6" cstate="print"/>
              <a:stretch>
                <a:fillRect/>
              </a:stretch>
            </a:blipFill>
          </p:spPr>
          <p:txBody>
            <a:bodyPr wrap="square" lIns="0" tIns="0" rIns="0" bIns="0" rtlCol="0"/>
            <a:lstStyle/>
            <a:p>
              <a:endParaRPr/>
            </a:p>
          </p:txBody>
        </p:sp>
        <p:sp>
          <p:nvSpPr>
            <p:cNvPr id="49" name="object 49"/>
            <p:cNvSpPr/>
            <p:nvPr/>
          </p:nvSpPr>
          <p:spPr>
            <a:xfrm>
              <a:off x="7069073" y="1325625"/>
              <a:ext cx="24130" cy="17145"/>
            </a:xfrm>
            <a:custGeom>
              <a:avLst/>
              <a:gdLst/>
              <a:ahLst/>
              <a:cxnLst/>
              <a:rect l="l" t="t" r="r" b="b"/>
              <a:pathLst>
                <a:path w="24129" h="17144">
                  <a:moveTo>
                    <a:pt x="23622" y="0"/>
                  </a:moveTo>
                  <a:lnTo>
                    <a:pt x="0" y="0"/>
                  </a:lnTo>
                  <a:lnTo>
                    <a:pt x="6857" y="16763"/>
                  </a:lnTo>
                  <a:lnTo>
                    <a:pt x="23622" y="0"/>
                  </a:lnTo>
                  <a:close/>
                </a:path>
              </a:pathLst>
            </a:custGeom>
            <a:solidFill>
              <a:srgbClr val="842C8A"/>
            </a:solidFill>
          </p:spPr>
          <p:txBody>
            <a:bodyPr wrap="square" lIns="0" tIns="0" rIns="0" bIns="0" rtlCol="0"/>
            <a:lstStyle/>
            <a:p>
              <a:endParaRPr/>
            </a:p>
          </p:txBody>
        </p:sp>
        <p:sp>
          <p:nvSpPr>
            <p:cNvPr id="50" name="object 50"/>
            <p:cNvSpPr/>
            <p:nvPr/>
          </p:nvSpPr>
          <p:spPr>
            <a:xfrm>
              <a:off x="7075931" y="1334008"/>
              <a:ext cx="1393825" cy="0"/>
            </a:xfrm>
            <a:custGeom>
              <a:avLst/>
              <a:gdLst/>
              <a:ahLst/>
              <a:cxnLst/>
              <a:rect l="l" t="t" r="r" b="b"/>
              <a:pathLst>
                <a:path w="1393825">
                  <a:moveTo>
                    <a:pt x="0" y="0"/>
                  </a:moveTo>
                  <a:lnTo>
                    <a:pt x="1393825" y="0"/>
                  </a:lnTo>
                </a:path>
              </a:pathLst>
            </a:custGeom>
            <a:ln w="16763">
              <a:solidFill>
                <a:srgbClr val="842C8A"/>
              </a:solidFill>
            </a:ln>
          </p:spPr>
          <p:txBody>
            <a:bodyPr wrap="square" lIns="0" tIns="0" rIns="0" bIns="0" rtlCol="0"/>
            <a:lstStyle/>
            <a:p>
              <a:endParaRPr/>
            </a:p>
          </p:txBody>
        </p:sp>
        <p:sp>
          <p:nvSpPr>
            <p:cNvPr id="51" name="object 51"/>
            <p:cNvSpPr/>
            <p:nvPr/>
          </p:nvSpPr>
          <p:spPr>
            <a:xfrm>
              <a:off x="8442197" y="1325625"/>
              <a:ext cx="30480" cy="3175"/>
            </a:xfrm>
            <a:custGeom>
              <a:avLst/>
              <a:gdLst/>
              <a:ahLst/>
              <a:cxnLst/>
              <a:rect l="l" t="t" r="r" b="b"/>
              <a:pathLst>
                <a:path w="30479" h="3175">
                  <a:moveTo>
                    <a:pt x="30479" y="0"/>
                  </a:moveTo>
                  <a:lnTo>
                    <a:pt x="6857" y="0"/>
                  </a:lnTo>
                  <a:lnTo>
                    <a:pt x="0" y="2921"/>
                  </a:lnTo>
                  <a:lnTo>
                    <a:pt x="27558" y="2921"/>
                  </a:lnTo>
                  <a:lnTo>
                    <a:pt x="30479" y="0"/>
                  </a:lnTo>
                  <a:close/>
                </a:path>
              </a:pathLst>
            </a:custGeom>
            <a:solidFill>
              <a:srgbClr val="842C8A"/>
            </a:solidFill>
          </p:spPr>
          <p:txBody>
            <a:bodyPr wrap="square" lIns="0" tIns="0" rIns="0" bIns="0" rtlCol="0"/>
            <a:lstStyle/>
            <a:p>
              <a:endParaRPr/>
            </a:p>
          </p:txBody>
        </p:sp>
        <p:sp>
          <p:nvSpPr>
            <p:cNvPr id="52" name="object 52"/>
            <p:cNvSpPr txBox="1"/>
            <p:nvPr/>
          </p:nvSpPr>
          <p:spPr>
            <a:xfrm>
              <a:off x="5017389" y="928191"/>
              <a:ext cx="25463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微软雅黑"/>
                  <a:cs typeface="微软雅黑"/>
                </a:rPr>
                <a:t>联</a:t>
              </a:r>
              <a:endParaRPr sz="1800">
                <a:latin typeface="微软雅黑"/>
                <a:cs typeface="微软雅黑"/>
              </a:endParaRPr>
            </a:p>
          </p:txBody>
        </p:sp>
        <p:sp>
          <p:nvSpPr>
            <p:cNvPr id="53" name="object 53"/>
            <p:cNvSpPr txBox="1"/>
            <p:nvPr/>
          </p:nvSpPr>
          <p:spPr>
            <a:xfrm>
              <a:off x="7672578" y="928191"/>
              <a:ext cx="25463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微软雅黑"/>
                  <a:cs typeface="微软雅黑"/>
                </a:rPr>
                <a:t>知</a:t>
              </a:r>
              <a:endParaRPr sz="1800">
                <a:latin typeface="微软雅黑"/>
                <a:cs typeface="微软雅黑"/>
              </a:endParaRPr>
            </a:p>
          </p:txBody>
        </p:sp>
        <p:sp>
          <p:nvSpPr>
            <p:cNvPr id="54" name="object 54"/>
            <p:cNvSpPr/>
            <p:nvPr/>
          </p:nvSpPr>
          <p:spPr>
            <a:xfrm>
              <a:off x="8677656" y="877824"/>
              <a:ext cx="1701164" cy="459105"/>
            </a:xfrm>
            <a:custGeom>
              <a:avLst/>
              <a:gdLst/>
              <a:ahLst/>
              <a:cxnLst/>
              <a:rect l="l" t="t" r="r" b="b"/>
              <a:pathLst>
                <a:path w="1701165" h="459105">
                  <a:moveTo>
                    <a:pt x="1472184" y="0"/>
                  </a:moveTo>
                  <a:lnTo>
                    <a:pt x="0" y="0"/>
                  </a:lnTo>
                  <a:lnTo>
                    <a:pt x="228473" y="229235"/>
                  </a:lnTo>
                  <a:lnTo>
                    <a:pt x="0" y="458597"/>
                  </a:lnTo>
                  <a:lnTo>
                    <a:pt x="1472184" y="458597"/>
                  </a:lnTo>
                  <a:lnTo>
                    <a:pt x="1700657" y="229235"/>
                  </a:lnTo>
                  <a:lnTo>
                    <a:pt x="1472184" y="0"/>
                  </a:lnTo>
                  <a:close/>
                </a:path>
              </a:pathLst>
            </a:custGeom>
            <a:solidFill>
              <a:srgbClr val="B582B8"/>
            </a:solidFill>
          </p:spPr>
          <p:txBody>
            <a:bodyPr wrap="square" lIns="0" tIns="0" rIns="0" bIns="0" rtlCol="0"/>
            <a:lstStyle/>
            <a:p>
              <a:endParaRPr/>
            </a:p>
          </p:txBody>
        </p:sp>
        <p:sp>
          <p:nvSpPr>
            <p:cNvPr id="55" name="object 55"/>
            <p:cNvSpPr/>
            <p:nvPr/>
          </p:nvSpPr>
          <p:spPr>
            <a:xfrm>
              <a:off x="8653271" y="868680"/>
              <a:ext cx="1502410" cy="238760"/>
            </a:xfrm>
            <a:custGeom>
              <a:avLst/>
              <a:gdLst/>
              <a:ahLst/>
              <a:cxnLst/>
              <a:rect l="l" t="t" r="r" b="b"/>
              <a:pathLst>
                <a:path w="1502409" h="238759">
                  <a:moveTo>
                    <a:pt x="1498980" y="0"/>
                  </a:moveTo>
                  <a:lnTo>
                    <a:pt x="0" y="0"/>
                  </a:lnTo>
                  <a:lnTo>
                    <a:pt x="237998" y="238252"/>
                  </a:lnTo>
                  <a:lnTo>
                    <a:pt x="244855" y="231394"/>
                  </a:lnTo>
                  <a:lnTo>
                    <a:pt x="258699" y="231394"/>
                  </a:lnTo>
                  <a:lnTo>
                    <a:pt x="47244" y="19558"/>
                  </a:lnTo>
                  <a:lnTo>
                    <a:pt x="23622" y="19558"/>
                  </a:lnTo>
                  <a:lnTo>
                    <a:pt x="30479" y="2921"/>
                  </a:lnTo>
                  <a:lnTo>
                    <a:pt x="1501902" y="2921"/>
                  </a:lnTo>
                  <a:lnTo>
                    <a:pt x="1498980" y="0"/>
                  </a:lnTo>
                  <a:close/>
                </a:path>
              </a:pathLst>
            </a:custGeom>
            <a:solidFill>
              <a:srgbClr val="842C8A"/>
            </a:solidFill>
          </p:spPr>
          <p:txBody>
            <a:bodyPr wrap="square" lIns="0" tIns="0" rIns="0" bIns="0" rtlCol="0"/>
            <a:lstStyle/>
            <a:p>
              <a:endParaRPr/>
            </a:p>
          </p:txBody>
        </p:sp>
        <p:sp>
          <p:nvSpPr>
            <p:cNvPr id="56" name="object 56"/>
            <p:cNvSpPr/>
            <p:nvPr/>
          </p:nvSpPr>
          <p:spPr>
            <a:xfrm>
              <a:off x="8676893" y="871600"/>
              <a:ext cx="24130" cy="17145"/>
            </a:xfrm>
            <a:custGeom>
              <a:avLst/>
              <a:gdLst/>
              <a:ahLst/>
              <a:cxnLst/>
              <a:rect l="l" t="t" r="r" b="b"/>
              <a:pathLst>
                <a:path w="24129" h="17144">
                  <a:moveTo>
                    <a:pt x="6857" y="0"/>
                  </a:moveTo>
                  <a:lnTo>
                    <a:pt x="0" y="16637"/>
                  </a:lnTo>
                  <a:lnTo>
                    <a:pt x="23622" y="16637"/>
                  </a:lnTo>
                  <a:lnTo>
                    <a:pt x="6857" y="0"/>
                  </a:lnTo>
                  <a:close/>
                </a:path>
              </a:pathLst>
            </a:custGeom>
            <a:solidFill>
              <a:srgbClr val="842C8A"/>
            </a:solidFill>
          </p:spPr>
          <p:txBody>
            <a:bodyPr wrap="square" lIns="0" tIns="0" rIns="0" bIns="0" rtlCol="0"/>
            <a:lstStyle/>
            <a:p>
              <a:endParaRPr/>
            </a:p>
          </p:txBody>
        </p:sp>
        <p:sp>
          <p:nvSpPr>
            <p:cNvPr id="57" name="object 57"/>
            <p:cNvSpPr/>
            <p:nvPr/>
          </p:nvSpPr>
          <p:spPr>
            <a:xfrm>
              <a:off x="8683752" y="879919"/>
              <a:ext cx="1485265" cy="0"/>
            </a:xfrm>
            <a:custGeom>
              <a:avLst/>
              <a:gdLst/>
              <a:ahLst/>
              <a:cxnLst/>
              <a:rect l="l" t="t" r="r" b="b"/>
              <a:pathLst>
                <a:path w="1485265">
                  <a:moveTo>
                    <a:pt x="0" y="0"/>
                  </a:moveTo>
                  <a:lnTo>
                    <a:pt x="1485138" y="0"/>
                  </a:lnTo>
                </a:path>
              </a:pathLst>
            </a:custGeom>
            <a:ln w="16637">
              <a:solidFill>
                <a:srgbClr val="842C8A"/>
              </a:solidFill>
            </a:ln>
          </p:spPr>
          <p:txBody>
            <a:bodyPr wrap="square" lIns="0" tIns="0" rIns="0" bIns="0" rtlCol="0"/>
            <a:lstStyle/>
            <a:p>
              <a:endParaRPr/>
            </a:p>
          </p:txBody>
        </p:sp>
        <p:sp>
          <p:nvSpPr>
            <p:cNvPr id="58" name="object 58"/>
            <p:cNvSpPr/>
            <p:nvPr/>
          </p:nvSpPr>
          <p:spPr>
            <a:xfrm>
              <a:off x="10141331" y="885444"/>
              <a:ext cx="241935" cy="221615"/>
            </a:xfrm>
            <a:custGeom>
              <a:avLst/>
              <a:gdLst/>
              <a:ahLst/>
              <a:cxnLst/>
              <a:rect l="l" t="t" r="r" b="b"/>
              <a:pathLst>
                <a:path w="241934" h="221615">
                  <a:moveTo>
                    <a:pt x="0" y="0"/>
                  </a:moveTo>
                  <a:lnTo>
                    <a:pt x="221234" y="221487"/>
                  </a:lnTo>
                  <a:lnTo>
                    <a:pt x="228092" y="214629"/>
                  </a:lnTo>
                  <a:lnTo>
                    <a:pt x="241935" y="214629"/>
                  </a:lnTo>
                  <a:lnTo>
                    <a:pt x="30479" y="2793"/>
                  </a:lnTo>
                  <a:lnTo>
                    <a:pt x="6858" y="2793"/>
                  </a:lnTo>
                  <a:lnTo>
                    <a:pt x="0" y="0"/>
                  </a:lnTo>
                  <a:close/>
                </a:path>
              </a:pathLst>
            </a:custGeom>
            <a:solidFill>
              <a:srgbClr val="842C8A"/>
            </a:solidFill>
          </p:spPr>
          <p:txBody>
            <a:bodyPr wrap="square" lIns="0" tIns="0" rIns="0" bIns="0" rtlCol="0"/>
            <a:lstStyle/>
            <a:p>
              <a:endParaRPr/>
            </a:p>
          </p:txBody>
        </p:sp>
        <p:sp>
          <p:nvSpPr>
            <p:cNvPr id="59" name="object 59"/>
            <p:cNvSpPr/>
            <p:nvPr/>
          </p:nvSpPr>
          <p:spPr>
            <a:xfrm>
              <a:off x="10141331" y="885444"/>
              <a:ext cx="30480" cy="3175"/>
            </a:xfrm>
            <a:custGeom>
              <a:avLst/>
              <a:gdLst/>
              <a:ahLst/>
              <a:cxnLst/>
              <a:rect l="l" t="t" r="r" b="b"/>
              <a:pathLst>
                <a:path w="30479" h="3175">
                  <a:moveTo>
                    <a:pt x="27559" y="0"/>
                  </a:moveTo>
                  <a:lnTo>
                    <a:pt x="0" y="0"/>
                  </a:lnTo>
                  <a:lnTo>
                    <a:pt x="6858" y="2793"/>
                  </a:lnTo>
                  <a:lnTo>
                    <a:pt x="30479" y="2793"/>
                  </a:lnTo>
                  <a:lnTo>
                    <a:pt x="27559" y="0"/>
                  </a:lnTo>
                  <a:close/>
                </a:path>
              </a:pathLst>
            </a:custGeom>
            <a:solidFill>
              <a:srgbClr val="842C8A"/>
            </a:solidFill>
          </p:spPr>
          <p:txBody>
            <a:bodyPr wrap="square" lIns="0" tIns="0" rIns="0" bIns="0" rtlCol="0"/>
            <a:lstStyle/>
            <a:p>
              <a:endParaRPr/>
            </a:p>
          </p:txBody>
        </p:sp>
        <p:sp>
          <p:nvSpPr>
            <p:cNvPr id="60" name="object 60"/>
            <p:cNvSpPr/>
            <p:nvPr/>
          </p:nvSpPr>
          <p:spPr>
            <a:xfrm>
              <a:off x="8891269" y="1100074"/>
              <a:ext cx="6985" cy="13970"/>
            </a:xfrm>
            <a:custGeom>
              <a:avLst/>
              <a:gdLst/>
              <a:ahLst/>
              <a:cxnLst/>
              <a:rect l="l" t="t" r="r" b="b"/>
              <a:pathLst>
                <a:path w="6984" h="13969">
                  <a:moveTo>
                    <a:pt x="6857" y="0"/>
                  </a:moveTo>
                  <a:lnTo>
                    <a:pt x="0" y="6858"/>
                  </a:lnTo>
                  <a:lnTo>
                    <a:pt x="6857" y="13842"/>
                  </a:lnTo>
                  <a:lnTo>
                    <a:pt x="6857" y="0"/>
                  </a:lnTo>
                  <a:close/>
                </a:path>
              </a:pathLst>
            </a:custGeom>
            <a:solidFill>
              <a:srgbClr val="842C8A"/>
            </a:solidFill>
          </p:spPr>
          <p:txBody>
            <a:bodyPr wrap="square" lIns="0" tIns="0" rIns="0" bIns="0" rtlCol="0"/>
            <a:lstStyle/>
            <a:p>
              <a:endParaRPr/>
            </a:p>
          </p:txBody>
        </p:sp>
        <p:sp>
          <p:nvSpPr>
            <p:cNvPr id="61" name="object 61"/>
            <p:cNvSpPr/>
            <p:nvPr/>
          </p:nvSpPr>
          <p:spPr>
            <a:xfrm>
              <a:off x="8898128" y="1100074"/>
              <a:ext cx="20955" cy="13970"/>
            </a:xfrm>
            <a:custGeom>
              <a:avLst/>
              <a:gdLst/>
              <a:ahLst/>
              <a:cxnLst/>
              <a:rect l="l" t="t" r="r" b="b"/>
              <a:pathLst>
                <a:path w="20954" h="13969">
                  <a:moveTo>
                    <a:pt x="13843" y="0"/>
                  </a:moveTo>
                  <a:lnTo>
                    <a:pt x="0" y="0"/>
                  </a:lnTo>
                  <a:lnTo>
                    <a:pt x="0" y="13842"/>
                  </a:lnTo>
                  <a:lnTo>
                    <a:pt x="13843" y="13842"/>
                  </a:lnTo>
                  <a:lnTo>
                    <a:pt x="20700" y="6858"/>
                  </a:lnTo>
                  <a:lnTo>
                    <a:pt x="13843" y="0"/>
                  </a:lnTo>
                  <a:close/>
                </a:path>
              </a:pathLst>
            </a:custGeom>
            <a:solidFill>
              <a:srgbClr val="842C8A"/>
            </a:solidFill>
          </p:spPr>
          <p:txBody>
            <a:bodyPr wrap="square" lIns="0" tIns="0" rIns="0" bIns="0" rtlCol="0"/>
            <a:lstStyle/>
            <a:p>
              <a:endParaRPr/>
            </a:p>
          </p:txBody>
        </p:sp>
        <p:sp>
          <p:nvSpPr>
            <p:cNvPr id="62" name="object 62"/>
            <p:cNvSpPr/>
            <p:nvPr/>
          </p:nvSpPr>
          <p:spPr>
            <a:xfrm>
              <a:off x="10362565" y="1100074"/>
              <a:ext cx="6985" cy="13970"/>
            </a:xfrm>
            <a:custGeom>
              <a:avLst/>
              <a:gdLst/>
              <a:ahLst/>
              <a:cxnLst/>
              <a:rect l="l" t="t" r="r" b="b"/>
              <a:pathLst>
                <a:path w="6984" h="13969">
                  <a:moveTo>
                    <a:pt x="6857" y="0"/>
                  </a:moveTo>
                  <a:lnTo>
                    <a:pt x="0" y="6858"/>
                  </a:lnTo>
                  <a:lnTo>
                    <a:pt x="6857" y="13842"/>
                  </a:lnTo>
                  <a:lnTo>
                    <a:pt x="6857" y="0"/>
                  </a:lnTo>
                  <a:close/>
                </a:path>
              </a:pathLst>
            </a:custGeom>
            <a:solidFill>
              <a:srgbClr val="842C8A"/>
            </a:solidFill>
          </p:spPr>
          <p:txBody>
            <a:bodyPr wrap="square" lIns="0" tIns="0" rIns="0" bIns="0" rtlCol="0"/>
            <a:lstStyle/>
            <a:p>
              <a:endParaRPr/>
            </a:p>
          </p:txBody>
        </p:sp>
        <p:sp>
          <p:nvSpPr>
            <p:cNvPr id="63" name="object 63"/>
            <p:cNvSpPr/>
            <p:nvPr/>
          </p:nvSpPr>
          <p:spPr>
            <a:xfrm>
              <a:off x="10369422" y="1100074"/>
              <a:ext cx="20955" cy="13970"/>
            </a:xfrm>
            <a:custGeom>
              <a:avLst/>
              <a:gdLst/>
              <a:ahLst/>
              <a:cxnLst/>
              <a:rect l="l" t="t" r="r" b="b"/>
              <a:pathLst>
                <a:path w="20954" h="13969">
                  <a:moveTo>
                    <a:pt x="13843" y="0"/>
                  </a:moveTo>
                  <a:lnTo>
                    <a:pt x="0" y="0"/>
                  </a:lnTo>
                  <a:lnTo>
                    <a:pt x="0" y="13842"/>
                  </a:lnTo>
                  <a:lnTo>
                    <a:pt x="13843" y="13842"/>
                  </a:lnTo>
                  <a:lnTo>
                    <a:pt x="20827" y="6858"/>
                  </a:lnTo>
                  <a:lnTo>
                    <a:pt x="13843" y="0"/>
                  </a:lnTo>
                  <a:close/>
                </a:path>
              </a:pathLst>
            </a:custGeom>
            <a:solidFill>
              <a:srgbClr val="842C8A"/>
            </a:solidFill>
          </p:spPr>
          <p:txBody>
            <a:bodyPr wrap="square" lIns="0" tIns="0" rIns="0" bIns="0" rtlCol="0"/>
            <a:lstStyle/>
            <a:p>
              <a:endParaRPr/>
            </a:p>
          </p:txBody>
        </p:sp>
        <p:sp>
          <p:nvSpPr>
            <p:cNvPr id="64" name="object 64"/>
            <p:cNvSpPr/>
            <p:nvPr/>
          </p:nvSpPr>
          <p:spPr>
            <a:xfrm>
              <a:off x="8653271" y="1106932"/>
              <a:ext cx="1501775" cy="238760"/>
            </a:xfrm>
            <a:custGeom>
              <a:avLst/>
              <a:gdLst/>
              <a:ahLst/>
              <a:cxnLst/>
              <a:rect l="l" t="t" r="r" b="b"/>
              <a:pathLst>
                <a:path w="1501775" h="238759">
                  <a:moveTo>
                    <a:pt x="237998" y="0"/>
                  </a:moveTo>
                  <a:lnTo>
                    <a:pt x="0" y="238251"/>
                  </a:lnTo>
                  <a:lnTo>
                    <a:pt x="1498980" y="238251"/>
                  </a:lnTo>
                  <a:lnTo>
                    <a:pt x="1501775" y="235457"/>
                  </a:lnTo>
                  <a:lnTo>
                    <a:pt x="30479" y="235457"/>
                  </a:lnTo>
                  <a:lnTo>
                    <a:pt x="23622" y="218693"/>
                  </a:lnTo>
                  <a:lnTo>
                    <a:pt x="47244" y="218693"/>
                  </a:lnTo>
                  <a:lnTo>
                    <a:pt x="258699" y="6984"/>
                  </a:lnTo>
                  <a:lnTo>
                    <a:pt x="244855" y="6984"/>
                  </a:lnTo>
                  <a:lnTo>
                    <a:pt x="237998" y="0"/>
                  </a:lnTo>
                  <a:close/>
                </a:path>
              </a:pathLst>
            </a:custGeom>
            <a:solidFill>
              <a:srgbClr val="842C8A"/>
            </a:solidFill>
          </p:spPr>
          <p:txBody>
            <a:bodyPr wrap="square" lIns="0" tIns="0" rIns="0" bIns="0" rtlCol="0"/>
            <a:lstStyle/>
            <a:p>
              <a:endParaRPr/>
            </a:p>
          </p:txBody>
        </p:sp>
        <p:sp>
          <p:nvSpPr>
            <p:cNvPr id="65" name="object 65"/>
            <p:cNvSpPr/>
            <p:nvPr/>
          </p:nvSpPr>
          <p:spPr>
            <a:xfrm>
              <a:off x="10141331" y="1106932"/>
              <a:ext cx="241935" cy="221614"/>
            </a:xfrm>
            <a:prstGeom prst="rect">
              <a:avLst/>
            </a:prstGeom>
            <a:blipFill>
              <a:blip r:embed="rId7" cstate="print"/>
              <a:stretch>
                <a:fillRect/>
              </a:stretch>
            </a:blipFill>
          </p:spPr>
          <p:txBody>
            <a:bodyPr wrap="square" lIns="0" tIns="0" rIns="0" bIns="0" rtlCol="0"/>
            <a:lstStyle/>
            <a:p>
              <a:endParaRPr/>
            </a:p>
          </p:txBody>
        </p:sp>
        <p:sp>
          <p:nvSpPr>
            <p:cNvPr id="66" name="object 66"/>
            <p:cNvSpPr/>
            <p:nvPr/>
          </p:nvSpPr>
          <p:spPr>
            <a:xfrm>
              <a:off x="8676893" y="1325625"/>
              <a:ext cx="24130" cy="17145"/>
            </a:xfrm>
            <a:custGeom>
              <a:avLst/>
              <a:gdLst/>
              <a:ahLst/>
              <a:cxnLst/>
              <a:rect l="l" t="t" r="r" b="b"/>
              <a:pathLst>
                <a:path w="24129" h="17144">
                  <a:moveTo>
                    <a:pt x="23622" y="0"/>
                  </a:moveTo>
                  <a:lnTo>
                    <a:pt x="0" y="0"/>
                  </a:lnTo>
                  <a:lnTo>
                    <a:pt x="6857" y="16763"/>
                  </a:lnTo>
                  <a:lnTo>
                    <a:pt x="23622" y="0"/>
                  </a:lnTo>
                  <a:close/>
                </a:path>
              </a:pathLst>
            </a:custGeom>
            <a:solidFill>
              <a:srgbClr val="842C8A"/>
            </a:solidFill>
          </p:spPr>
          <p:txBody>
            <a:bodyPr wrap="square" lIns="0" tIns="0" rIns="0" bIns="0" rtlCol="0"/>
            <a:lstStyle/>
            <a:p>
              <a:endParaRPr/>
            </a:p>
          </p:txBody>
        </p:sp>
        <p:sp>
          <p:nvSpPr>
            <p:cNvPr id="67" name="object 67"/>
            <p:cNvSpPr/>
            <p:nvPr/>
          </p:nvSpPr>
          <p:spPr>
            <a:xfrm>
              <a:off x="8683752" y="1334008"/>
              <a:ext cx="1485265" cy="0"/>
            </a:xfrm>
            <a:custGeom>
              <a:avLst/>
              <a:gdLst/>
              <a:ahLst/>
              <a:cxnLst/>
              <a:rect l="l" t="t" r="r" b="b"/>
              <a:pathLst>
                <a:path w="1485265">
                  <a:moveTo>
                    <a:pt x="0" y="0"/>
                  </a:moveTo>
                  <a:lnTo>
                    <a:pt x="1485138" y="0"/>
                  </a:lnTo>
                </a:path>
              </a:pathLst>
            </a:custGeom>
            <a:ln w="16763">
              <a:solidFill>
                <a:srgbClr val="842C8A"/>
              </a:solidFill>
            </a:ln>
          </p:spPr>
          <p:txBody>
            <a:bodyPr wrap="square" lIns="0" tIns="0" rIns="0" bIns="0" rtlCol="0"/>
            <a:lstStyle/>
            <a:p>
              <a:endParaRPr/>
            </a:p>
          </p:txBody>
        </p:sp>
        <p:sp>
          <p:nvSpPr>
            <p:cNvPr id="68" name="object 68"/>
            <p:cNvSpPr/>
            <p:nvPr/>
          </p:nvSpPr>
          <p:spPr>
            <a:xfrm>
              <a:off x="10141331" y="1325625"/>
              <a:ext cx="30480" cy="3175"/>
            </a:xfrm>
            <a:custGeom>
              <a:avLst/>
              <a:gdLst/>
              <a:ahLst/>
              <a:cxnLst/>
              <a:rect l="l" t="t" r="r" b="b"/>
              <a:pathLst>
                <a:path w="30479" h="3175">
                  <a:moveTo>
                    <a:pt x="30479" y="0"/>
                  </a:moveTo>
                  <a:lnTo>
                    <a:pt x="6858" y="0"/>
                  </a:lnTo>
                  <a:lnTo>
                    <a:pt x="0" y="2921"/>
                  </a:lnTo>
                  <a:lnTo>
                    <a:pt x="27559" y="2921"/>
                  </a:lnTo>
                  <a:lnTo>
                    <a:pt x="30479" y="0"/>
                  </a:lnTo>
                  <a:close/>
                </a:path>
              </a:pathLst>
            </a:custGeom>
            <a:solidFill>
              <a:srgbClr val="842C8A"/>
            </a:solidFill>
          </p:spPr>
          <p:txBody>
            <a:bodyPr wrap="square" lIns="0" tIns="0" rIns="0" bIns="0" rtlCol="0"/>
            <a:lstStyle/>
            <a:p>
              <a:endParaRPr/>
            </a:p>
          </p:txBody>
        </p:sp>
        <p:sp>
          <p:nvSpPr>
            <p:cNvPr id="69" name="object 69"/>
            <p:cNvSpPr txBox="1"/>
            <p:nvPr/>
          </p:nvSpPr>
          <p:spPr>
            <a:xfrm>
              <a:off x="9396730" y="928191"/>
              <a:ext cx="25463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微软雅黑"/>
                  <a:cs typeface="微软雅黑"/>
                </a:rPr>
                <a:t>控</a:t>
              </a:r>
              <a:endParaRPr sz="1800">
                <a:latin typeface="微软雅黑"/>
                <a:cs typeface="微软雅黑"/>
              </a:endParaRPr>
            </a:p>
          </p:txBody>
        </p:sp>
        <p:sp>
          <p:nvSpPr>
            <p:cNvPr id="70" name="object 70"/>
            <p:cNvSpPr txBox="1"/>
            <p:nvPr/>
          </p:nvSpPr>
          <p:spPr>
            <a:xfrm>
              <a:off x="9054083" y="1482852"/>
              <a:ext cx="1110615" cy="198120"/>
            </a:xfrm>
            <a:prstGeom prst="rect">
              <a:avLst/>
            </a:prstGeom>
            <a:solidFill>
              <a:srgbClr val="FFFFFF"/>
            </a:solidFill>
          </p:spPr>
          <p:txBody>
            <a:bodyPr vert="horz" wrap="square" lIns="0" tIns="17780" rIns="0" bIns="0" rtlCol="0">
              <a:spAutoFit/>
            </a:bodyPr>
            <a:lstStyle/>
            <a:p>
              <a:pPr marL="310515">
                <a:lnSpc>
                  <a:spcPct val="100000"/>
                </a:lnSpc>
                <a:spcBef>
                  <a:spcPts val="140"/>
                </a:spcBef>
              </a:pPr>
              <a:r>
                <a:rPr sz="900" b="1" dirty="0">
                  <a:latin typeface="微软雅黑"/>
                  <a:cs typeface="微软雅黑"/>
                </a:rPr>
                <a:t>工业服务</a:t>
              </a:r>
              <a:endParaRPr sz="900">
                <a:latin typeface="微软雅黑"/>
                <a:cs typeface="微软雅黑"/>
              </a:endParaRPr>
            </a:p>
          </p:txBody>
        </p:sp>
      </p:grpSp>
      <p:sp>
        <p:nvSpPr>
          <p:cNvPr id="72" name="object 2">
            <a:extLst>
              <a:ext uri="{FF2B5EF4-FFF2-40B4-BE49-F238E27FC236}">
                <a16:creationId xmlns:a16="http://schemas.microsoft.com/office/drawing/2014/main" id="{2CD97FD7-1575-A0DC-4F3A-C5F5D707BAED}"/>
              </a:ext>
            </a:extLst>
          </p:cNvPr>
          <p:cNvSpPr txBox="1">
            <a:spLocks/>
          </p:cNvSpPr>
          <p:nvPr/>
        </p:nvSpPr>
        <p:spPr>
          <a:xfrm>
            <a:off x="436880" y="261366"/>
            <a:ext cx="5963920" cy="443070"/>
          </a:xfrm>
          <a:prstGeom prst="rect">
            <a:avLst/>
          </a:prstGeom>
        </p:spPr>
        <p:txBody>
          <a:bodyPr vert="horz" wrap="square" lIns="0" tIns="12065" rIns="0" bIns="0" rtlCol="0">
            <a:spAutoFit/>
          </a:bodyPr>
          <a:lstStyle>
            <a:lvl1pPr>
              <a:defRPr sz="4000" b="1" i="0">
                <a:solidFill>
                  <a:srgbClr val="FFE699"/>
                </a:solidFill>
                <a:latin typeface="隶书"/>
                <a:ea typeface="+mj-ea"/>
                <a:cs typeface="隶书"/>
              </a:defRPr>
            </a:lvl1pPr>
          </a:lstStyle>
          <a:p>
            <a:pPr marL="12700">
              <a:spcBef>
                <a:spcPts val="95"/>
              </a:spcBef>
            </a:pPr>
            <a:r>
              <a:rPr lang="en-US" altLang="zh-CN" sz="2800" kern="0" spc="-5" dirty="0">
                <a:solidFill>
                  <a:srgbClr val="000000"/>
                </a:solidFill>
                <a:latin typeface="Arial"/>
                <a:cs typeface="Arial"/>
              </a:rPr>
              <a:t>05 </a:t>
            </a:r>
            <a:r>
              <a:rPr lang="zh-CN" altLang="en-US" sz="2800" kern="0" spc="-5" dirty="0">
                <a:solidFill>
                  <a:srgbClr val="000000"/>
                </a:solidFill>
                <a:latin typeface="Arial"/>
                <a:cs typeface="Arial"/>
              </a:rPr>
              <a:t>工业物联网体系架构</a:t>
            </a:r>
          </a:p>
        </p:txBody>
      </p:sp>
      <p:sp>
        <p:nvSpPr>
          <p:cNvPr id="77" name="文本框 76">
            <a:extLst>
              <a:ext uri="{FF2B5EF4-FFF2-40B4-BE49-F238E27FC236}">
                <a16:creationId xmlns:a16="http://schemas.microsoft.com/office/drawing/2014/main" id="{74692367-6257-4135-D276-B47CAB21130D}"/>
              </a:ext>
            </a:extLst>
          </p:cNvPr>
          <p:cNvSpPr txBox="1"/>
          <p:nvPr/>
        </p:nvSpPr>
        <p:spPr>
          <a:xfrm>
            <a:off x="436880" y="5542862"/>
            <a:ext cx="11069803" cy="923330"/>
          </a:xfrm>
          <a:prstGeom prst="rect">
            <a:avLst/>
          </a:prstGeom>
          <a:noFill/>
        </p:spPr>
        <p:txBody>
          <a:bodyPr wrap="square">
            <a:spAutoFit/>
          </a:bodyPr>
          <a:lstStyle/>
          <a:p>
            <a:r>
              <a:rPr lang="zh-CN" altLang="en-US" dirty="0"/>
              <a:t>工业物联网秉承物联网系统“感、联、知、控”四层体系架构，它的本质是以人、机、物、网络、工业云构成的“云端”架构为基础，通过云端协作对工业数据进行全面深度感知（感）、高效实时联网传输（联）、快速计算和建模分析（知），从而实现智慧决策 优化和精准执行控制（控）。</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7523" y="2046731"/>
            <a:ext cx="4497323" cy="436473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400543" y="2781300"/>
            <a:ext cx="346075" cy="443865"/>
          </a:xfrm>
          <a:custGeom>
            <a:avLst/>
            <a:gdLst/>
            <a:ahLst/>
            <a:cxnLst/>
            <a:rect l="l" t="t" r="r" b="b"/>
            <a:pathLst>
              <a:path w="346075" h="443864">
                <a:moveTo>
                  <a:pt x="0" y="0"/>
                </a:moveTo>
                <a:lnTo>
                  <a:pt x="0" y="87122"/>
                </a:lnTo>
                <a:lnTo>
                  <a:pt x="3809" y="136271"/>
                </a:lnTo>
                <a:lnTo>
                  <a:pt x="15366" y="183134"/>
                </a:lnTo>
                <a:lnTo>
                  <a:pt x="33781" y="227075"/>
                </a:lnTo>
                <a:lnTo>
                  <a:pt x="58800" y="267588"/>
                </a:lnTo>
                <a:lnTo>
                  <a:pt x="89534" y="304164"/>
                </a:lnTo>
                <a:lnTo>
                  <a:pt x="125602" y="336169"/>
                </a:lnTo>
                <a:lnTo>
                  <a:pt x="166242" y="363220"/>
                </a:lnTo>
                <a:lnTo>
                  <a:pt x="211074" y="384683"/>
                </a:lnTo>
                <a:lnTo>
                  <a:pt x="259206" y="399923"/>
                </a:lnTo>
                <a:lnTo>
                  <a:pt x="259206" y="443484"/>
                </a:lnTo>
                <a:lnTo>
                  <a:pt x="345694" y="365633"/>
                </a:lnTo>
                <a:lnTo>
                  <a:pt x="298291" y="312800"/>
                </a:lnTo>
                <a:lnTo>
                  <a:pt x="259206" y="312800"/>
                </a:lnTo>
                <a:lnTo>
                  <a:pt x="211074" y="297434"/>
                </a:lnTo>
                <a:lnTo>
                  <a:pt x="166242" y="275971"/>
                </a:lnTo>
                <a:lnTo>
                  <a:pt x="125475" y="249047"/>
                </a:lnTo>
                <a:lnTo>
                  <a:pt x="89534" y="216915"/>
                </a:lnTo>
                <a:lnTo>
                  <a:pt x="58674" y="180339"/>
                </a:lnTo>
                <a:lnTo>
                  <a:pt x="33781" y="139826"/>
                </a:lnTo>
                <a:lnTo>
                  <a:pt x="15239" y="95885"/>
                </a:lnTo>
                <a:lnTo>
                  <a:pt x="3809" y="49149"/>
                </a:lnTo>
                <a:lnTo>
                  <a:pt x="0" y="0"/>
                </a:lnTo>
                <a:close/>
              </a:path>
              <a:path w="346075" h="443864">
                <a:moveTo>
                  <a:pt x="259206" y="269239"/>
                </a:moveTo>
                <a:lnTo>
                  <a:pt x="259206" y="312800"/>
                </a:lnTo>
                <a:lnTo>
                  <a:pt x="298291" y="312800"/>
                </a:lnTo>
                <a:lnTo>
                  <a:pt x="259206" y="269239"/>
                </a:lnTo>
                <a:close/>
              </a:path>
            </a:pathLst>
          </a:custGeom>
          <a:solidFill>
            <a:srgbClr val="B582B8"/>
          </a:solidFill>
        </p:spPr>
        <p:txBody>
          <a:bodyPr wrap="square" lIns="0" tIns="0" rIns="0" bIns="0" rtlCol="0"/>
          <a:lstStyle/>
          <a:p>
            <a:endParaRPr/>
          </a:p>
        </p:txBody>
      </p:sp>
      <p:sp>
        <p:nvSpPr>
          <p:cNvPr id="4" name="object 4"/>
          <p:cNvSpPr/>
          <p:nvPr/>
        </p:nvSpPr>
        <p:spPr>
          <a:xfrm>
            <a:off x="7397495" y="2455164"/>
            <a:ext cx="352044" cy="37185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394447" y="2452116"/>
            <a:ext cx="361188" cy="78638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9781031" y="2432304"/>
            <a:ext cx="347980" cy="443865"/>
          </a:xfrm>
          <a:custGeom>
            <a:avLst/>
            <a:gdLst/>
            <a:ahLst/>
            <a:cxnLst/>
            <a:rect l="l" t="t" r="r" b="b"/>
            <a:pathLst>
              <a:path w="347979" h="443864">
                <a:moveTo>
                  <a:pt x="247873" y="130683"/>
                </a:moveTo>
                <a:lnTo>
                  <a:pt x="88011" y="130683"/>
                </a:lnTo>
                <a:lnTo>
                  <a:pt x="136144" y="145923"/>
                </a:lnTo>
                <a:lnTo>
                  <a:pt x="180848" y="167386"/>
                </a:lnTo>
                <a:lnTo>
                  <a:pt x="221488" y="194310"/>
                </a:lnTo>
                <a:lnTo>
                  <a:pt x="257428" y="226441"/>
                </a:lnTo>
                <a:lnTo>
                  <a:pt x="288290" y="262890"/>
                </a:lnTo>
                <a:lnTo>
                  <a:pt x="313309" y="303530"/>
                </a:lnTo>
                <a:lnTo>
                  <a:pt x="331850" y="347472"/>
                </a:lnTo>
                <a:lnTo>
                  <a:pt x="343408" y="394335"/>
                </a:lnTo>
                <a:lnTo>
                  <a:pt x="347472" y="443484"/>
                </a:lnTo>
                <a:lnTo>
                  <a:pt x="347472" y="356362"/>
                </a:lnTo>
                <a:lnTo>
                  <a:pt x="343408" y="307086"/>
                </a:lnTo>
                <a:lnTo>
                  <a:pt x="331850" y="260223"/>
                </a:lnTo>
                <a:lnTo>
                  <a:pt x="313182" y="216281"/>
                </a:lnTo>
                <a:lnTo>
                  <a:pt x="288290" y="175768"/>
                </a:lnTo>
                <a:lnTo>
                  <a:pt x="257428" y="139192"/>
                </a:lnTo>
                <a:lnTo>
                  <a:pt x="247873" y="130683"/>
                </a:lnTo>
                <a:close/>
              </a:path>
              <a:path w="347979" h="443864">
                <a:moveTo>
                  <a:pt x="88011" y="0"/>
                </a:moveTo>
                <a:lnTo>
                  <a:pt x="0" y="77850"/>
                </a:lnTo>
                <a:lnTo>
                  <a:pt x="88011" y="174244"/>
                </a:lnTo>
                <a:lnTo>
                  <a:pt x="88011" y="130683"/>
                </a:lnTo>
                <a:lnTo>
                  <a:pt x="247873" y="130683"/>
                </a:lnTo>
                <a:lnTo>
                  <a:pt x="221488" y="107187"/>
                </a:lnTo>
                <a:lnTo>
                  <a:pt x="180848" y="80137"/>
                </a:lnTo>
                <a:lnTo>
                  <a:pt x="136144" y="58800"/>
                </a:lnTo>
                <a:lnTo>
                  <a:pt x="88011" y="43561"/>
                </a:lnTo>
                <a:lnTo>
                  <a:pt x="88011" y="0"/>
                </a:lnTo>
                <a:close/>
              </a:path>
            </a:pathLst>
          </a:custGeom>
          <a:solidFill>
            <a:srgbClr val="B582B8"/>
          </a:solidFill>
        </p:spPr>
        <p:txBody>
          <a:bodyPr wrap="square" lIns="0" tIns="0" rIns="0" bIns="0" rtlCol="0"/>
          <a:lstStyle/>
          <a:p>
            <a:endParaRPr/>
          </a:p>
        </p:txBody>
      </p:sp>
      <p:sp>
        <p:nvSpPr>
          <p:cNvPr id="7" name="object 7"/>
          <p:cNvSpPr/>
          <p:nvPr/>
        </p:nvSpPr>
        <p:spPr>
          <a:xfrm>
            <a:off x="9777983" y="2828544"/>
            <a:ext cx="353568" cy="3718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9773411" y="2417064"/>
            <a:ext cx="361188" cy="786384"/>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1816354" y="950721"/>
            <a:ext cx="8455660" cy="4968240"/>
          </a:xfrm>
          <a:prstGeom prst="rect">
            <a:avLst/>
          </a:prstGeom>
        </p:spPr>
        <p:txBody>
          <a:bodyPr vert="horz" wrap="square" lIns="0" tIns="13335" rIns="0" bIns="0" rtlCol="0">
            <a:spAutoFit/>
          </a:bodyPr>
          <a:lstStyle/>
          <a:p>
            <a:pPr marL="12700" marR="5080" indent="299720" algn="just">
              <a:lnSpc>
                <a:spcPct val="100000"/>
              </a:lnSpc>
              <a:spcBef>
                <a:spcPts val="105"/>
              </a:spcBef>
            </a:pPr>
            <a:r>
              <a:rPr sz="2000" b="1" dirty="0">
                <a:latin typeface="微软雅黑"/>
                <a:cs typeface="微软雅黑"/>
              </a:rPr>
              <a:t>数字孪</a:t>
            </a:r>
            <a:r>
              <a:rPr sz="2000" b="1" spc="-15" dirty="0">
                <a:latin typeface="微软雅黑"/>
                <a:cs typeface="微软雅黑"/>
              </a:rPr>
              <a:t>生</a:t>
            </a:r>
            <a:r>
              <a:rPr sz="2000" dirty="0">
                <a:latin typeface="微软雅黑"/>
                <a:cs typeface="微软雅黑"/>
              </a:rPr>
              <a:t>是</a:t>
            </a:r>
            <a:r>
              <a:rPr sz="2000" spc="-15" dirty="0">
                <a:latin typeface="微软雅黑"/>
                <a:cs typeface="微软雅黑"/>
              </a:rPr>
              <a:t>将</a:t>
            </a:r>
            <a:r>
              <a:rPr sz="2000" dirty="0">
                <a:latin typeface="微软雅黑"/>
                <a:cs typeface="微软雅黑"/>
              </a:rPr>
              <a:t>现实世</a:t>
            </a:r>
            <a:r>
              <a:rPr sz="2000" spc="-15" dirty="0">
                <a:latin typeface="微软雅黑"/>
                <a:cs typeface="微软雅黑"/>
              </a:rPr>
              <a:t>界</a:t>
            </a:r>
            <a:r>
              <a:rPr sz="2000" dirty="0">
                <a:latin typeface="微软雅黑"/>
                <a:cs typeface="微软雅黑"/>
              </a:rPr>
              <a:t>物</a:t>
            </a:r>
            <a:r>
              <a:rPr sz="2000" spc="-15" dirty="0">
                <a:latin typeface="微软雅黑"/>
                <a:cs typeface="微软雅黑"/>
              </a:rPr>
              <a:t>理</a:t>
            </a:r>
            <a:r>
              <a:rPr sz="2000" dirty="0">
                <a:latin typeface="微软雅黑"/>
                <a:cs typeface="微软雅黑"/>
              </a:rPr>
              <a:t>对象的</a:t>
            </a:r>
            <a:r>
              <a:rPr sz="2000" spc="-15" dirty="0">
                <a:latin typeface="微软雅黑"/>
                <a:cs typeface="微软雅黑"/>
              </a:rPr>
              <a:t>状</a:t>
            </a:r>
            <a:r>
              <a:rPr sz="2000" dirty="0">
                <a:latin typeface="微软雅黑"/>
                <a:cs typeface="微软雅黑"/>
              </a:rPr>
              <a:t>态</a:t>
            </a:r>
            <a:r>
              <a:rPr sz="2000" spc="-15" dirty="0">
                <a:latin typeface="微软雅黑"/>
                <a:cs typeface="微软雅黑"/>
              </a:rPr>
              <a:t>参</a:t>
            </a:r>
            <a:r>
              <a:rPr sz="2000" spc="5" dirty="0">
                <a:latin typeface="微软雅黑"/>
                <a:cs typeface="微软雅黑"/>
              </a:rPr>
              <a:t>数</a:t>
            </a:r>
            <a:r>
              <a:rPr sz="2000" dirty="0">
                <a:latin typeface="微软雅黑"/>
                <a:cs typeface="微软雅黑"/>
              </a:rPr>
              <a:t>，映</a:t>
            </a:r>
            <a:r>
              <a:rPr sz="2000" spc="-15" dirty="0">
                <a:latin typeface="微软雅黑"/>
                <a:cs typeface="微软雅黑"/>
              </a:rPr>
              <a:t>射</a:t>
            </a:r>
            <a:r>
              <a:rPr sz="2000" dirty="0">
                <a:latin typeface="微软雅黑"/>
                <a:cs typeface="微软雅黑"/>
              </a:rPr>
              <a:t>到</a:t>
            </a:r>
            <a:r>
              <a:rPr sz="2000" spc="-15" dirty="0">
                <a:latin typeface="微软雅黑"/>
                <a:cs typeface="微软雅黑"/>
              </a:rPr>
              <a:t>虚</a:t>
            </a:r>
            <a:r>
              <a:rPr sz="2000" dirty="0">
                <a:latin typeface="微软雅黑"/>
                <a:cs typeface="微软雅黑"/>
              </a:rPr>
              <a:t>拟世界</a:t>
            </a:r>
            <a:r>
              <a:rPr sz="2000" spc="-15" dirty="0">
                <a:latin typeface="微软雅黑"/>
                <a:cs typeface="微软雅黑"/>
              </a:rPr>
              <a:t>的</a:t>
            </a:r>
            <a:r>
              <a:rPr sz="2000" dirty="0">
                <a:latin typeface="微软雅黑"/>
                <a:cs typeface="微软雅黑"/>
              </a:rPr>
              <a:t>孪</a:t>
            </a:r>
            <a:r>
              <a:rPr sz="2000" spc="-15" dirty="0">
                <a:latin typeface="微软雅黑"/>
                <a:cs typeface="微软雅黑"/>
              </a:rPr>
              <a:t>生</a:t>
            </a:r>
            <a:r>
              <a:rPr sz="2000" dirty="0">
                <a:latin typeface="微软雅黑"/>
                <a:cs typeface="微软雅黑"/>
              </a:rPr>
              <a:t>对象 上，</a:t>
            </a:r>
            <a:r>
              <a:rPr sz="2000" spc="5" dirty="0">
                <a:latin typeface="微软雅黑"/>
                <a:cs typeface="微软雅黑"/>
              </a:rPr>
              <a:t>并</a:t>
            </a:r>
            <a:r>
              <a:rPr sz="2000" spc="-15" dirty="0">
                <a:latin typeface="微软雅黑"/>
                <a:cs typeface="微软雅黑"/>
              </a:rPr>
              <a:t>完</a:t>
            </a:r>
            <a:r>
              <a:rPr sz="2000" spc="5" dirty="0">
                <a:latin typeface="微软雅黑"/>
                <a:cs typeface="微软雅黑"/>
              </a:rPr>
              <a:t>成</a:t>
            </a:r>
            <a:r>
              <a:rPr sz="2000" spc="-15" dirty="0">
                <a:latin typeface="微软雅黑"/>
                <a:cs typeface="微软雅黑"/>
              </a:rPr>
              <a:t>对</a:t>
            </a:r>
            <a:r>
              <a:rPr sz="2000" spc="5" dirty="0">
                <a:latin typeface="微软雅黑"/>
                <a:cs typeface="微软雅黑"/>
              </a:rPr>
              <a:t>物理</a:t>
            </a:r>
            <a:r>
              <a:rPr sz="2000" spc="-5" dirty="0">
                <a:latin typeface="微软雅黑"/>
                <a:cs typeface="微软雅黑"/>
              </a:rPr>
              <a:t>对</a:t>
            </a:r>
            <a:r>
              <a:rPr sz="2000" spc="-10" dirty="0">
                <a:latin typeface="微软雅黑"/>
                <a:cs typeface="微软雅黑"/>
              </a:rPr>
              <a:t>象</a:t>
            </a:r>
            <a:r>
              <a:rPr sz="2000" spc="5" dirty="0">
                <a:latin typeface="微软雅黑"/>
                <a:cs typeface="微软雅黑"/>
              </a:rPr>
              <a:t>状</a:t>
            </a:r>
            <a:r>
              <a:rPr sz="2000" spc="-15" dirty="0">
                <a:latin typeface="微软雅黑"/>
                <a:cs typeface="微软雅黑"/>
              </a:rPr>
              <a:t>态</a:t>
            </a:r>
            <a:r>
              <a:rPr sz="2000" spc="5" dirty="0">
                <a:latin typeface="微软雅黑"/>
                <a:cs typeface="微软雅黑"/>
              </a:rPr>
              <a:t>的监</a:t>
            </a:r>
            <a:r>
              <a:rPr sz="2000" spc="-5" dirty="0">
                <a:latin typeface="微软雅黑"/>
                <a:cs typeface="微软雅黑"/>
              </a:rPr>
              <a:t>测</a:t>
            </a:r>
            <a:r>
              <a:rPr sz="2000" spc="-10" dirty="0">
                <a:latin typeface="微软雅黑"/>
                <a:cs typeface="微软雅黑"/>
              </a:rPr>
              <a:t>、</a:t>
            </a:r>
            <a:r>
              <a:rPr sz="2000" spc="5" dirty="0">
                <a:latin typeface="微软雅黑"/>
                <a:cs typeface="微软雅黑"/>
              </a:rPr>
              <a:t>仿</a:t>
            </a:r>
            <a:r>
              <a:rPr sz="2000" spc="-10" dirty="0">
                <a:latin typeface="微软雅黑"/>
                <a:cs typeface="微软雅黑"/>
              </a:rPr>
              <a:t>真</a:t>
            </a:r>
            <a:r>
              <a:rPr sz="2000" spc="5" dirty="0">
                <a:latin typeface="微软雅黑"/>
                <a:cs typeface="微软雅黑"/>
              </a:rPr>
              <a:t>与预</a:t>
            </a:r>
            <a:r>
              <a:rPr sz="2000" spc="-5" dirty="0">
                <a:latin typeface="微软雅黑"/>
                <a:cs typeface="微软雅黑"/>
              </a:rPr>
              <a:t>测</a:t>
            </a:r>
            <a:r>
              <a:rPr sz="2000" spc="-10" dirty="0">
                <a:latin typeface="微软雅黑"/>
                <a:cs typeface="微软雅黑"/>
              </a:rPr>
              <a:t>，</a:t>
            </a:r>
            <a:r>
              <a:rPr sz="2000" spc="5" dirty="0">
                <a:latin typeface="微软雅黑"/>
                <a:cs typeface="微软雅黑"/>
              </a:rPr>
              <a:t>从</a:t>
            </a:r>
            <a:r>
              <a:rPr sz="2000" spc="-15" dirty="0">
                <a:latin typeface="微软雅黑"/>
                <a:cs typeface="微软雅黑"/>
              </a:rPr>
              <a:t>而</a:t>
            </a:r>
            <a:r>
              <a:rPr sz="2000" spc="5" dirty="0">
                <a:latin typeface="微软雅黑"/>
                <a:cs typeface="微软雅黑"/>
              </a:rPr>
              <a:t>获得</a:t>
            </a:r>
            <a:r>
              <a:rPr sz="2000" spc="-5" dirty="0">
                <a:latin typeface="微软雅黑"/>
                <a:cs typeface="微软雅黑"/>
              </a:rPr>
              <a:t>对</a:t>
            </a:r>
            <a:r>
              <a:rPr sz="2000" spc="-10" dirty="0">
                <a:latin typeface="微软雅黑"/>
                <a:cs typeface="微软雅黑"/>
              </a:rPr>
              <a:t>物</a:t>
            </a:r>
            <a:r>
              <a:rPr sz="2000" spc="5" dirty="0">
                <a:latin typeface="微软雅黑"/>
                <a:cs typeface="微软雅黑"/>
              </a:rPr>
              <a:t>理</a:t>
            </a:r>
            <a:r>
              <a:rPr sz="2000" spc="-15" dirty="0">
                <a:latin typeface="微软雅黑"/>
                <a:cs typeface="微软雅黑"/>
              </a:rPr>
              <a:t>对</a:t>
            </a:r>
            <a:r>
              <a:rPr sz="2000" spc="5" dirty="0">
                <a:latin typeface="微软雅黑"/>
                <a:cs typeface="微软雅黑"/>
              </a:rPr>
              <a:t>象</a:t>
            </a:r>
            <a:r>
              <a:rPr sz="2000" dirty="0">
                <a:latin typeface="微软雅黑"/>
                <a:cs typeface="微软雅黑"/>
              </a:rPr>
              <a:t>进</a:t>
            </a:r>
            <a:r>
              <a:rPr sz="2000" spc="5" dirty="0">
                <a:latin typeface="微软雅黑"/>
                <a:cs typeface="微软雅黑"/>
              </a:rPr>
              <a:t>行 </a:t>
            </a:r>
            <a:r>
              <a:rPr sz="2000" dirty="0">
                <a:latin typeface="微软雅黑"/>
                <a:cs typeface="微软雅黑"/>
              </a:rPr>
              <a:t>控制和改善的能力。</a:t>
            </a:r>
            <a:endParaRPr sz="2000">
              <a:latin typeface="微软雅黑"/>
              <a:cs typeface="微软雅黑"/>
            </a:endParaRPr>
          </a:p>
          <a:p>
            <a:pPr marL="6061710" marR="556260" algn="r">
              <a:lnSpc>
                <a:spcPts val="5800"/>
              </a:lnSpc>
              <a:spcBef>
                <a:spcPts val="95"/>
              </a:spcBef>
            </a:pPr>
            <a:r>
              <a:rPr sz="2400" b="1" dirty="0">
                <a:solidFill>
                  <a:srgbClr val="842C8A"/>
                </a:solidFill>
                <a:latin typeface="微软雅黑"/>
                <a:cs typeface="微软雅黑"/>
              </a:rPr>
              <a:t>现实验证虚拟 虚拟改善现实</a:t>
            </a:r>
            <a:endParaRPr sz="2400">
              <a:latin typeface="微软雅黑"/>
              <a:cs typeface="微软雅黑"/>
            </a:endParaRPr>
          </a:p>
          <a:p>
            <a:pPr>
              <a:lnSpc>
                <a:spcPct val="100000"/>
              </a:lnSpc>
              <a:spcBef>
                <a:spcPts val="50"/>
              </a:spcBef>
            </a:pPr>
            <a:endParaRPr sz="2750">
              <a:latin typeface="Times New Roman"/>
              <a:cs typeface="Times New Roman"/>
            </a:endParaRPr>
          </a:p>
          <a:p>
            <a:pPr marR="847090" algn="r">
              <a:lnSpc>
                <a:spcPct val="100000"/>
              </a:lnSpc>
            </a:pPr>
            <a:r>
              <a:rPr sz="2000" b="1" dirty="0">
                <a:latin typeface="微软雅黑"/>
                <a:cs typeface="微软雅黑"/>
              </a:rPr>
              <a:t>全生命周期把控</a:t>
            </a:r>
            <a:endParaRPr sz="2000">
              <a:latin typeface="微软雅黑"/>
              <a:cs typeface="微软雅黑"/>
            </a:endParaRPr>
          </a:p>
          <a:p>
            <a:pPr marL="5993130" marR="671830" indent="-286385" algn="r">
              <a:lnSpc>
                <a:spcPct val="100000"/>
              </a:lnSpc>
              <a:spcBef>
                <a:spcPts val="1200"/>
              </a:spcBef>
              <a:buFont typeface="Arial"/>
              <a:buChar char="•"/>
              <a:tabLst>
                <a:tab pos="286385" algn="l"/>
                <a:tab pos="5993765" algn="l"/>
              </a:tabLst>
            </a:pPr>
            <a:r>
              <a:rPr sz="2000" dirty="0">
                <a:latin typeface="微软雅黑"/>
                <a:cs typeface="微软雅黑"/>
              </a:rPr>
              <a:t>协同仿真与设计</a:t>
            </a:r>
            <a:endParaRPr sz="2000">
              <a:latin typeface="微软雅黑"/>
              <a:cs typeface="微软雅黑"/>
            </a:endParaRPr>
          </a:p>
          <a:p>
            <a:pPr marL="5993130" marR="417195" indent="-286385" algn="r">
              <a:lnSpc>
                <a:spcPct val="100000"/>
              </a:lnSpc>
              <a:spcBef>
                <a:spcPts val="1200"/>
              </a:spcBef>
              <a:buFont typeface="Arial"/>
              <a:buChar char="•"/>
              <a:tabLst>
                <a:tab pos="286385" algn="l"/>
                <a:tab pos="5993765" algn="l"/>
              </a:tabLst>
            </a:pPr>
            <a:r>
              <a:rPr sz="2000" dirty="0">
                <a:latin typeface="微软雅黑"/>
                <a:cs typeface="微软雅黑"/>
              </a:rPr>
              <a:t>制造执行过程监控</a:t>
            </a:r>
            <a:endParaRPr sz="2000">
              <a:latin typeface="微软雅黑"/>
              <a:cs typeface="微软雅黑"/>
            </a:endParaRPr>
          </a:p>
          <a:p>
            <a:pPr marL="5993130" marR="417195" indent="-286385" algn="r">
              <a:lnSpc>
                <a:spcPct val="100000"/>
              </a:lnSpc>
              <a:spcBef>
                <a:spcPts val="1200"/>
              </a:spcBef>
              <a:buFont typeface="Arial"/>
              <a:buChar char="•"/>
              <a:tabLst>
                <a:tab pos="286385" algn="l"/>
                <a:tab pos="5993765" algn="l"/>
              </a:tabLst>
            </a:pPr>
            <a:r>
              <a:rPr sz="2000" dirty="0">
                <a:latin typeface="微软雅黑"/>
                <a:cs typeface="微软雅黑"/>
              </a:rPr>
              <a:t>产品使用状态</a:t>
            </a:r>
            <a:r>
              <a:rPr sz="2000" spc="5" dirty="0">
                <a:latin typeface="微软雅黑"/>
                <a:cs typeface="微软雅黑"/>
              </a:rPr>
              <a:t>跟踪</a:t>
            </a:r>
            <a:endParaRPr sz="2000">
              <a:latin typeface="微软雅黑"/>
              <a:cs typeface="微软雅黑"/>
            </a:endParaRPr>
          </a:p>
          <a:p>
            <a:pPr marL="5993130" marR="671830" indent="-286385" algn="r">
              <a:lnSpc>
                <a:spcPct val="100000"/>
              </a:lnSpc>
              <a:spcBef>
                <a:spcPts val="1205"/>
              </a:spcBef>
              <a:buFont typeface="Arial"/>
              <a:buChar char="•"/>
              <a:tabLst>
                <a:tab pos="286385" algn="l"/>
                <a:tab pos="5993765" algn="l"/>
              </a:tabLst>
            </a:pPr>
            <a:r>
              <a:rPr sz="2000" dirty="0">
                <a:latin typeface="微软雅黑"/>
                <a:cs typeface="微软雅黑"/>
              </a:rPr>
              <a:t>数据驱动的服务</a:t>
            </a:r>
            <a:endParaRPr sz="2000">
              <a:latin typeface="微软雅黑"/>
              <a:cs typeface="微软雅黑"/>
            </a:endParaRPr>
          </a:p>
        </p:txBody>
      </p:sp>
      <p:sp>
        <p:nvSpPr>
          <p:cNvPr id="10" name="object 10"/>
          <p:cNvSpPr txBox="1">
            <a:spLocks noGrp="1"/>
          </p:cNvSpPr>
          <p:nvPr>
            <p:ph type="title" idx="4294967295"/>
          </p:nvPr>
        </p:nvSpPr>
        <p:spPr>
          <a:xfrm>
            <a:off x="436880" y="261366"/>
            <a:ext cx="371729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0000"/>
                </a:solidFill>
                <a:latin typeface="Arial"/>
                <a:cs typeface="Arial"/>
              </a:rPr>
              <a:t>06</a:t>
            </a:r>
            <a:r>
              <a:rPr sz="2800" b="1" spc="-70" dirty="0">
                <a:solidFill>
                  <a:srgbClr val="000000"/>
                </a:solidFill>
                <a:latin typeface="Arial"/>
                <a:cs typeface="Arial"/>
              </a:rPr>
              <a:t> </a:t>
            </a:r>
            <a:r>
              <a:rPr sz="2800" b="1" spc="-5" dirty="0">
                <a:solidFill>
                  <a:srgbClr val="000000"/>
                </a:solidFill>
                <a:latin typeface="微软雅黑"/>
                <a:cs typeface="微软雅黑"/>
              </a:rPr>
              <a:t>数字孪生的技术要素</a:t>
            </a:r>
            <a:endParaRPr sz="2800" b="1" dirty="0">
              <a:latin typeface="微软雅黑"/>
              <a:cs typeface="微软雅黑"/>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03620" y="1476755"/>
            <a:ext cx="5588508" cy="2913888"/>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3066033" y="960246"/>
            <a:ext cx="5883275"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842C8A"/>
                </a:solidFill>
                <a:latin typeface="微软雅黑"/>
                <a:cs typeface="微软雅黑"/>
              </a:rPr>
              <a:t>工业物联网典型应用</a:t>
            </a:r>
            <a:r>
              <a:rPr sz="2000" b="1" spc="-5" dirty="0">
                <a:solidFill>
                  <a:srgbClr val="842C8A"/>
                </a:solidFill>
                <a:latin typeface="微软雅黑"/>
                <a:cs typeface="微软雅黑"/>
              </a:rPr>
              <a:t>——</a:t>
            </a:r>
            <a:r>
              <a:rPr sz="2000" b="1" spc="-15" dirty="0">
                <a:solidFill>
                  <a:srgbClr val="842C8A"/>
                </a:solidFill>
                <a:latin typeface="微软雅黑"/>
                <a:cs typeface="微软雅黑"/>
              </a:rPr>
              <a:t>数</a:t>
            </a:r>
            <a:r>
              <a:rPr sz="2000" b="1" dirty="0">
                <a:solidFill>
                  <a:srgbClr val="842C8A"/>
                </a:solidFill>
                <a:latin typeface="微软雅黑"/>
                <a:cs typeface="微软雅黑"/>
              </a:rPr>
              <a:t>字孪</a:t>
            </a:r>
            <a:r>
              <a:rPr sz="2000" b="1" spc="-15" dirty="0">
                <a:solidFill>
                  <a:srgbClr val="842C8A"/>
                </a:solidFill>
                <a:latin typeface="微软雅黑"/>
                <a:cs typeface="微软雅黑"/>
              </a:rPr>
              <a:t>生</a:t>
            </a:r>
            <a:r>
              <a:rPr sz="2000" b="1" spc="-10" dirty="0">
                <a:solidFill>
                  <a:srgbClr val="842C8A"/>
                </a:solidFill>
                <a:latin typeface="微软雅黑"/>
                <a:cs typeface="微软雅黑"/>
              </a:rPr>
              <a:t>（Digital</a:t>
            </a:r>
            <a:r>
              <a:rPr sz="2000" b="1" spc="-105" dirty="0">
                <a:solidFill>
                  <a:srgbClr val="842C8A"/>
                </a:solidFill>
                <a:latin typeface="微软雅黑"/>
                <a:cs typeface="微软雅黑"/>
              </a:rPr>
              <a:t> </a:t>
            </a:r>
            <a:r>
              <a:rPr sz="2000" b="1" spc="-45" dirty="0">
                <a:solidFill>
                  <a:srgbClr val="842C8A"/>
                </a:solidFill>
                <a:latin typeface="微软雅黑"/>
                <a:cs typeface="微软雅黑"/>
              </a:rPr>
              <a:t>Twin）</a:t>
            </a:r>
            <a:endParaRPr sz="2000">
              <a:latin typeface="微软雅黑"/>
              <a:cs typeface="微软雅黑"/>
            </a:endParaRPr>
          </a:p>
        </p:txBody>
      </p:sp>
      <p:sp>
        <p:nvSpPr>
          <p:cNvPr id="4" name="object 4"/>
          <p:cNvSpPr txBox="1"/>
          <p:nvPr/>
        </p:nvSpPr>
        <p:spPr>
          <a:xfrm>
            <a:off x="1691767" y="4505071"/>
            <a:ext cx="892238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微软雅黑"/>
                <a:cs typeface="微软雅黑"/>
              </a:rPr>
              <a:t>以数字化方式为</a:t>
            </a:r>
            <a:r>
              <a:rPr sz="2000" b="1" dirty="0">
                <a:solidFill>
                  <a:srgbClr val="842C8A"/>
                </a:solidFill>
                <a:latin typeface="微软雅黑"/>
                <a:cs typeface="微软雅黑"/>
              </a:rPr>
              <a:t>物理对</a:t>
            </a:r>
            <a:r>
              <a:rPr sz="2000" b="1" spc="-10" dirty="0">
                <a:solidFill>
                  <a:srgbClr val="842C8A"/>
                </a:solidFill>
                <a:latin typeface="微软雅黑"/>
                <a:cs typeface="微软雅黑"/>
              </a:rPr>
              <a:t>象</a:t>
            </a:r>
            <a:r>
              <a:rPr sz="2000" dirty="0">
                <a:latin typeface="微软雅黑"/>
                <a:cs typeface="微软雅黑"/>
              </a:rPr>
              <a:t>创建</a:t>
            </a:r>
            <a:r>
              <a:rPr sz="2000" spc="-15" dirty="0">
                <a:latin typeface="微软雅黑"/>
                <a:cs typeface="微软雅黑"/>
              </a:rPr>
              <a:t>的</a:t>
            </a:r>
            <a:r>
              <a:rPr sz="2000" b="1" dirty="0">
                <a:solidFill>
                  <a:srgbClr val="842C8A"/>
                </a:solidFill>
                <a:latin typeface="微软雅黑"/>
                <a:cs typeface="微软雅黑"/>
              </a:rPr>
              <a:t>虚拟</a:t>
            </a:r>
            <a:r>
              <a:rPr sz="2000" b="1" spc="-15" dirty="0">
                <a:solidFill>
                  <a:srgbClr val="842C8A"/>
                </a:solidFill>
                <a:latin typeface="微软雅黑"/>
                <a:cs typeface="微软雅黑"/>
              </a:rPr>
              <a:t>模</a:t>
            </a:r>
            <a:r>
              <a:rPr sz="2000" b="1" dirty="0">
                <a:solidFill>
                  <a:srgbClr val="842C8A"/>
                </a:solidFill>
                <a:latin typeface="微软雅黑"/>
                <a:cs typeface="微软雅黑"/>
              </a:rPr>
              <a:t>型</a:t>
            </a:r>
            <a:r>
              <a:rPr sz="2000" dirty="0">
                <a:latin typeface="微软雅黑"/>
                <a:cs typeface="微软雅黑"/>
              </a:rPr>
              <a:t>，</a:t>
            </a:r>
            <a:r>
              <a:rPr sz="2000" spc="-10" dirty="0">
                <a:latin typeface="微软雅黑"/>
                <a:cs typeface="微软雅黑"/>
              </a:rPr>
              <a:t>来</a:t>
            </a:r>
            <a:r>
              <a:rPr sz="2000" dirty="0">
                <a:latin typeface="微软雅黑"/>
                <a:cs typeface="微软雅黑"/>
              </a:rPr>
              <a:t>反应物理对</a:t>
            </a:r>
            <a:r>
              <a:rPr sz="2000" spc="-10" dirty="0">
                <a:latin typeface="微软雅黑"/>
                <a:cs typeface="微软雅黑"/>
              </a:rPr>
              <a:t>象</a:t>
            </a:r>
            <a:r>
              <a:rPr sz="2000" dirty="0">
                <a:latin typeface="微软雅黑"/>
                <a:cs typeface="微软雅黑"/>
              </a:rPr>
              <a:t>的全生命周</a:t>
            </a:r>
            <a:r>
              <a:rPr sz="2000" spc="-10" dirty="0">
                <a:latin typeface="微软雅黑"/>
                <a:cs typeface="微软雅黑"/>
              </a:rPr>
              <a:t>期</a:t>
            </a:r>
            <a:r>
              <a:rPr sz="2000" dirty="0">
                <a:latin typeface="微软雅黑"/>
                <a:cs typeface="微软雅黑"/>
              </a:rPr>
              <a:t>过</a:t>
            </a:r>
            <a:r>
              <a:rPr sz="2000" spc="-30" dirty="0">
                <a:latin typeface="微软雅黑"/>
                <a:cs typeface="微软雅黑"/>
              </a:rPr>
              <a:t>程</a:t>
            </a:r>
            <a:r>
              <a:rPr sz="2000" dirty="0">
                <a:latin typeface="微软雅黑"/>
                <a:cs typeface="微软雅黑"/>
              </a:rPr>
              <a:t>。</a:t>
            </a:r>
          </a:p>
        </p:txBody>
      </p:sp>
      <p:sp>
        <p:nvSpPr>
          <p:cNvPr id="5" name="object 5"/>
          <p:cNvSpPr/>
          <p:nvPr/>
        </p:nvSpPr>
        <p:spPr>
          <a:xfrm>
            <a:off x="1975104" y="5407152"/>
            <a:ext cx="1252728" cy="108204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359908" y="5556503"/>
            <a:ext cx="2002536" cy="83515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79475" y="1476755"/>
            <a:ext cx="5588508" cy="292608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540752" y="5641847"/>
            <a:ext cx="2174748" cy="75133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9986771" y="5609844"/>
            <a:ext cx="1647444" cy="83667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502152" y="5439155"/>
            <a:ext cx="1687068" cy="103022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437387" y="5439155"/>
            <a:ext cx="1257300" cy="1082040"/>
          </a:xfrm>
          <a:prstGeom prst="rect">
            <a:avLst/>
          </a:prstGeom>
          <a:blipFill>
            <a:blip r:embed="rId10" cstate="print"/>
            <a:stretch>
              <a:fillRect/>
            </a:stretch>
          </a:blipFill>
        </p:spPr>
        <p:txBody>
          <a:bodyPr wrap="square" lIns="0" tIns="0" rIns="0" bIns="0" rtlCol="0"/>
          <a:lstStyle/>
          <a:p>
            <a:endParaRPr/>
          </a:p>
        </p:txBody>
      </p:sp>
      <p:sp>
        <p:nvSpPr>
          <p:cNvPr id="13" name="object 2">
            <a:extLst>
              <a:ext uri="{FF2B5EF4-FFF2-40B4-BE49-F238E27FC236}">
                <a16:creationId xmlns:a16="http://schemas.microsoft.com/office/drawing/2014/main" id="{9DA7CAE6-5D3B-11CA-56EF-26984F02FBDB}"/>
              </a:ext>
            </a:extLst>
          </p:cNvPr>
          <p:cNvSpPr txBox="1">
            <a:spLocks/>
          </p:cNvSpPr>
          <p:nvPr/>
        </p:nvSpPr>
        <p:spPr>
          <a:xfrm>
            <a:off x="436880" y="261366"/>
            <a:ext cx="5963920" cy="443070"/>
          </a:xfrm>
          <a:prstGeom prst="rect">
            <a:avLst/>
          </a:prstGeom>
        </p:spPr>
        <p:txBody>
          <a:bodyPr vert="horz" wrap="square" lIns="0" tIns="12065" rIns="0" bIns="0" rtlCol="0">
            <a:spAutoFit/>
          </a:bodyPr>
          <a:lstStyle>
            <a:lvl1pPr>
              <a:defRPr sz="4000" b="1" i="0">
                <a:solidFill>
                  <a:srgbClr val="FFE699"/>
                </a:solidFill>
                <a:latin typeface="隶书"/>
                <a:ea typeface="+mj-ea"/>
                <a:cs typeface="隶书"/>
              </a:defRPr>
            </a:lvl1pPr>
          </a:lstStyle>
          <a:p>
            <a:pPr marL="12700">
              <a:spcBef>
                <a:spcPts val="95"/>
              </a:spcBef>
            </a:pPr>
            <a:r>
              <a:rPr lang="en-US" altLang="zh-CN" sz="2800" kern="0" spc="-5" dirty="0">
                <a:solidFill>
                  <a:srgbClr val="000000"/>
                </a:solidFill>
                <a:latin typeface="Arial"/>
                <a:cs typeface="Arial"/>
              </a:rPr>
              <a:t>06 </a:t>
            </a:r>
            <a:r>
              <a:rPr lang="zh-CN" altLang="en-US" sz="2800" kern="0" spc="-5" dirty="0">
                <a:solidFill>
                  <a:srgbClr val="000000"/>
                </a:solidFill>
                <a:latin typeface="Arial"/>
                <a:cs typeface="Arial"/>
              </a:rPr>
              <a:t>工业物联网与数字孪生</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63284" y="6202679"/>
            <a:ext cx="1997964" cy="5135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636008" y="6161532"/>
            <a:ext cx="1214627" cy="554736"/>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6024371" y="6292596"/>
            <a:ext cx="265049" cy="292442"/>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1801367" y="1133855"/>
            <a:ext cx="9494520" cy="4601210"/>
          </a:xfrm>
          <a:custGeom>
            <a:avLst/>
            <a:gdLst/>
            <a:ahLst/>
            <a:cxnLst/>
            <a:rect l="l" t="t" r="r" b="b"/>
            <a:pathLst>
              <a:path w="9494520" h="4601210">
                <a:moveTo>
                  <a:pt x="0" y="4600956"/>
                </a:moveTo>
                <a:lnTo>
                  <a:pt x="9494520" y="4600956"/>
                </a:lnTo>
                <a:lnTo>
                  <a:pt x="9494520" y="0"/>
                </a:lnTo>
                <a:lnTo>
                  <a:pt x="0" y="0"/>
                </a:lnTo>
                <a:lnTo>
                  <a:pt x="0" y="4600956"/>
                </a:lnTo>
                <a:close/>
              </a:path>
            </a:pathLst>
          </a:custGeom>
          <a:solidFill>
            <a:srgbClr val="EBEEF5"/>
          </a:solidFill>
        </p:spPr>
        <p:txBody>
          <a:bodyPr wrap="square" lIns="0" tIns="0" rIns="0" bIns="0" rtlCol="0"/>
          <a:lstStyle/>
          <a:p>
            <a:endParaRPr/>
          </a:p>
        </p:txBody>
      </p:sp>
      <p:sp>
        <p:nvSpPr>
          <p:cNvPr id="6" name="object 6"/>
          <p:cNvSpPr/>
          <p:nvPr/>
        </p:nvSpPr>
        <p:spPr>
          <a:xfrm>
            <a:off x="2171700" y="3532632"/>
            <a:ext cx="3137916" cy="2048256"/>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171700" y="1313688"/>
            <a:ext cx="3137916" cy="2048255"/>
          </a:xfrm>
          <a:prstGeom prst="rect">
            <a:avLst/>
          </a:prstGeom>
          <a:blipFill>
            <a:blip r:embed="rId7" cstate="print"/>
            <a:stretch>
              <a:fillRect/>
            </a:stretch>
          </a:blipFill>
        </p:spPr>
        <p:txBody>
          <a:bodyPr wrap="square" lIns="0" tIns="0" rIns="0" bIns="0" rtlCol="0"/>
          <a:lstStyle/>
          <a:p>
            <a:endParaRPr/>
          </a:p>
        </p:txBody>
      </p:sp>
      <p:sp>
        <p:nvSpPr>
          <p:cNvPr id="8" name="object 8"/>
          <p:cNvSpPr txBox="1"/>
          <p:nvPr/>
        </p:nvSpPr>
        <p:spPr>
          <a:xfrm>
            <a:off x="2010791" y="5105527"/>
            <a:ext cx="1031240" cy="330835"/>
          </a:xfrm>
          <a:prstGeom prst="rect">
            <a:avLst/>
          </a:prstGeom>
        </p:spPr>
        <p:txBody>
          <a:bodyPr vert="horz" wrap="square" lIns="0" tIns="12700" rIns="0" bIns="0" rtlCol="0">
            <a:spAutoFit/>
          </a:bodyPr>
          <a:lstStyle/>
          <a:p>
            <a:pPr>
              <a:lnSpc>
                <a:spcPct val="100000"/>
              </a:lnSpc>
              <a:spcBef>
                <a:spcPts val="100"/>
              </a:spcBef>
            </a:pPr>
            <a:r>
              <a:rPr sz="2000" b="1" dirty="0">
                <a:solidFill>
                  <a:srgbClr val="842C8A"/>
                </a:solidFill>
                <a:latin typeface="微软雅黑"/>
                <a:cs typeface="微软雅黑"/>
              </a:rPr>
              <a:t>数字工厂</a:t>
            </a:r>
            <a:endParaRPr sz="2000">
              <a:latin typeface="微软雅黑"/>
              <a:cs typeface="微软雅黑"/>
            </a:endParaRPr>
          </a:p>
        </p:txBody>
      </p:sp>
      <p:sp>
        <p:nvSpPr>
          <p:cNvPr id="9" name="object 9"/>
          <p:cNvSpPr/>
          <p:nvPr/>
        </p:nvSpPr>
        <p:spPr>
          <a:xfrm>
            <a:off x="1921764" y="3352800"/>
            <a:ext cx="355600" cy="500380"/>
          </a:xfrm>
          <a:custGeom>
            <a:avLst/>
            <a:gdLst/>
            <a:ahLst/>
            <a:cxnLst/>
            <a:rect l="l" t="t" r="r" b="b"/>
            <a:pathLst>
              <a:path w="355600" h="500379">
                <a:moveTo>
                  <a:pt x="0" y="0"/>
                </a:moveTo>
                <a:lnTo>
                  <a:pt x="0" y="98171"/>
                </a:lnTo>
                <a:lnTo>
                  <a:pt x="4191" y="153670"/>
                </a:lnTo>
                <a:lnTo>
                  <a:pt x="16129" y="206375"/>
                </a:lnTo>
                <a:lnTo>
                  <a:pt x="35306" y="255905"/>
                </a:lnTo>
                <a:lnTo>
                  <a:pt x="60960" y="301498"/>
                </a:lnTo>
                <a:lnTo>
                  <a:pt x="92456" y="342773"/>
                </a:lnTo>
                <a:lnTo>
                  <a:pt x="129540" y="378841"/>
                </a:lnTo>
                <a:lnTo>
                  <a:pt x="171196" y="409320"/>
                </a:lnTo>
                <a:lnTo>
                  <a:pt x="217169" y="433450"/>
                </a:lnTo>
                <a:lnTo>
                  <a:pt x="266700" y="450723"/>
                </a:lnTo>
                <a:lnTo>
                  <a:pt x="266700" y="499872"/>
                </a:lnTo>
                <a:lnTo>
                  <a:pt x="355092" y="412114"/>
                </a:lnTo>
                <a:lnTo>
                  <a:pt x="306662" y="352551"/>
                </a:lnTo>
                <a:lnTo>
                  <a:pt x="266700" y="352551"/>
                </a:lnTo>
                <a:lnTo>
                  <a:pt x="217169" y="335280"/>
                </a:lnTo>
                <a:lnTo>
                  <a:pt x="171196" y="311023"/>
                </a:lnTo>
                <a:lnTo>
                  <a:pt x="129412" y="280543"/>
                </a:lnTo>
                <a:lnTo>
                  <a:pt x="92456" y="244475"/>
                </a:lnTo>
                <a:lnTo>
                  <a:pt x="60833" y="203200"/>
                </a:lnTo>
                <a:lnTo>
                  <a:pt x="35179" y="157607"/>
                </a:lnTo>
                <a:lnTo>
                  <a:pt x="16129" y="108076"/>
                </a:lnTo>
                <a:lnTo>
                  <a:pt x="4191" y="55372"/>
                </a:lnTo>
                <a:lnTo>
                  <a:pt x="0" y="0"/>
                </a:lnTo>
                <a:close/>
              </a:path>
              <a:path w="355600" h="500379">
                <a:moveTo>
                  <a:pt x="266700" y="303402"/>
                </a:moveTo>
                <a:lnTo>
                  <a:pt x="266700" y="352551"/>
                </a:lnTo>
                <a:lnTo>
                  <a:pt x="306662" y="352551"/>
                </a:lnTo>
                <a:lnTo>
                  <a:pt x="266700" y="303402"/>
                </a:lnTo>
                <a:close/>
              </a:path>
            </a:pathLst>
          </a:custGeom>
          <a:solidFill>
            <a:srgbClr val="B582B8"/>
          </a:solidFill>
        </p:spPr>
        <p:txBody>
          <a:bodyPr wrap="square" lIns="0" tIns="0" rIns="0" bIns="0" rtlCol="0"/>
          <a:lstStyle/>
          <a:p>
            <a:endParaRPr/>
          </a:p>
        </p:txBody>
      </p:sp>
      <p:sp>
        <p:nvSpPr>
          <p:cNvPr id="10" name="object 10"/>
          <p:cNvSpPr/>
          <p:nvPr/>
        </p:nvSpPr>
        <p:spPr>
          <a:xfrm>
            <a:off x="1918716" y="2985516"/>
            <a:ext cx="361188" cy="41910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915667" y="2982467"/>
            <a:ext cx="370331" cy="885443"/>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5207508" y="2959607"/>
            <a:ext cx="356870" cy="500380"/>
          </a:xfrm>
          <a:custGeom>
            <a:avLst/>
            <a:gdLst/>
            <a:ahLst/>
            <a:cxnLst/>
            <a:rect l="l" t="t" r="r" b="b"/>
            <a:pathLst>
              <a:path w="356870" h="500379">
                <a:moveTo>
                  <a:pt x="254210" y="147319"/>
                </a:moveTo>
                <a:lnTo>
                  <a:pt x="90296" y="147319"/>
                </a:lnTo>
                <a:lnTo>
                  <a:pt x="139700" y="164464"/>
                </a:lnTo>
                <a:lnTo>
                  <a:pt x="185546" y="188594"/>
                </a:lnTo>
                <a:lnTo>
                  <a:pt x="227202" y="218947"/>
                </a:lnTo>
                <a:lnTo>
                  <a:pt x="264159" y="255015"/>
                </a:lnTo>
                <a:lnTo>
                  <a:pt x="295782" y="296290"/>
                </a:lnTo>
                <a:lnTo>
                  <a:pt x="321437" y="342011"/>
                </a:lnTo>
                <a:lnTo>
                  <a:pt x="340487" y="391540"/>
                </a:lnTo>
                <a:lnTo>
                  <a:pt x="352425" y="444372"/>
                </a:lnTo>
                <a:lnTo>
                  <a:pt x="356615" y="499871"/>
                </a:lnTo>
                <a:lnTo>
                  <a:pt x="356615" y="401700"/>
                </a:lnTo>
                <a:lnTo>
                  <a:pt x="352425" y="346075"/>
                </a:lnTo>
                <a:lnTo>
                  <a:pt x="340487" y="293242"/>
                </a:lnTo>
                <a:lnTo>
                  <a:pt x="321309" y="243712"/>
                </a:lnTo>
                <a:lnTo>
                  <a:pt x="295528" y="197992"/>
                </a:lnTo>
                <a:lnTo>
                  <a:pt x="263905" y="156717"/>
                </a:lnTo>
                <a:lnTo>
                  <a:pt x="254210" y="147319"/>
                </a:lnTo>
                <a:close/>
              </a:path>
              <a:path w="356870" h="500379">
                <a:moveTo>
                  <a:pt x="88772" y="0"/>
                </a:moveTo>
                <a:lnTo>
                  <a:pt x="0" y="85978"/>
                </a:lnTo>
                <a:lnTo>
                  <a:pt x="88772" y="196468"/>
                </a:lnTo>
                <a:lnTo>
                  <a:pt x="90296" y="147319"/>
                </a:lnTo>
                <a:lnTo>
                  <a:pt x="254210" y="147319"/>
                </a:lnTo>
                <a:lnTo>
                  <a:pt x="226694" y="120650"/>
                </a:lnTo>
                <a:lnTo>
                  <a:pt x="184784" y="90296"/>
                </a:lnTo>
                <a:lnTo>
                  <a:pt x="138556" y="66166"/>
                </a:lnTo>
                <a:lnTo>
                  <a:pt x="88772" y="49149"/>
                </a:lnTo>
                <a:lnTo>
                  <a:pt x="88772" y="0"/>
                </a:lnTo>
                <a:close/>
              </a:path>
            </a:pathLst>
          </a:custGeom>
          <a:solidFill>
            <a:srgbClr val="B582B8"/>
          </a:solidFill>
        </p:spPr>
        <p:txBody>
          <a:bodyPr wrap="square" lIns="0" tIns="0" rIns="0" bIns="0" rtlCol="0"/>
          <a:lstStyle/>
          <a:p>
            <a:endParaRPr/>
          </a:p>
        </p:txBody>
      </p:sp>
      <p:sp>
        <p:nvSpPr>
          <p:cNvPr id="13" name="object 13"/>
          <p:cNvSpPr/>
          <p:nvPr/>
        </p:nvSpPr>
        <p:spPr>
          <a:xfrm>
            <a:off x="5204459" y="3407664"/>
            <a:ext cx="362712" cy="41910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5199888" y="2942844"/>
            <a:ext cx="370332" cy="8854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5678423" y="1313688"/>
            <a:ext cx="5577839" cy="3476244"/>
          </a:xfrm>
          <a:prstGeom prst="rect">
            <a:avLst/>
          </a:prstGeom>
          <a:blipFill>
            <a:blip r:embed="rId12" cstate="print"/>
            <a:stretch>
              <a:fillRect/>
            </a:stretch>
          </a:blipFill>
        </p:spPr>
        <p:txBody>
          <a:bodyPr wrap="square" lIns="0" tIns="0" rIns="0" bIns="0" rtlCol="0"/>
          <a:lstStyle/>
          <a:p>
            <a:endParaRPr/>
          </a:p>
        </p:txBody>
      </p:sp>
      <p:sp>
        <p:nvSpPr>
          <p:cNvPr id="17" name="object 17"/>
          <p:cNvSpPr txBox="1"/>
          <p:nvPr/>
        </p:nvSpPr>
        <p:spPr>
          <a:xfrm>
            <a:off x="2010791" y="1211021"/>
            <a:ext cx="1031240" cy="331470"/>
          </a:xfrm>
          <a:prstGeom prst="rect">
            <a:avLst/>
          </a:prstGeom>
        </p:spPr>
        <p:txBody>
          <a:bodyPr vert="horz" wrap="square" lIns="0" tIns="13335" rIns="0" bIns="0" rtlCol="0">
            <a:spAutoFit/>
          </a:bodyPr>
          <a:lstStyle/>
          <a:p>
            <a:pPr>
              <a:lnSpc>
                <a:spcPct val="100000"/>
              </a:lnSpc>
              <a:spcBef>
                <a:spcPts val="105"/>
              </a:spcBef>
            </a:pPr>
            <a:r>
              <a:rPr sz="2000" b="1" dirty="0">
                <a:solidFill>
                  <a:srgbClr val="842C8A"/>
                </a:solidFill>
                <a:latin typeface="微软雅黑"/>
                <a:cs typeface="微软雅黑"/>
              </a:rPr>
              <a:t>物理工</a:t>
            </a:r>
            <a:r>
              <a:rPr sz="2000" b="1" spc="5" dirty="0">
                <a:solidFill>
                  <a:srgbClr val="842C8A"/>
                </a:solidFill>
                <a:latin typeface="微软雅黑"/>
                <a:cs typeface="微软雅黑"/>
              </a:rPr>
              <a:t>厂</a:t>
            </a:r>
            <a:endParaRPr sz="2000">
              <a:latin typeface="微软雅黑"/>
              <a:cs typeface="微软雅黑"/>
            </a:endParaRPr>
          </a:p>
        </p:txBody>
      </p:sp>
      <p:sp>
        <p:nvSpPr>
          <p:cNvPr id="18" name="object 18"/>
          <p:cNvSpPr txBox="1"/>
          <p:nvPr/>
        </p:nvSpPr>
        <p:spPr>
          <a:xfrm>
            <a:off x="5693917" y="4878451"/>
            <a:ext cx="5041900" cy="574040"/>
          </a:xfrm>
          <a:prstGeom prst="rect">
            <a:avLst/>
          </a:prstGeom>
        </p:spPr>
        <p:txBody>
          <a:bodyPr vert="horz" wrap="square" lIns="0" tIns="12700" rIns="0" bIns="0" rtlCol="0">
            <a:spAutoFit/>
          </a:bodyPr>
          <a:lstStyle/>
          <a:p>
            <a:pPr marR="5080">
              <a:lnSpc>
                <a:spcPct val="100000"/>
              </a:lnSpc>
              <a:spcBef>
                <a:spcPts val="100"/>
              </a:spcBef>
            </a:pPr>
            <a:r>
              <a:rPr sz="1800" spc="-5" dirty="0">
                <a:latin typeface="微软雅黑"/>
                <a:cs typeface="微软雅黑"/>
              </a:rPr>
              <a:t>PlantSight</a:t>
            </a:r>
            <a:r>
              <a:rPr sz="1800" dirty="0">
                <a:latin typeface="微软雅黑"/>
                <a:cs typeface="微软雅黑"/>
              </a:rPr>
              <a:t>通</a:t>
            </a:r>
            <a:r>
              <a:rPr sz="1800" spc="-10" dirty="0">
                <a:latin typeface="微软雅黑"/>
                <a:cs typeface="微软雅黑"/>
              </a:rPr>
              <a:t>过</a:t>
            </a:r>
            <a:r>
              <a:rPr sz="1800" dirty="0">
                <a:latin typeface="微软雅黑"/>
                <a:cs typeface="微软雅黑"/>
              </a:rPr>
              <a:t>对工厂数</a:t>
            </a:r>
            <a:r>
              <a:rPr sz="1800" spc="-15" dirty="0">
                <a:latin typeface="微软雅黑"/>
                <a:cs typeface="微软雅黑"/>
              </a:rPr>
              <a:t>据</a:t>
            </a:r>
            <a:r>
              <a:rPr sz="1800" dirty="0">
                <a:latin typeface="微软雅黑"/>
                <a:cs typeface="微软雅黑"/>
              </a:rPr>
              <a:t>的</a:t>
            </a:r>
            <a:r>
              <a:rPr sz="1800" spc="-10" dirty="0">
                <a:latin typeface="微软雅黑"/>
                <a:cs typeface="微软雅黑"/>
              </a:rPr>
              <a:t>收</a:t>
            </a:r>
            <a:r>
              <a:rPr sz="1800" dirty="0">
                <a:latin typeface="微软雅黑"/>
                <a:cs typeface="微软雅黑"/>
              </a:rPr>
              <a:t>集整合，</a:t>
            </a:r>
            <a:r>
              <a:rPr sz="1800" spc="-15" dirty="0">
                <a:latin typeface="微软雅黑"/>
                <a:cs typeface="微软雅黑"/>
              </a:rPr>
              <a:t>三</a:t>
            </a:r>
            <a:r>
              <a:rPr sz="1800" dirty="0">
                <a:latin typeface="微软雅黑"/>
                <a:cs typeface="微软雅黑"/>
              </a:rPr>
              <a:t>维可视 化以及智能分析，提高资产性能并降低运营成本。</a:t>
            </a:r>
            <a:endParaRPr sz="1800">
              <a:latin typeface="微软雅黑"/>
              <a:cs typeface="微软雅黑"/>
            </a:endParaRPr>
          </a:p>
        </p:txBody>
      </p:sp>
      <p:sp>
        <p:nvSpPr>
          <p:cNvPr id="19" name="object 16">
            <a:extLst>
              <a:ext uri="{FF2B5EF4-FFF2-40B4-BE49-F238E27FC236}">
                <a16:creationId xmlns:a16="http://schemas.microsoft.com/office/drawing/2014/main" id="{CE3961C4-08D2-F72E-76CD-18C1728EA356}"/>
              </a:ext>
            </a:extLst>
          </p:cNvPr>
          <p:cNvSpPr txBox="1">
            <a:spLocks/>
          </p:cNvSpPr>
          <p:nvPr/>
        </p:nvSpPr>
        <p:spPr>
          <a:xfrm>
            <a:off x="436880" y="308610"/>
            <a:ext cx="10819382" cy="371255"/>
          </a:xfrm>
          <a:prstGeom prst="rect">
            <a:avLst/>
          </a:prstGeom>
        </p:spPr>
        <p:txBody>
          <a:bodyPr vert="horz" wrap="square" lIns="0" tIns="12065" rIns="0" bIns="0" rtlCol="0">
            <a:spAutoFit/>
          </a:bodyPr>
          <a:lstStyle>
            <a:lvl1pPr>
              <a:defRPr>
                <a:latin typeface="+mj-lt"/>
                <a:ea typeface="+mj-ea"/>
                <a:cs typeface="+mj-cs"/>
              </a:defRPr>
            </a:lvl1pPr>
          </a:lstStyle>
          <a:p>
            <a:pPr marL="12700">
              <a:lnSpc>
                <a:spcPts val="2805"/>
              </a:lnSpc>
              <a:spcBef>
                <a:spcPts val="95"/>
              </a:spcBef>
              <a:tabLst>
                <a:tab pos="1001394" algn="l"/>
              </a:tabLst>
            </a:pPr>
            <a:r>
              <a:rPr lang="zh-CN" altLang="en-US" sz="2400" b="1" kern="0" spc="-5" dirty="0">
                <a:solidFill>
                  <a:srgbClr val="000000"/>
                </a:solidFill>
                <a:latin typeface="微软雅黑"/>
                <a:cs typeface="微软雅黑"/>
              </a:rPr>
              <a:t>案例</a:t>
            </a:r>
            <a:r>
              <a:rPr lang="en-US" altLang="zh-CN" sz="2400" b="1" kern="0" spc="-5" dirty="0">
                <a:solidFill>
                  <a:srgbClr val="000000"/>
                </a:solidFill>
                <a:latin typeface="Arial"/>
                <a:cs typeface="Arial"/>
              </a:rPr>
              <a:t>1	</a:t>
            </a:r>
            <a:r>
              <a:rPr lang="zh-CN" altLang="en-US" sz="2400" b="1" kern="0" spc="-5" dirty="0">
                <a:solidFill>
                  <a:srgbClr val="000000"/>
                </a:solidFill>
                <a:latin typeface="微软雅黑"/>
                <a:cs typeface="微软雅黑"/>
              </a:rPr>
              <a:t>西门子数字孪生系统 </a:t>
            </a:r>
            <a:r>
              <a:rPr lang="en-US" altLang="zh-CN" sz="2400" b="1" kern="0" spc="-5" dirty="0">
                <a:solidFill>
                  <a:srgbClr val="000000"/>
                </a:solidFill>
                <a:latin typeface="微软雅黑"/>
                <a:cs typeface="微软雅黑"/>
              </a:rPr>
              <a:t>– </a:t>
            </a:r>
            <a:r>
              <a:rPr lang="en-US" altLang="zh-CN" sz="2400" b="1" kern="0" spc="-5" dirty="0">
                <a:solidFill>
                  <a:srgbClr val="842C8A"/>
                </a:solidFill>
                <a:latin typeface="微软雅黑"/>
                <a:cs typeface="微软雅黑"/>
              </a:rPr>
              <a:t>Plant Sight</a:t>
            </a:r>
            <a:r>
              <a:rPr lang="zh-CN" altLang="en-US" sz="2400" b="1" kern="0" spc="-105" dirty="0">
                <a:solidFill>
                  <a:srgbClr val="842C8A"/>
                </a:solidFill>
                <a:latin typeface="微软雅黑"/>
                <a:cs typeface="微软雅黑"/>
              </a:rPr>
              <a:t> </a:t>
            </a:r>
            <a:r>
              <a:rPr lang="zh-CN" altLang="en-US" sz="2400" b="1" kern="0" dirty="0">
                <a:solidFill>
                  <a:srgbClr val="842C8A"/>
                </a:solidFill>
                <a:latin typeface="微软雅黑"/>
                <a:cs typeface="微软雅黑"/>
              </a:rPr>
              <a:t>数字孪生系统</a:t>
            </a:r>
            <a:endParaRPr lang="zh-CN" altLang="en-US" sz="2400" b="1" kern="0" dirty="0">
              <a:solidFill>
                <a:sysClr val="windowText" lastClr="000000"/>
              </a:solidFill>
              <a:latin typeface="微软雅黑"/>
              <a:cs typeface="微软雅黑"/>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73124" y="1034796"/>
            <a:ext cx="4584192" cy="256794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120384" y="1034796"/>
            <a:ext cx="4698492" cy="256794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373124" y="4006596"/>
            <a:ext cx="4584192" cy="256946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20384" y="4006596"/>
            <a:ext cx="4687823" cy="256794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164835" y="3156204"/>
            <a:ext cx="2074164" cy="1306068"/>
          </a:xfrm>
          <a:prstGeom prst="rect">
            <a:avLst/>
          </a:prstGeom>
          <a:blipFill>
            <a:blip r:embed="rId7" cstate="print"/>
            <a:stretch>
              <a:fillRect/>
            </a:stretch>
          </a:blipFill>
        </p:spPr>
        <p:txBody>
          <a:bodyPr wrap="square" lIns="0" tIns="0" rIns="0" bIns="0" rtlCol="0"/>
          <a:lstStyle/>
          <a:p>
            <a:endParaRPr/>
          </a:p>
        </p:txBody>
      </p:sp>
      <p:sp>
        <p:nvSpPr>
          <p:cNvPr id="8" name="object 8"/>
          <p:cNvSpPr txBox="1"/>
          <p:nvPr/>
        </p:nvSpPr>
        <p:spPr>
          <a:xfrm>
            <a:off x="5358510" y="3551682"/>
            <a:ext cx="161607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842C8A"/>
                </a:solidFill>
                <a:latin typeface="微软雅黑"/>
                <a:cs typeface="微软雅黑"/>
              </a:rPr>
              <a:t>PlantSight</a:t>
            </a:r>
            <a:endParaRPr sz="2400">
              <a:latin typeface="微软雅黑"/>
              <a:cs typeface="微软雅黑"/>
            </a:endParaRPr>
          </a:p>
        </p:txBody>
      </p:sp>
      <p:sp>
        <p:nvSpPr>
          <p:cNvPr id="9" name="object 9"/>
          <p:cNvSpPr txBox="1"/>
          <p:nvPr/>
        </p:nvSpPr>
        <p:spPr>
          <a:xfrm>
            <a:off x="2953639" y="3803395"/>
            <a:ext cx="13989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842C8A"/>
                </a:solidFill>
                <a:latin typeface="微软雅黑"/>
                <a:cs typeface="微软雅黑"/>
              </a:rPr>
              <a:t>三维资产视图</a:t>
            </a:r>
            <a:endParaRPr sz="1800">
              <a:latin typeface="微软雅黑"/>
              <a:cs typeface="微软雅黑"/>
            </a:endParaRPr>
          </a:p>
        </p:txBody>
      </p:sp>
      <p:sp>
        <p:nvSpPr>
          <p:cNvPr id="10" name="object 10"/>
          <p:cNvSpPr txBox="1"/>
          <p:nvPr/>
        </p:nvSpPr>
        <p:spPr>
          <a:xfrm>
            <a:off x="2986277" y="862406"/>
            <a:ext cx="1397000" cy="30035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842C8A"/>
                </a:solidFill>
                <a:latin typeface="微软雅黑"/>
                <a:cs typeface="微软雅黑"/>
              </a:rPr>
              <a:t>组态资产管理</a:t>
            </a:r>
            <a:endParaRPr sz="1800">
              <a:latin typeface="微软雅黑"/>
              <a:cs typeface="微软雅黑"/>
            </a:endParaRPr>
          </a:p>
        </p:txBody>
      </p:sp>
      <p:sp>
        <p:nvSpPr>
          <p:cNvPr id="11" name="object 11"/>
          <p:cNvSpPr txBox="1"/>
          <p:nvPr/>
        </p:nvSpPr>
        <p:spPr>
          <a:xfrm>
            <a:off x="7505445" y="870026"/>
            <a:ext cx="1397000" cy="30035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842C8A"/>
                </a:solidFill>
                <a:latin typeface="微软雅黑"/>
                <a:cs typeface="微软雅黑"/>
              </a:rPr>
              <a:t>部件资产管理</a:t>
            </a:r>
            <a:endParaRPr sz="1800">
              <a:latin typeface="微软雅黑"/>
              <a:cs typeface="微软雅黑"/>
            </a:endParaRPr>
          </a:p>
        </p:txBody>
      </p:sp>
      <p:sp>
        <p:nvSpPr>
          <p:cNvPr id="12" name="object 12"/>
          <p:cNvSpPr txBox="1"/>
          <p:nvPr/>
        </p:nvSpPr>
        <p:spPr>
          <a:xfrm>
            <a:off x="7794117" y="3789045"/>
            <a:ext cx="13970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842C8A"/>
                </a:solidFill>
                <a:latin typeface="微软雅黑"/>
                <a:cs typeface="微软雅黑"/>
              </a:rPr>
              <a:t>快速故障定位</a:t>
            </a:r>
            <a:endParaRPr sz="1800">
              <a:latin typeface="微软雅黑"/>
              <a:cs typeface="微软雅黑"/>
            </a:endParaRPr>
          </a:p>
        </p:txBody>
      </p:sp>
      <p:sp>
        <p:nvSpPr>
          <p:cNvPr id="15" name="object 16">
            <a:extLst>
              <a:ext uri="{FF2B5EF4-FFF2-40B4-BE49-F238E27FC236}">
                <a16:creationId xmlns:a16="http://schemas.microsoft.com/office/drawing/2014/main" id="{BC14A69A-1080-83BB-E1E5-DBDD2475D722}"/>
              </a:ext>
            </a:extLst>
          </p:cNvPr>
          <p:cNvSpPr txBox="1">
            <a:spLocks/>
          </p:cNvSpPr>
          <p:nvPr/>
        </p:nvSpPr>
        <p:spPr>
          <a:xfrm>
            <a:off x="436880" y="308610"/>
            <a:ext cx="10819382" cy="371255"/>
          </a:xfrm>
          <a:prstGeom prst="rect">
            <a:avLst/>
          </a:prstGeom>
        </p:spPr>
        <p:txBody>
          <a:bodyPr vert="horz" wrap="square" lIns="0" tIns="12065" rIns="0" bIns="0" rtlCol="0">
            <a:spAutoFit/>
          </a:bodyPr>
          <a:lstStyle>
            <a:lvl1pPr>
              <a:defRPr>
                <a:latin typeface="+mj-lt"/>
                <a:ea typeface="+mj-ea"/>
                <a:cs typeface="+mj-cs"/>
              </a:defRPr>
            </a:lvl1pPr>
          </a:lstStyle>
          <a:p>
            <a:pPr marL="12700">
              <a:lnSpc>
                <a:spcPts val="2805"/>
              </a:lnSpc>
              <a:spcBef>
                <a:spcPts val="95"/>
              </a:spcBef>
              <a:tabLst>
                <a:tab pos="1001394" algn="l"/>
              </a:tabLst>
            </a:pPr>
            <a:r>
              <a:rPr lang="zh-CN" altLang="en-US" sz="2400" b="1" kern="0" spc="-5" dirty="0">
                <a:solidFill>
                  <a:srgbClr val="000000"/>
                </a:solidFill>
                <a:latin typeface="微软雅黑"/>
                <a:cs typeface="微软雅黑"/>
              </a:rPr>
              <a:t>案例</a:t>
            </a:r>
            <a:r>
              <a:rPr lang="en-US" altLang="zh-CN" sz="2400" b="1" kern="0" spc="-5" dirty="0">
                <a:solidFill>
                  <a:srgbClr val="000000"/>
                </a:solidFill>
                <a:latin typeface="Arial"/>
                <a:cs typeface="Arial"/>
              </a:rPr>
              <a:t>1	</a:t>
            </a:r>
            <a:r>
              <a:rPr lang="zh-CN" altLang="en-US" sz="2400" b="1" kern="0" spc="-5" dirty="0">
                <a:solidFill>
                  <a:srgbClr val="000000"/>
                </a:solidFill>
                <a:latin typeface="微软雅黑"/>
                <a:cs typeface="微软雅黑"/>
              </a:rPr>
              <a:t>西门子数字孪生系统 </a:t>
            </a:r>
            <a:r>
              <a:rPr lang="en-US" altLang="zh-CN" sz="2400" b="1" kern="0" spc="-5" dirty="0">
                <a:solidFill>
                  <a:srgbClr val="000000"/>
                </a:solidFill>
                <a:latin typeface="微软雅黑"/>
                <a:cs typeface="微软雅黑"/>
              </a:rPr>
              <a:t>– </a:t>
            </a:r>
            <a:r>
              <a:rPr lang="en-US" altLang="zh-CN" sz="2400" b="1" kern="0" spc="-5" dirty="0">
                <a:solidFill>
                  <a:srgbClr val="842C8A"/>
                </a:solidFill>
                <a:latin typeface="微软雅黑"/>
                <a:cs typeface="微软雅黑"/>
              </a:rPr>
              <a:t>Plant Sight</a:t>
            </a:r>
            <a:r>
              <a:rPr lang="zh-CN" altLang="en-US" sz="2400" b="1" kern="0" spc="-105" dirty="0">
                <a:solidFill>
                  <a:srgbClr val="842C8A"/>
                </a:solidFill>
                <a:latin typeface="微软雅黑"/>
                <a:cs typeface="微软雅黑"/>
              </a:rPr>
              <a:t> </a:t>
            </a:r>
            <a:r>
              <a:rPr lang="zh-CN" altLang="en-US" sz="2400" b="1" kern="0" dirty="0">
                <a:solidFill>
                  <a:srgbClr val="842C8A"/>
                </a:solidFill>
                <a:latin typeface="微软雅黑"/>
                <a:cs typeface="微软雅黑"/>
              </a:rPr>
              <a:t>数字孪生系统</a:t>
            </a:r>
            <a:endParaRPr lang="zh-CN" altLang="en-US" sz="2400" b="1" kern="0" dirty="0">
              <a:solidFill>
                <a:sysClr val="windowText" lastClr="000000"/>
              </a:solidFill>
              <a:latin typeface="微软雅黑"/>
              <a:cs typeface="微软雅黑"/>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36880" y="308610"/>
            <a:ext cx="9960610" cy="381515"/>
          </a:xfrm>
          <a:prstGeom prst="rect">
            <a:avLst/>
          </a:prstGeom>
        </p:spPr>
        <p:txBody>
          <a:bodyPr vert="horz" wrap="square" lIns="0" tIns="12065" rIns="0" bIns="0" rtlCol="0">
            <a:spAutoFit/>
          </a:bodyPr>
          <a:lstStyle/>
          <a:p>
            <a:pPr marL="12700">
              <a:lnSpc>
                <a:spcPct val="100000"/>
              </a:lnSpc>
              <a:spcBef>
                <a:spcPts val="95"/>
              </a:spcBef>
              <a:tabLst>
                <a:tab pos="1001394" algn="l"/>
              </a:tabLst>
            </a:pPr>
            <a:r>
              <a:rPr lang="zh-CN" altLang="en-US" sz="2400" b="1" spc="-5" dirty="0">
                <a:solidFill>
                  <a:srgbClr val="000000"/>
                </a:solidFill>
                <a:latin typeface="微软雅黑"/>
                <a:cs typeface="微软雅黑"/>
              </a:rPr>
              <a:t>案例</a:t>
            </a:r>
            <a:r>
              <a:rPr lang="en-US" altLang="zh-CN" sz="2400" b="1" spc="-5" dirty="0">
                <a:solidFill>
                  <a:srgbClr val="000000"/>
                </a:solidFill>
                <a:latin typeface="Arial"/>
                <a:cs typeface="Arial"/>
              </a:rPr>
              <a:t>2	</a:t>
            </a:r>
            <a:r>
              <a:rPr lang="zh-CN" altLang="en-US" sz="2400" b="1" spc="-5" dirty="0">
                <a:solidFill>
                  <a:srgbClr val="000000"/>
                </a:solidFill>
                <a:latin typeface="微软雅黑"/>
                <a:cs typeface="微软雅黑"/>
              </a:rPr>
              <a:t>国家电网特高压换流站调相机无人</a:t>
            </a:r>
            <a:r>
              <a:rPr lang="zh-CN" altLang="en-US" sz="2400" b="1" spc="5" dirty="0">
                <a:solidFill>
                  <a:srgbClr val="000000"/>
                </a:solidFill>
                <a:latin typeface="微软雅黑"/>
                <a:cs typeface="微软雅黑"/>
              </a:rPr>
              <a:t>值</a:t>
            </a:r>
            <a:r>
              <a:rPr lang="zh-CN" altLang="en-US" sz="2400" b="1" spc="-5" dirty="0">
                <a:solidFill>
                  <a:srgbClr val="000000"/>
                </a:solidFill>
                <a:latin typeface="微软雅黑"/>
                <a:cs typeface="微软雅黑"/>
              </a:rPr>
              <a:t>守监</a:t>
            </a:r>
            <a:r>
              <a:rPr lang="zh-CN" altLang="en-US" sz="2400" b="1" spc="5" dirty="0">
                <a:solidFill>
                  <a:srgbClr val="000000"/>
                </a:solidFill>
                <a:latin typeface="微软雅黑"/>
                <a:cs typeface="微软雅黑"/>
              </a:rPr>
              <a:t>测</a:t>
            </a:r>
            <a:r>
              <a:rPr lang="zh-CN" altLang="en-US" sz="2400" b="1" spc="-5" dirty="0">
                <a:solidFill>
                  <a:srgbClr val="000000"/>
                </a:solidFill>
                <a:latin typeface="微软雅黑"/>
                <a:cs typeface="微软雅黑"/>
              </a:rPr>
              <a:t>和诊</a:t>
            </a:r>
            <a:r>
              <a:rPr lang="zh-CN" altLang="en-US" sz="2400" b="1" spc="5" dirty="0">
                <a:solidFill>
                  <a:srgbClr val="000000"/>
                </a:solidFill>
                <a:latin typeface="微软雅黑"/>
                <a:cs typeface="微软雅黑"/>
              </a:rPr>
              <a:t>断</a:t>
            </a:r>
            <a:r>
              <a:rPr lang="zh-CN" altLang="en-US" sz="2400" b="1" spc="-5" dirty="0">
                <a:solidFill>
                  <a:srgbClr val="000000"/>
                </a:solidFill>
                <a:latin typeface="微软雅黑"/>
                <a:cs typeface="微软雅黑"/>
              </a:rPr>
              <a:t>系统</a:t>
            </a:r>
            <a:r>
              <a:rPr lang="zh-CN" altLang="en-US" sz="2400" b="1" spc="-20" dirty="0">
                <a:solidFill>
                  <a:srgbClr val="000000"/>
                </a:solidFill>
                <a:latin typeface="微软雅黑"/>
                <a:cs typeface="微软雅黑"/>
              </a:rPr>
              <a:t> </a:t>
            </a:r>
            <a:r>
              <a:rPr lang="en-US" altLang="zh-CN" sz="2400" b="1" spc="-5" dirty="0" err="1">
                <a:solidFill>
                  <a:srgbClr val="000000"/>
                </a:solidFill>
                <a:latin typeface="Arial"/>
                <a:cs typeface="Arial"/>
              </a:rPr>
              <a:t>Pavatar</a:t>
            </a:r>
            <a:endParaRPr sz="2400" b="1" dirty="0">
              <a:latin typeface="Arial"/>
              <a:cs typeface="Arial"/>
            </a:endParaRPr>
          </a:p>
        </p:txBody>
      </p:sp>
      <p:sp>
        <p:nvSpPr>
          <p:cNvPr id="3" name="object 3"/>
          <p:cNvSpPr txBox="1"/>
          <p:nvPr/>
        </p:nvSpPr>
        <p:spPr>
          <a:xfrm>
            <a:off x="1626489" y="1322908"/>
            <a:ext cx="5882005" cy="1814830"/>
          </a:xfrm>
          <a:prstGeom prst="rect">
            <a:avLst/>
          </a:prstGeom>
        </p:spPr>
        <p:txBody>
          <a:bodyPr vert="horz" wrap="square" lIns="0" tIns="13335" rIns="0" bIns="0" rtlCol="0">
            <a:spAutoFit/>
          </a:bodyPr>
          <a:lstStyle/>
          <a:p>
            <a:pPr marL="241300" indent="-228600">
              <a:lnSpc>
                <a:spcPts val="2395"/>
              </a:lnSpc>
              <a:spcBef>
                <a:spcPts val="105"/>
              </a:spcBef>
              <a:buFont typeface="Arial"/>
              <a:buChar char="•"/>
              <a:tabLst>
                <a:tab pos="240665" algn="l"/>
                <a:tab pos="241300" algn="l"/>
              </a:tabLst>
            </a:pPr>
            <a:r>
              <a:rPr sz="2000" b="1" dirty="0">
                <a:solidFill>
                  <a:srgbClr val="842C8A"/>
                </a:solidFill>
                <a:latin typeface="微软雅黑"/>
                <a:cs typeface="微软雅黑"/>
              </a:rPr>
              <a:t>全球能源互联网</a:t>
            </a:r>
            <a:r>
              <a:rPr sz="2000" dirty="0">
                <a:latin typeface="Arial"/>
                <a:cs typeface="Arial"/>
              </a:rPr>
              <a:t>:</a:t>
            </a:r>
            <a:r>
              <a:rPr sz="2000" spc="-155" dirty="0">
                <a:latin typeface="Arial"/>
                <a:cs typeface="Arial"/>
              </a:rPr>
              <a:t> </a:t>
            </a:r>
            <a:r>
              <a:rPr sz="2000" spc="5" dirty="0">
                <a:latin typeface="微软雅黑"/>
                <a:cs typeface="微软雅黑"/>
              </a:rPr>
              <a:t>以</a:t>
            </a:r>
            <a:r>
              <a:rPr sz="2000" b="1" dirty="0">
                <a:latin typeface="微软雅黑"/>
                <a:cs typeface="微软雅黑"/>
              </a:rPr>
              <a:t>特高压电网</a:t>
            </a:r>
            <a:r>
              <a:rPr sz="2000" dirty="0">
                <a:latin typeface="微软雅黑"/>
                <a:cs typeface="微软雅黑"/>
              </a:rPr>
              <a:t>为骨架，</a:t>
            </a:r>
            <a:r>
              <a:rPr sz="2000" spc="-10" dirty="0">
                <a:latin typeface="微软雅黑"/>
                <a:cs typeface="微软雅黑"/>
              </a:rPr>
              <a:t>全</a:t>
            </a:r>
            <a:r>
              <a:rPr sz="2000" dirty="0">
                <a:latin typeface="微软雅黑"/>
                <a:cs typeface="微软雅黑"/>
              </a:rPr>
              <a:t>球</a:t>
            </a:r>
            <a:r>
              <a:rPr sz="2000" spc="5" dirty="0">
                <a:latin typeface="微软雅黑"/>
                <a:cs typeface="微软雅黑"/>
              </a:rPr>
              <a:t>互</a:t>
            </a:r>
            <a:endParaRPr sz="2000">
              <a:latin typeface="微软雅黑"/>
              <a:cs typeface="微软雅黑"/>
            </a:endParaRPr>
          </a:p>
          <a:p>
            <a:pPr marL="24765" marR="5080">
              <a:lnSpc>
                <a:spcPts val="2410"/>
              </a:lnSpc>
              <a:spcBef>
                <a:spcPts val="65"/>
              </a:spcBef>
            </a:pPr>
            <a:r>
              <a:rPr sz="2000" dirty="0">
                <a:latin typeface="微软雅黑"/>
                <a:cs typeface="微软雅黑"/>
              </a:rPr>
              <a:t>联的</a:t>
            </a:r>
            <a:r>
              <a:rPr sz="2000" b="1" dirty="0">
                <a:latin typeface="微软雅黑"/>
                <a:cs typeface="微软雅黑"/>
              </a:rPr>
              <a:t>智</a:t>
            </a:r>
            <a:r>
              <a:rPr sz="2000" b="1" spc="-15" dirty="0">
                <a:latin typeface="微软雅黑"/>
                <a:cs typeface="微软雅黑"/>
              </a:rPr>
              <a:t>能</a:t>
            </a:r>
            <a:r>
              <a:rPr sz="2000" b="1" dirty="0">
                <a:latin typeface="微软雅黑"/>
                <a:cs typeface="微软雅黑"/>
              </a:rPr>
              <a:t>电</a:t>
            </a:r>
            <a:r>
              <a:rPr sz="2000" b="1" spc="-15" dirty="0">
                <a:latin typeface="微软雅黑"/>
                <a:cs typeface="微软雅黑"/>
              </a:rPr>
              <a:t>网</a:t>
            </a:r>
            <a:r>
              <a:rPr sz="2000" dirty="0">
                <a:latin typeface="微软雅黑"/>
                <a:cs typeface="微软雅黑"/>
              </a:rPr>
              <a:t>，是</a:t>
            </a:r>
            <a:r>
              <a:rPr sz="2000" b="1" dirty="0">
                <a:latin typeface="微软雅黑"/>
                <a:cs typeface="微软雅黑"/>
              </a:rPr>
              <a:t>清</a:t>
            </a:r>
            <a:r>
              <a:rPr sz="2000" b="1" spc="-10" dirty="0">
                <a:latin typeface="微软雅黑"/>
                <a:cs typeface="微软雅黑"/>
              </a:rPr>
              <a:t>洁</a:t>
            </a:r>
            <a:r>
              <a:rPr sz="2000" b="1" dirty="0">
                <a:latin typeface="微软雅黑"/>
                <a:cs typeface="微软雅黑"/>
              </a:rPr>
              <a:t>能</a:t>
            </a:r>
            <a:r>
              <a:rPr sz="2000" b="1" spc="-15" dirty="0">
                <a:latin typeface="微软雅黑"/>
                <a:cs typeface="微软雅黑"/>
              </a:rPr>
              <a:t>源</a:t>
            </a:r>
            <a:r>
              <a:rPr sz="2000" dirty="0">
                <a:latin typeface="微软雅黑"/>
                <a:cs typeface="微软雅黑"/>
              </a:rPr>
              <a:t>在全球</a:t>
            </a:r>
            <a:r>
              <a:rPr sz="2000" spc="-15" dirty="0">
                <a:latin typeface="微软雅黑"/>
                <a:cs typeface="微软雅黑"/>
              </a:rPr>
              <a:t>范</a:t>
            </a:r>
            <a:r>
              <a:rPr sz="2000" dirty="0">
                <a:latin typeface="微软雅黑"/>
                <a:cs typeface="微软雅黑"/>
              </a:rPr>
              <a:t>围</a:t>
            </a:r>
            <a:r>
              <a:rPr sz="2000" spc="-15" dirty="0">
                <a:latin typeface="微软雅黑"/>
                <a:cs typeface="微软雅黑"/>
              </a:rPr>
              <a:t>大</a:t>
            </a:r>
            <a:r>
              <a:rPr sz="2000" dirty="0">
                <a:latin typeface="微软雅黑"/>
                <a:cs typeface="微软雅黑"/>
              </a:rPr>
              <a:t>规模</a:t>
            </a:r>
            <a:r>
              <a:rPr sz="2000" spc="5" dirty="0">
                <a:latin typeface="微软雅黑"/>
                <a:cs typeface="微软雅黑"/>
              </a:rPr>
              <a:t>开</a:t>
            </a:r>
            <a:r>
              <a:rPr sz="2000" spc="-10" dirty="0">
                <a:latin typeface="微软雅黑"/>
                <a:cs typeface="微软雅黑"/>
              </a:rPr>
              <a:t>发</a:t>
            </a:r>
            <a:r>
              <a:rPr sz="2000" dirty="0">
                <a:latin typeface="微软雅黑"/>
                <a:cs typeface="微软雅黑"/>
              </a:rPr>
              <a:t>、 输送和使用的基础平台。</a:t>
            </a:r>
            <a:endParaRPr sz="2000">
              <a:latin typeface="微软雅黑"/>
              <a:cs typeface="微软雅黑"/>
            </a:endParaRPr>
          </a:p>
          <a:p>
            <a:pPr marL="241300" indent="-228600">
              <a:lnSpc>
                <a:spcPct val="100000"/>
              </a:lnSpc>
              <a:spcBef>
                <a:spcPts val="2000"/>
              </a:spcBef>
              <a:buFont typeface="Arial"/>
              <a:buChar char="•"/>
              <a:tabLst>
                <a:tab pos="240665" algn="l"/>
                <a:tab pos="241300" algn="l"/>
              </a:tabLst>
            </a:pPr>
            <a:r>
              <a:rPr sz="2000" b="1" dirty="0">
                <a:solidFill>
                  <a:srgbClr val="842C8A"/>
                </a:solidFill>
                <a:latin typeface="微软雅黑"/>
                <a:cs typeface="微软雅黑"/>
              </a:rPr>
              <a:t>特高压换流站</a:t>
            </a:r>
            <a:r>
              <a:rPr sz="2000" spc="5" dirty="0">
                <a:latin typeface="微软雅黑"/>
                <a:cs typeface="微软雅黑"/>
              </a:rPr>
              <a:t>的使</a:t>
            </a:r>
            <a:r>
              <a:rPr sz="2000" spc="-5" dirty="0">
                <a:latin typeface="微软雅黑"/>
                <a:cs typeface="微软雅黑"/>
              </a:rPr>
              <a:t>命</a:t>
            </a:r>
            <a:r>
              <a:rPr sz="2000" spc="5" dirty="0">
                <a:latin typeface="微软雅黑"/>
                <a:cs typeface="微软雅黑"/>
              </a:rPr>
              <a:t>和</a:t>
            </a:r>
            <a:r>
              <a:rPr sz="2000" spc="-15" dirty="0">
                <a:latin typeface="微软雅黑"/>
                <a:cs typeface="微软雅黑"/>
              </a:rPr>
              <a:t>作</a:t>
            </a:r>
            <a:r>
              <a:rPr sz="2000" spc="5" dirty="0">
                <a:latin typeface="微软雅黑"/>
                <a:cs typeface="微软雅黑"/>
              </a:rPr>
              <a:t>用：</a:t>
            </a:r>
            <a:r>
              <a:rPr sz="2000" spc="-20" dirty="0">
                <a:latin typeface="微软雅黑"/>
                <a:cs typeface="微软雅黑"/>
              </a:rPr>
              <a:t>保</a:t>
            </a:r>
            <a:r>
              <a:rPr sz="2000" spc="5" dirty="0">
                <a:latin typeface="微软雅黑"/>
                <a:cs typeface="微软雅黑"/>
              </a:rPr>
              <a:t>障电</a:t>
            </a:r>
            <a:r>
              <a:rPr sz="2000" spc="-20" dirty="0">
                <a:latin typeface="微软雅黑"/>
                <a:cs typeface="微软雅黑"/>
              </a:rPr>
              <a:t>网</a:t>
            </a:r>
            <a:r>
              <a:rPr sz="2000" spc="5" dirty="0">
                <a:latin typeface="微软雅黑"/>
                <a:cs typeface="微软雅黑"/>
              </a:rPr>
              <a:t>安全</a:t>
            </a:r>
            <a:r>
              <a:rPr sz="2000" spc="-105" dirty="0">
                <a:latin typeface="微软雅黑"/>
                <a:cs typeface="微软雅黑"/>
              </a:rPr>
              <a:t> </a:t>
            </a:r>
            <a:r>
              <a:rPr sz="2000" spc="5" dirty="0">
                <a:latin typeface="微软雅黑"/>
                <a:cs typeface="微软雅黑"/>
              </a:rPr>
              <a:t>稳</a:t>
            </a:r>
            <a:endParaRPr sz="2000">
              <a:latin typeface="微软雅黑"/>
              <a:cs typeface="微软雅黑"/>
            </a:endParaRPr>
          </a:p>
          <a:p>
            <a:pPr marL="24765">
              <a:lnSpc>
                <a:spcPct val="100000"/>
              </a:lnSpc>
            </a:pPr>
            <a:r>
              <a:rPr sz="2000" dirty="0">
                <a:latin typeface="微软雅黑"/>
                <a:cs typeface="微软雅黑"/>
              </a:rPr>
              <a:t>定、支持能源结构转型</a:t>
            </a:r>
            <a:endParaRPr sz="2000">
              <a:latin typeface="微软雅黑"/>
              <a:cs typeface="微软雅黑"/>
            </a:endParaRPr>
          </a:p>
        </p:txBody>
      </p:sp>
      <p:sp>
        <p:nvSpPr>
          <p:cNvPr id="4" name="object 4"/>
          <p:cNvSpPr/>
          <p:nvPr/>
        </p:nvSpPr>
        <p:spPr>
          <a:xfrm>
            <a:off x="1264919" y="3997452"/>
            <a:ext cx="9403080" cy="2533015"/>
          </a:xfrm>
          <a:custGeom>
            <a:avLst/>
            <a:gdLst/>
            <a:ahLst/>
            <a:cxnLst/>
            <a:rect l="l" t="t" r="r" b="b"/>
            <a:pathLst>
              <a:path w="9403080" h="2533015">
                <a:moveTo>
                  <a:pt x="0" y="2532761"/>
                </a:moveTo>
                <a:lnTo>
                  <a:pt x="9403080" y="2532761"/>
                </a:lnTo>
                <a:lnTo>
                  <a:pt x="9403080" y="0"/>
                </a:lnTo>
                <a:lnTo>
                  <a:pt x="0" y="0"/>
                </a:lnTo>
                <a:lnTo>
                  <a:pt x="0" y="2532761"/>
                </a:lnTo>
                <a:close/>
              </a:path>
            </a:pathLst>
          </a:custGeom>
          <a:solidFill>
            <a:srgbClr val="62216B"/>
          </a:solidFill>
        </p:spPr>
        <p:txBody>
          <a:bodyPr wrap="square" lIns="0" tIns="0" rIns="0" bIns="0" rtlCol="0"/>
          <a:lstStyle/>
          <a:p>
            <a:endParaRPr/>
          </a:p>
        </p:txBody>
      </p:sp>
      <p:sp>
        <p:nvSpPr>
          <p:cNvPr id="5" name="object 5"/>
          <p:cNvSpPr txBox="1"/>
          <p:nvPr/>
        </p:nvSpPr>
        <p:spPr>
          <a:xfrm>
            <a:off x="1495933" y="4244797"/>
            <a:ext cx="6882765" cy="1854835"/>
          </a:xfrm>
          <a:prstGeom prst="rect">
            <a:avLst/>
          </a:prstGeom>
        </p:spPr>
        <p:txBody>
          <a:bodyPr vert="horz" wrap="square" lIns="0" tIns="12065" rIns="0" bIns="0" rtlCol="0">
            <a:spAutoFit/>
          </a:bodyPr>
          <a:lstStyle/>
          <a:p>
            <a:pPr marR="5080">
              <a:lnSpc>
                <a:spcPct val="100000"/>
              </a:lnSpc>
              <a:spcBef>
                <a:spcPts val="95"/>
              </a:spcBef>
              <a:tabLst>
                <a:tab pos="6311265" algn="l"/>
              </a:tabLst>
            </a:pPr>
            <a:r>
              <a:rPr sz="2200" b="1" spc="-5" dirty="0">
                <a:solidFill>
                  <a:srgbClr val="FFFFFF"/>
                </a:solidFill>
                <a:latin typeface="微软雅黑"/>
                <a:cs typeface="微软雅黑"/>
              </a:rPr>
              <a:t>调相机无人值守监测和诊断系</a:t>
            </a:r>
            <a:r>
              <a:rPr sz="2200" b="1" spc="-35" dirty="0">
                <a:solidFill>
                  <a:srgbClr val="FFFFFF"/>
                </a:solidFill>
                <a:latin typeface="微软雅黑"/>
                <a:cs typeface="微软雅黑"/>
              </a:rPr>
              <a:t>统</a:t>
            </a:r>
            <a:r>
              <a:rPr sz="2200" spc="-20" dirty="0">
                <a:solidFill>
                  <a:srgbClr val="FFFFFF"/>
                </a:solidFill>
                <a:latin typeface="微软雅黑"/>
                <a:cs typeface="微软雅黑"/>
              </a:rPr>
              <a:t>——</a:t>
            </a:r>
            <a:r>
              <a:rPr sz="2200" dirty="0">
                <a:solidFill>
                  <a:srgbClr val="FFFFFF"/>
                </a:solidFill>
                <a:latin typeface="微软雅黑"/>
                <a:cs typeface="微软雅黑"/>
              </a:rPr>
              <a:t>借</a:t>
            </a:r>
            <a:r>
              <a:rPr sz="2200" spc="-5" dirty="0">
                <a:solidFill>
                  <a:srgbClr val="FFFFFF"/>
                </a:solidFill>
                <a:latin typeface="微软雅黑"/>
                <a:cs typeface="微软雅黑"/>
              </a:rPr>
              <a:t>助物联网</a:t>
            </a:r>
            <a:r>
              <a:rPr sz="2200" dirty="0">
                <a:solidFill>
                  <a:srgbClr val="FFFFFF"/>
                </a:solidFill>
                <a:latin typeface="微软雅黑"/>
                <a:cs typeface="微软雅黑"/>
              </a:rPr>
              <a:t>、</a:t>
            </a:r>
            <a:r>
              <a:rPr sz="2200" spc="-10" dirty="0">
                <a:solidFill>
                  <a:srgbClr val="FFFFFF"/>
                </a:solidFill>
                <a:latin typeface="微软雅黑"/>
                <a:cs typeface="微软雅黑"/>
              </a:rPr>
              <a:t>数</a:t>
            </a:r>
            <a:r>
              <a:rPr sz="2200" spc="-5" dirty="0">
                <a:solidFill>
                  <a:srgbClr val="FFFFFF"/>
                </a:solidFill>
                <a:latin typeface="微软雅黑"/>
                <a:cs typeface="微软雅黑"/>
              </a:rPr>
              <a:t>据 可视化与虚拟现实、大数据与人工</a:t>
            </a:r>
            <a:r>
              <a:rPr sz="2200" spc="5" dirty="0">
                <a:solidFill>
                  <a:srgbClr val="FFFFFF"/>
                </a:solidFill>
                <a:latin typeface="微软雅黑"/>
                <a:cs typeface="微软雅黑"/>
              </a:rPr>
              <a:t>智</a:t>
            </a:r>
            <a:r>
              <a:rPr sz="2200" spc="-5" dirty="0">
                <a:solidFill>
                  <a:srgbClr val="FFFFFF"/>
                </a:solidFill>
                <a:latin typeface="微软雅黑"/>
                <a:cs typeface="微软雅黑"/>
              </a:rPr>
              <a:t>能等</a:t>
            </a:r>
            <a:r>
              <a:rPr sz="2200" spc="5" dirty="0">
                <a:solidFill>
                  <a:srgbClr val="FFFFFF"/>
                </a:solidFill>
                <a:latin typeface="微软雅黑"/>
                <a:cs typeface="微软雅黑"/>
              </a:rPr>
              <a:t>前</a:t>
            </a:r>
            <a:r>
              <a:rPr sz="2200" spc="-5" dirty="0">
                <a:solidFill>
                  <a:srgbClr val="FFFFFF"/>
                </a:solidFill>
                <a:latin typeface="微软雅黑"/>
                <a:cs typeface="微软雅黑"/>
              </a:rPr>
              <a:t>沿</a:t>
            </a:r>
            <a:r>
              <a:rPr sz="2200" spc="-40" dirty="0">
                <a:solidFill>
                  <a:srgbClr val="FFFFFF"/>
                </a:solidFill>
                <a:latin typeface="微软雅黑"/>
                <a:cs typeface="微软雅黑"/>
              </a:rPr>
              <a:t>信</a:t>
            </a:r>
            <a:r>
              <a:rPr sz="2200" spc="-5" dirty="0">
                <a:solidFill>
                  <a:srgbClr val="FFFFFF"/>
                </a:solidFill>
                <a:latin typeface="微软雅黑"/>
                <a:cs typeface="微软雅黑"/>
              </a:rPr>
              <a:t>息</a:t>
            </a:r>
            <a:r>
              <a:rPr sz="2200" dirty="0">
                <a:solidFill>
                  <a:srgbClr val="FFFFFF"/>
                </a:solidFill>
                <a:latin typeface="微软雅黑"/>
                <a:cs typeface="微软雅黑"/>
              </a:rPr>
              <a:t>	</a:t>
            </a:r>
            <a:r>
              <a:rPr sz="2200" spc="-5" dirty="0">
                <a:solidFill>
                  <a:srgbClr val="FFFFFF"/>
                </a:solidFill>
                <a:latin typeface="微软雅黑"/>
                <a:cs typeface="微软雅黑"/>
              </a:rPr>
              <a:t>科学 技术，为调相机的运维提供信息支</a:t>
            </a:r>
            <a:r>
              <a:rPr sz="2200" spc="5" dirty="0">
                <a:solidFill>
                  <a:srgbClr val="FFFFFF"/>
                </a:solidFill>
                <a:latin typeface="微软雅黑"/>
                <a:cs typeface="微软雅黑"/>
              </a:rPr>
              <a:t>撑</a:t>
            </a:r>
            <a:r>
              <a:rPr sz="2200" spc="-5" dirty="0">
                <a:solidFill>
                  <a:srgbClr val="FFFFFF"/>
                </a:solidFill>
                <a:latin typeface="微软雅黑"/>
                <a:cs typeface="微软雅黑"/>
              </a:rPr>
              <a:t>和辅</a:t>
            </a:r>
            <a:r>
              <a:rPr sz="2200" spc="5" dirty="0">
                <a:solidFill>
                  <a:srgbClr val="FFFFFF"/>
                </a:solidFill>
                <a:latin typeface="微软雅黑"/>
                <a:cs typeface="微软雅黑"/>
              </a:rPr>
              <a:t>助</a:t>
            </a:r>
            <a:r>
              <a:rPr sz="2200" spc="-5" dirty="0">
                <a:solidFill>
                  <a:srgbClr val="FFFFFF"/>
                </a:solidFill>
                <a:latin typeface="微软雅黑"/>
                <a:cs typeface="微软雅黑"/>
              </a:rPr>
              <a:t>决</a:t>
            </a:r>
            <a:r>
              <a:rPr sz="2200" spc="-40" dirty="0">
                <a:solidFill>
                  <a:srgbClr val="FFFFFF"/>
                </a:solidFill>
                <a:latin typeface="微软雅黑"/>
                <a:cs typeface="微软雅黑"/>
              </a:rPr>
              <a:t>策</a:t>
            </a:r>
            <a:r>
              <a:rPr sz="2200" spc="-5" dirty="0">
                <a:solidFill>
                  <a:srgbClr val="FFFFFF"/>
                </a:solidFill>
                <a:latin typeface="微软雅黑"/>
                <a:cs typeface="微软雅黑"/>
              </a:rPr>
              <a:t>：</a:t>
            </a:r>
            <a:endParaRPr sz="2200">
              <a:latin typeface="微软雅黑"/>
              <a:cs typeface="微软雅黑"/>
            </a:endParaRPr>
          </a:p>
          <a:p>
            <a:pPr marL="342900" indent="-342900">
              <a:lnSpc>
                <a:spcPct val="100000"/>
              </a:lnSpc>
              <a:spcBef>
                <a:spcPts val="1205"/>
              </a:spcBef>
              <a:buFont typeface="Arial"/>
              <a:buChar char="•"/>
              <a:tabLst>
                <a:tab pos="342900" algn="l"/>
                <a:tab pos="343535" algn="l"/>
              </a:tabLst>
            </a:pPr>
            <a:r>
              <a:rPr sz="2200" spc="-10" dirty="0">
                <a:solidFill>
                  <a:srgbClr val="FFFFFF"/>
                </a:solidFill>
                <a:latin typeface="微软雅黑"/>
                <a:cs typeface="微软雅黑"/>
              </a:rPr>
              <a:t>以基于物联网的自动化监控替代周</a:t>
            </a:r>
            <a:r>
              <a:rPr sz="2200" dirty="0">
                <a:solidFill>
                  <a:srgbClr val="FFFFFF"/>
                </a:solidFill>
                <a:latin typeface="微软雅黑"/>
                <a:cs typeface="微软雅黑"/>
              </a:rPr>
              <a:t>期</a:t>
            </a:r>
            <a:r>
              <a:rPr sz="2200" spc="-10" dirty="0">
                <a:solidFill>
                  <a:srgbClr val="FFFFFF"/>
                </a:solidFill>
                <a:latin typeface="微软雅黑"/>
                <a:cs typeface="微软雅黑"/>
              </a:rPr>
              <a:t>性人</a:t>
            </a:r>
            <a:r>
              <a:rPr sz="2200" dirty="0">
                <a:solidFill>
                  <a:srgbClr val="FFFFFF"/>
                </a:solidFill>
                <a:latin typeface="微软雅黑"/>
                <a:cs typeface="微软雅黑"/>
              </a:rPr>
              <a:t>工巡</a:t>
            </a:r>
            <a:r>
              <a:rPr sz="2200" spc="-5" dirty="0">
                <a:solidFill>
                  <a:srgbClr val="FFFFFF"/>
                </a:solidFill>
                <a:latin typeface="微软雅黑"/>
                <a:cs typeface="微软雅黑"/>
              </a:rPr>
              <a:t>检</a:t>
            </a:r>
            <a:endParaRPr sz="2200">
              <a:latin typeface="微软雅黑"/>
              <a:cs typeface="微软雅黑"/>
            </a:endParaRPr>
          </a:p>
          <a:p>
            <a:pPr marL="342900" indent="-342900">
              <a:lnSpc>
                <a:spcPct val="100000"/>
              </a:lnSpc>
              <a:buFont typeface="Arial"/>
              <a:buChar char="•"/>
              <a:tabLst>
                <a:tab pos="342900" algn="l"/>
                <a:tab pos="343535" algn="l"/>
              </a:tabLst>
            </a:pPr>
            <a:r>
              <a:rPr sz="2200" spc="-5" dirty="0">
                <a:solidFill>
                  <a:srgbClr val="FFFFFF"/>
                </a:solidFill>
                <a:latin typeface="微软雅黑"/>
                <a:cs typeface="微软雅黑"/>
              </a:rPr>
              <a:t>以基于大数据的机器智能辅助人为</a:t>
            </a:r>
            <a:r>
              <a:rPr sz="2200" dirty="0">
                <a:solidFill>
                  <a:srgbClr val="FFFFFF"/>
                </a:solidFill>
                <a:latin typeface="微软雅黑"/>
                <a:cs typeface="微软雅黑"/>
              </a:rPr>
              <a:t>的</a:t>
            </a:r>
            <a:r>
              <a:rPr sz="2200" spc="-5" dirty="0">
                <a:solidFill>
                  <a:srgbClr val="FFFFFF"/>
                </a:solidFill>
                <a:latin typeface="微软雅黑"/>
                <a:cs typeface="微软雅黑"/>
              </a:rPr>
              <a:t>经验</a:t>
            </a:r>
            <a:r>
              <a:rPr sz="2200" dirty="0">
                <a:solidFill>
                  <a:srgbClr val="FFFFFF"/>
                </a:solidFill>
                <a:latin typeface="微软雅黑"/>
                <a:cs typeface="微软雅黑"/>
              </a:rPr>
              <a:t>性</a:t>
            </a:r>
            <a:r>
              <a:rPr sz="2200" spc="5" dirty="0">
                <a:solidFill>
                  <a:srgbClr val="FFFFFF"/>
                </a:solidFill>
                <a:latin typeface="微软雅黑"/>
                <a:cs typeface="微软雅黑"/>
              </a:rPr>
              <a:t>决</a:t>
            </a:r>
            <a:r>
              <a:rPr sz="2200" spc="-5" dirty="0">
                <a:solidFill>
                  <a:srgbClr val="FFFFFF"/>
                </a:solidFill>
                <a:latin typeface="微软雅黑"/>
                <a:cs typeface="微软雅黑"/>
              </a:rPr>
              <a:t>策</a:t>
            </a:r>
            <a:endParaRPr sz="2200">
              <a:latin typeface="微软雅黑"/>
              <a:cs typeface="微软雅黑"/>
            </a:endParaRPr>
          </a:p>
        </p:txBody>
      </p:sp>
      <p:sp>
        <p:nvSpPr>
          <p:cNvPr id="6" name="object 6"/>
          <p:cNvSpPr/>
          <p:nvPr/>
        </p:nvSpPr>
        <p:spPr>
          <a:xfrm>
            <a:off x="9151619" y="5833871"/>
            <a:ext cx="312420" cy="203835"/>
          </a:xfrm>
          <a:custGeom>
            <a:avLst/>
            <a:gdLst/>
            <a:ahLst/>
            <a:cxnLst/>
            <a:rect l="l" t="t" r="r" b="b"/>
            <a:pathLst>
              <a:path w="312420" h="203835">
                <a:moveTo>
                  <a:pt x="312420" y="101841"/>
                </a:moveTo>
                <a:lnTo>
                  <a:pt x="0" y="101841"/>
                </a:lnTo>
                <a:lnTo>
                  <a:pt x="156209" y="203682"/>
                </a:lnTo>
                <a:lnTo>
                  <a:pt x="312420" y="101841"/>
                </a:lnTo>
                <a:close/>
              </a:path>
              <a:path w="312420" h="203835">
                <a:moveTo>
                  <a:pt x="234314" y="0"/>
                </a:moveTo>
                <a:lnTo>
                  <a:pt x="78104" y="0"/>
                </a:lnTo>
                <a:lnTo>
                  <a:pt x="78104" y="101841"/>
                </a:lnTo>
                <a:lnTo>
                  <a:pt x="234314" y="101841"/>
                </a:lnTo>
                <a:lnTo>
                  <a:pt x="234314" y="0"/>
                </a:lnTo>
                <a:close/>
              </a:path>
            </a:pathLst>
          </a:custGeom>
          <a:solidFill>
            <a:srgbClr val="D2DEED"/>
          </a:solidFill>
        </p:spPr>
        <p:txBody>
          <a:bodyPr wrap="square" lIns="0" tIns="0" rIns="0" bIns="0" rtlCol="0"/>
          <a:lstStyle/>
          <a:p>
            <a:endParaRPr/>
          </a:p>
        </p:txBody>
      </p:sp>
      <p:sp>
        <p:nvSpPr>
          <p:cNvPr id="7" name="object 7"/>
          <p:cNvSpPr/>
          <p:nvPr/>
        </p:nvSpPr>
        <p:spPr>
          <a:xfrm>
            <a:off x="9128759" y="5827776"/>
            <a:ext cx="357505" cy="21609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424671" y="4370832"/>
            <a:ext cx="1766316" cy="1423416"/>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8799321" y="5127447"/>
            <a:ext cx="1155700" cy="1419225"/>
          </a:xfrm>
          <a:prstGeom prst="rect">
            <a:avLst/>
          </a:prstGeom>
        </p:spPr>
        <p:txBody>
          <a:bodyPr vert="horz" wrap="square" lIns="0" tIns="12700" rIns="0" bIns="0" rtlCol="0">
            <a:spAutoFit/>
          </a:bodyPr>
          <a:lstStyle/>
          <a:p>
            <a:pPr marR="20955" algn="ctr">
              <a:lnSpc>
                <a:spcPct val="100000"/>
              </a:lnSpc>
              <a:spcBef>
                <a:spcPts val="100"/>
              </a:spcBef>
            </a:pPr>
            <a:r>
              <a:rPr sz="1200" spc="-5" dirty="0">
                <a:solidFill>
                  <a:srgbClr val="FFFFFF"/>
                </a:solidFill>
                <a:latin typeface="微软雅黑"/>
                <a:cs typeface="微软雅黑"/>
              </a:rPr>
              <a:t>可视</a:t>
            </a:r>
            <a:endParaRPr sz="1200">
              <a:latin typeface="微软雅黑"/>
              <a:cs typeface="微软雅黑"/>
            </a:endParaRPr>
          </a:p>
          <a:p>
            <a:pPr marR="20955" algn="ctr">
              <a:lnSpc>
                <a:spcPct val="100000"/>
              </a:lnSpc>
              <a:spcBef>
                <a:spcPts val="5"/>
              </a:spcBef>
            </a:pPr>
            <a:r>
              <a:rPr sz="1200" dirty="0">
                <a:solidFill>
                  <a:srgbClr val="FFFFFF"/>
                </a:solidFill>
                <a:latin typeface="微软雅黑"/>
                <a:cs typeface="微软雅黑"/>
              </a:rPr>
              <a:t>化</a:t>
            </a:r>
            <a:endParaRPr sz="1200">
              <a:latin typeface="微软雅黑"/>
              <a:cs typeface="微软雅黑"/>
            </a:endParaRPr>
          </a:p>
          <a:p>
            <a:pPr>
              <a:lnSpc>
                <a:spcPct val="100000"/>
              </a:lnSpc>
            </a:pPr>
            <a:endParaRPr sz="1600">
              <a:latin typeface="Times New Roman"/>
              <a:cs typeface="Times New Roman"/>
            </a:endParaRPr>
          </a:p>
          <a:p>
            <a:pPr>
              <a:lnSpc>
                <a:spcPct val="100000"/>
              </a:lnSpc>
              <a:spcBef>
                <a:spcPts val="25"/>
              </a:spcBef>
            </a:pPr>
            <a:endParaRPr sz="1650">
              <a:latin typeface="Times New Roman"/>
              <a:cs typeface="Times New Roman"/>
            </a:endParaRPr>
          </a:p>
          <a:p>
            <a:pPr marR="5080" algn="ctr">
              <a:lnSpc>
                <a:spcPct val="100000"/>
              </a:lnSpc>
            </a:pPr>
            <a:r>
              <a:rPr sz="1800" b="1" dirty="0">
                <a:solidFill>
                  <a:srgbClr val="FFFFFF"/>
                </a:solidFill>
                <a:latin typeface="微软雅黑"/>
                <a:cs typeface="微软雅黑"/>
              </a:rPr>
              <a:t>智能运维、</a:t>
            </a:r>
            <a:endParaRPr sz="1800">
              <a:latin typeface="微软雅黑"/>
              <a:cs typeface="微软雅黑"/>
            </a:endParaRPr>
          </a:p>
          <a:p>
            <a:pPr marL="14604" algn="ctr">
              <a:lnSpc>
                <a:spcPct val="100000"/>
              </a:lnSpc>
            </a:pPr>
            <a:r>
              <a:rPr sz="1800" b="1" spc="-5" dirty="0">
                <a:solidFill>
                  <a:srgbClr val="FFFFFF"/>
                </a:solidFill>
                <a:latin typeface="微软雅黑"/>
                <a:cs typeface="微软雅黑"/>
              </a:rPr>
              <a:t>减员增</a:t>
            </a:r>
            <a:r>
              <a:rPr sz="1800" b="1" dirty="0">
                <a:solidFill>
                  <a:srgbClr val="FFFFFF"/>
                </a:solidFill>
                <a:latin typeface="微软雅黑"/>
                <a:cs typeface="微软雅黑"/>
              </a:rPr>
              <a:t>效</a:t>
            </a:r>
            <a:endParaRPr sz="1800">
              <a:latin typeface="微软雅黑"/>
              <a:cs typeface="微软雅黑"/>
            </a:endParaRPr>
          </a:p>
        </p:txBody>
      </p:sp>
      <p:sp>
        <p:nvSpPr>
          <p:cNvPr id="10" name="object 10"/>
          <p:cNvSpPr txBox="1"/>
          <p:nvPr/>
        </p:nvSpPr>
        <p:spPr>
          <a:xfrm>
            <a:off x="8805926" y="4695520"/>
            <a:ext cx="317500" cy="392430"/>
          </a:xfrm>
          <a:prstGeom prst="rect">
            <a:avLst/>
          </a:prstGeom>
        </p:spPr>
        <p:txBody>
          <a:bodyPr vert="horz" wrap="square" lIns="0" tIns="12700" rIns="0" bIns="0" rtlCol="0">
            <a:spAutoFit/>
          </a:bodyPr>
          <a:lstStyle/>
          <a:p>
            <a:pPr marR="5080" algn="ctr">
              <a:lnSpc>
                <a:spcPct val="100000"/>
              </a:lnSpc>
              <a:spcBef>
                <a:spcPts val="100"/>
              </a:spcBef>
            </a:pPr>
            <a:r>
              <a:rPr sz="1200" spc="-5" dirty="0">
                <a:solidFill>
                  <a:srgbClr val="FFFFFF"/>
                </a:solidFill>
                <a:latin typeface="微软雅黑"/>
                <a:cs typeface="微软雅黑"/>
              </a:rPr>
              <a:t>智能</a:t>
            </a:r>
            <a:endParaRPr sz="1200">
              <a:latin typeface="微软雅黑"/>
              <a:cs typeface="微软雅黑"/>
            </a:endParaRPr>
          </a:p>
          <a:p>
            <a:pPr marR="5080" algn="ctr">
              <a:lnSpc>
                <a:spcPct val="100000"/>
              </a:lnSpc>
              <a:spcBef>
                <a:spcPts val="5"/>
              </a:spcBef>
            </a:pPr>
            <a:r>
              <a:rPr sz="1200" dirty="0">
                <a:solidFill>
                  <a:srgbClr val="FFFFFF"/>
                </a:solidFill>
                <a:latin typeface="微软雅黑"/>
                <a:cs typeface="微软雅黑"/>
              </a:rPr>
              <a:t>化</a:t>
            </a:r>
            <a:endParaRPr sz="1200">
              <a:latin typeface="微软雅黑"/>
              <a:cs typeface="微软雅黑"/>
            </a:endParaRPr>
          </a:p>
        </p:txBody>
      </p:sp>
      <p:sp>
        <p:nvSpPr>
          <p:cNvPr id="11" name="object 11"/>
          <p:cNvSpPr txBox="1"/>
          <p:nvPr/>
        </p:nvSpPr>
        <p:spPr>
          <a:xfrm>
            <a:off x="9383521" y="4557725"/>
            <a:ext cx="317500" cy="392430"/>
          </a:xfrm>
          <a:prstGeom prst="rect">
            <a:avLst/>
          </a:prstGeom>
        </p:spPr>
        <p:txBody>
          <a:bodyPr vert="horz" wrap="square" lIns="0" tIns="12700" rIns="0" bIns="0" rtlCol="0">
            <a:spAutoFit/>
          </a:bodyPr>
          <a:lstStyle/>
          <a:p>
            <a:pPr marR="5080" algn="ctr">
              <a:lnSpc>
                <a:spcPct val="100000"/>
              </a:lnSpc>
              <a:spcBef>
                <a:spcPts val="100"/>
              </a:spcBef>
            </a:pPr>
            <a:r>
              <a:rPr sz="1200" spc="-5" dirty="0">
                <a:solidFill>
                  <a:srgbClr val="FFFFFF"/>
                </a:solidFill>
                <a:latin typeface="微软雅黑"/>
                <a:cs typeface="微软雅黑"/>
              </a:rPr>
              <a:t>信息</a:t>
            </a:r>
            <a:endParaRPr sz="1200">
              <a:latin typeface="微软雅黑"/>
              <a:cs typeface="微软雅黑"/>
            </a:endParaRPr>
          </a:p>
          <a:p>
            <a:pPr marR="5080" algn="ctr">
              <a:lnSpc>
                <a:spcPct val="100000"/>
              </a:lnSpc>
              <a:spcBef>
                <a:spcPts val="5"/>
              </a:spcBef>
            </a:pPr>
            <a:r>
              <a:rPr sz="1200" dirty="0">
                <a:solidFill>
                  <a:srgbClr val="FFFFFF"/>
                </a:solidFill>
                <a:latin typeface="微软雅黑"/>
                <a:cs typeface="微软雅黑"/>
              </a:rPr>
              <a:t>化</a:t>
            </a:r>
            <a:endParaRPr sz="1200">
              <a:latin typeface="微软雅黑"/>
              <a:cs typeface="微软雅黑"/>
            </a:endParaRPr>
          </a:p>
        </p:txBody>
      </p:sp>
      <p:sp>
        <p:nvSpPr>
          <p:cNvPr id="12" name="object 12"/>
          <p:cNvSpPr/>
          <p:nvPr/>
        </p:nvSpPr>
        <p:spPr>
          <a:xfrm>
            <a:off x="7641335" y="877824"/>
            <a:ext cx="2880360" cy="3014472"/>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8768842" y="4015232"/>
            <a:ext cx="948690" cy="330835"/>
          </a:xfrm>
          <a:prstGeom prst="rect">
            <a:avLst/>
          </a:prstGeom>
        </p:spPr>
        <p:txBody>
          <a:bodyPr vert="horz" wrap="square" lIns="0" tIns="12700" rIns="0" bIns="0" rtlCol="0">
            <a:spAutoFit/>
          </a:bodyPr>
          <a:lstStyle/>
          <a:p>
            <a:pPr>
              <a:lnSpc>
                <a:spcPct val="100000"/>
              </a:lnSpc>
              <a:spcBef>
                <a:spcPts val="100"/>
              </a:spcBef>
            </a:pPr>
            <a:r>
              <a:rPr sz="2000" b="1" spc="-40" dirty="0">
                <a:solidFill>
                  <a:srgbClr val="FFFFFF"/>
                </a:solidFill>
                <a:latin typeface="微软雅黑"/>
                <a:cs typeface="微软雅黑"/>
              </a:rPr>
              <a:t>Pavatar</a:t>
            </a:r>
            <a:endParaRPr sz="2000">
              <a:latin typeface="微软雅黑"/>
              <a:cs typeface="微软雅黑"/>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49040" y="853439"/>
            <a:ext cx="3346704" cy="1905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149083" y="853439"/>
            <a:ext cx="3346704" cy="190500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749040" y="2799588"/>
            <a:ext cx="3346704" cy="1905000"/>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7149083" y="2799588"/>
            <a:ext cx="3346704" cy="1905000"/>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3747515" y="4745735"/>
            <a:ext cx="3346703" cy="1905000"/>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7164323" y="4745735"/>
            <a:ext cx="3346704" cy="1905000"/>
          </a:xfrm>
          <a:prstGeom prst="rect">
            <a:avLst/>
          </a:prstGeom>
          <a:blipFill>
            <a:blip r:embed="rId8" cstate="print"/>
            <a:stretch>
              <a:fillRect/>
            </a:stretch>
          </a:blipFill>
        </p:spPr>
        <p:txBody>
          <a:bodyPr wrap="square" lIns="0" tIns="0" rIns="0" bIns="0" rtlCol="0"/>
          <a:lstStyle/>
          <a:p>
            <a:endParaRPr/>
          </a:p>
        </p:txBody>
      </p:sp>
      <p:sp>
        <p:nvSpPr>
          <p:cNvPr id="8" name="object 8"/>
          <p:cNvSpPr/>
          <p:nvPr/>
        </p:nvSpPr>
        <p:spPr>
          <a:xfrm>
            <a:off x="3988308" y="2881883"/>
            <a:ext cx="963167" cy="975359"/>
          </a:xfrm>
          <a:prstGeom prst="rect">
            <a:avLst/>
          </a:prstGeom>
          <a:blipFill>
            <a:blip r:embed="rId9" cstate="print"/>
            <a:stretch>
              <a:fillRect/>
            </a:stretch>
          </a:blipFill>
        </p:spPr>
        <p:txBody>
          <a:bodyPr wrap="square" lIns="0" tIns="0" rIns="0" bIns="0" rtlCol="0"/>
          <a:lstStyle/>
          <a:p>
            <a:endParaRPr/>
          </a:p>
        </p:txBody>
      </p:sp>
      <p:sp>
        <p:nvSpPr>
          <p:cNvPr id="9" name="object 9"/>
          <p:cNvSpPr/>
          <p:nvPr/>
        </p:nvSpPr>
        <p:spPr>
          <a:xfrm>
            <a:off x="4030979" y="2924555"/>
            <a:ext cx="827531" cy="675132"/>
          </a:xfrm>
          <a:prstGeom prst="rect">
            <a:avLst/>
          </a:prstGeom>
          <a:blipFill>
            <a:blip r:embed="rId10" cstate="print"/>
            <a:stretch>
              <a:fillRect/>
            </a:stretch>
          </a:blipFill>
        </p:spPr>
        <p:txBody>
          <a:bodyPr wrap="square" lIns="0" tIns="0" rIns="0" bIns="0" rtlCol="0"/>
          <a:lstStyle/>
          <a:p>
            <a:endParaRPr/>
          </a:p>
        </p:txBody>
      </p:sp>
      <p:sp>
        <p:nvSpPr>
          <p:cNvPr id="10" name="object 10"/>
          <p:cNvSpPr/>
          <p:nvPr/>
        </p:nvSpPr>
        <p:spPr>
          <a:xfrm>
            <a:off x="3747515" y="2404872"/>
            <a:ext cx="3346450" cy="340995"/>
          </a:xfrm>
          <a:custGeom>
            <a:avLst/>
            <a:gdLst/>
            <a:ahLst/>
            <a:cxnLst/>
            <a:rect l="l" t="t" r="r" b="b"/>
            <a:pathLst>
              <a:path w="3346450" h="340994">
                <a:moveTo>
                  <a:pt x="0" y="340867"/>
                </a:moveTo>
                <a:lnTo>
                  <a:pt x="3346322" y="340867"/>
                </a:lnTo>
                <a:lnTo>
                  <a:pt x="3346322" y="0"/>
                </a:lnTo>
                <a:lnTo>
                  <a:pt x="0" y="0"/>
                </a:lnTo>
                <a:lnTo>
                  <a:pt x="0" y="340867"/>
                </a:lnTo>
                <a:close/>
              </a:path>
            </a:pathLst>
          </a:custGeom>
          <a:solidFill>
            <a:srgbClr val="000000">
              <a:alpha val="54116"/>
            </a:srgbClr>
          </a:solidFill>
        </p:spPr>
        <p:txBody>
          <a:bodyPr wrap="square" lIns="0" tIns="0" rIns="0" bIns="0" rtlCol="0"/>
          <a:lstStyle/>
          <a:p>
            <a:endParaRPr/>
          </a:p>
        </p:txBody>
      </p:sp>
      <p:sp>
        <p:nvSpPr>
          <p:cNvPr id="11" name="object 11"/>
          <p:cNvSpPr txBox="1"/>
          <p:nvPr/>
        </p:nvSpPr>
        <p:spPr>
          <a:xfrm>
            <a:off x="4594605" y="2427477"/>
            <a:ext cx="1647189"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微软雅黑"/>
                <a:cs typeface="微软雅黑"/>
              </a:rPr>
              <a:t>数字孪生厂房重建</a:t>
            </a:r>
            <a:endParaRPr sz="1600" dirty="0">
              <a:latin typeface="微软雅黑"/>
              <a:cs typeface="微软雅黑"/>
            </a:endParaRPr>
          </a:p>
        </p:txBody>
      </p:sp>
      <p:sp>
        <p:nvSpPr>
          <p:cNvPr id="12" name="object 12"/>
          <p:cNvSpPr/>
          <p:nvPr/>
        </p:nvSpPr>
        <p:spPr>
          <a:xfrm>
            <a:off x="7162800" y="2421635"/>
            <a:ext cx="3331210" cy="338455"/>
          </a:xfrm>
          <a:custGeom>
            <a:avLst/>
            <a:gdLst/>
            <a:ahLst/>
            <a:cxnLst/>
            <a:rect l="l" t="t" r="r" b="b"/>
            <a:pathLst>
              <a:path w="3331209" h="338455">
                <a:moveTo>
                  <a:pt x="0" y="338200"/>
                </a:moveTo>
                <a:lnTo>
                  <a:pt x="3331082" y="338200"/>
                </a:lnTo>
                <a:lnTo>
                  <a:pt x="3331082" y="0"/>
                </a:lnTo>
                <a:lnTo>
                  <a:pt x="0" y="0"/>
                </a:lnTo>
                <a:lnTo>
                  <a:pt x="0" y="338200"/>
                </a:lnTo>
                <a:close/>
              </a:path>
            </a:pathLst>
          </a:custGeom>
          <a:solidFill>
            <a:srgbClr val="000000">
              <a:alpha val="54116"/>
            </a:srgbClr>
          </a:solidFill>
        </p:spPr>
        <p:txBody>
          <a:bodyPr wrap="square" lIns="0" tIns="0" rIns="0" bIns="0" rtlCol="0"/>
          <a:lstStyle/>
          <a:p>
            <a:endParaRPr/>
          </a:p>
        </p:txBody>
      </p:sp>
      <p:sp>
        <p:nvSpPr>
          <p:cNvPr id="13" name="object 13"/>
          <p:cNvSpPr txBox="1"/>
          <p:nvPr/>
        </p:nvSpPr>
        <p:spPr>
          <a:xfrm>
            <a:off x="8002905" y="2443098"/>
            <a:ext cx="164782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微软雅黑"/>
                <a:cs typeface="微软雅黑"/>
              </a:rPr>
              <a:t>三维监测数据展示</a:t>
            </a:r>
            <a:endParaRPr sz="1600">
              <a:latin typeface="微软雅黑"/>
              <a:cs typeface="微软雅黑"/>
            </a:endParaRPr>
          </a:p>
        </p:txBody>
      </p:sp>
      <p:sp>
        <p:nvSpPr>
          <p:cNvPr id="14" name="object 14"/>
          <p:cNvSpPr txBox="1"/>
          <p:nvPr/>
        </p:nvSpPr>
        <p:spPr>
          <a:xfrm>
            <a:off x="3747515" y="6312408"/>
            <a:ext cx="3347085" cy="338455"/>
          </a:xfrm>
          <a:prstGeom prst="rect">
            <a:avLst/>
          </a:prstGeom>
          <a:solidFill>
            <a:srgbClr val="000000">
              <a:alpha val="54116"/>
            </a:srgbClr>
          </a:solidFill>
        </p:spPr>
        <p:txBody>
          <a:bodyPr vert="horz" wrap="square" lIns="0" tIns="34925" rIns="0" bIns="0" rtlCol="0">
            <a:spAutoFit/>
          </a:bodyPr>
          <a:lstStyle/>
          <a:p>
            <a:pPr marL="757555">
              <a:lnSpc>
                <a:spcPct val="100000"/>
              </a:lnSpc>
              <a:spcBef>
                <a:spcPts val="275"/>
              </a:spcBef>
            </a:pPr>
            <a:r>
              <a:rPr sz="1600" b="1" spc="-5" dirty="0">
                <a:solidFill>
                  <a:srgbClr val="FFFFFF"/>
                </a:solidFill>
                <a:latin typeface="微软雅黑"/>
                <a:cs typeface="微软雅黑"/>
              </a:rPr>
              <a:t>虚拟现实交互式巡检</a:t>
            </a:r>
            <a:endParaRPr sz="1600">
              <a:latin typeface="微软雅黑"/>
              <a:cs typeface="微软雅黑"/>
            </a:endParaRPr>
          </a:p>
        </p:txBody>
      </p:sp>
      <p:sp>
        <p:nvSpPr>
          <p:cNvPr id="15" name="object 15"/>
          <p:cNvSpPr txBox="1"/>
          <p:nvPr/>
        </p:nvSpPr>
        <p:spPr>
          <a:xfrm>
            <a:off x="3747515" y="4367784"/>
            <a:ext cx="3347085" cy="338455"/>
          </a:xfrm>
          <a:prstGeom prst="rect">
            <a:avLst/>
          </a:prstGeom>
          <a:solidFill>
            <a:srgbClr val="000000">
              <a:alpha val="54116"/>
            </a:srgbClr>
          </a:solidFill>
        </p:spPr>
        <p:txBody>
          <a:bodyPr vert="horz" wrap="square" lIns="0" tIns="33655" rIns="0" bIns="0" rtlCol="0">
            <a:spAutoFit/>
          </a:bodyPr>
          <a:lstStyle/>
          <a:p>
            <a:pPr marL="859790">
              <a:lnSpc>
                <a:spcPct val="100000"/>
              </a:lnSpc>
              <a:spcBef>
                <a:spcPts val="265"/>
              </a:spcBef>
            </a:pPr>
            <a:r>
              <a:rPr sz="1600" b="1" spc="-10" dirty="0">
                <a:solidFill>
                  <a:srgbClr val="FFFFFF"/>
                </a:solidFill>
                <a:latin typeface="微软雅黑"/>
                <a:cs typeface="微软雅黑"/>
              </a:rPr>
              <a:t>运行环境智能监</a:t>
            </a:r>
            <a:r>
              <a:rPr sz="1600" b="1" spc="-5" dirty="0">
                <a:solidFill>
                  <a:srgbClr val="FFFFFF"/>
                </a:solidFill>
                <a:latin typeface="微软雅黑"/>
                <a:cs typeface="微软雅黑"/>
              </a:rPr>
              <a:t>测</a:t>
            </a:r>
            <a:endParaRPr sz="1600">
              <a:latin typeface="微软雅黑"/>
              <a:cs typeface="微软雅黑"/>
            </a:endParaRPr>
          </a:p>
        </p:txBody>
      </p:sp>
      <p:sp>
        <p:nvSpPr>
          <p:cNvPr id="16" name="object 16"/>
          <p:cNvSpPr txBox="1"/>
          <p:nvPr/>
        </p:nvSpPr>
        <p:spPr>
          <a:xfrm>
            <a:off x="7155180" y="4367784"/>
            <a:ext cx="3331845" cy="338455"/>
          </a:xfrm>
          <a:prstGeom prst="rect">
            <a:avLst/>
          </a:prstGeom>
          <a:solidFill>
            <a:srgbClr val="000000">
              <a:alpha val="54116"/>
            </a:srgbClr>
          </a:solidFill>
        </p:spPr>
        <p:txBody>
          <a:bodyPr vert="horz" wrap="square" lIns="0" tIns="33655" rIns="0" bIns="0" rtlCol="0">
            <a:spAutoFit/>
          </a:bodyPr>
          <a:lstStyle/>
          <a:p>
            <a:pPr marL="852169">
              <a:lnSpc>
                <a:spcPct val="100000"/>
              </a:lnSpc>
              <a:spcBef>
                <a:spcPts val="265"/>
              </a:spcBef>
            </a:pPr>
            <a:r>
              <a:rPr sz="1600" b="1" spc="-10" dirty="0">
                <a:solidFill>
                  <a:srgbClr val="FFFFFF"/>
                </a:solidFill>
                <a:latin typeface="微软雅黑"/>
                <a:cs typeface="微软雅黑"/>
              </a:rPr>
              <a:t>智能无线感知</a:t>
            </a:r>
            <a:r>
              <a:rPr sz="1600" b="1" spc="-5" dirty="0">
                <a:solidFill>
                  <a:srgbClr val="FFFFFF"/>
                </a:solidFill>
                <a:latin typeface="微软雅黑"/>
                <a:cs typeface="微软雅黑"/>
              </a:rPr>
              <a:t>监测</a:t>
            </a:r>
            <a:endParaRPr sz="1600">
              <a:latin typeface="微软雅黑"/>
              <a:cs typeface="微软雅黑"/>
            </a:endParaRPr>
          </a:p>
        </p:txBody>
      </p:sp>
      <p:sp>
        <p:nvSpPr>
          <p:cNvPr id="17" name="object 17"/>
          <p:cNvSpPr/>
          <p:nvPr/>
        </p:nvSpPr>
        <p:spPr>
          <a:xfrm>
            <a:off x="7162800" y="6306311"/>
            <a:ext cx="3346450" cy="338455"/>
          </a:xfrm>
          <a:custGeom>
            <a:avLst/>
            <a:gdLst/>
            <a:ahLst/>
            <a:cxnLst/>
            <a:rect l="l" t="t" r="r" b="b"/>
            <a:pathLst>
              <a:path w="3346450" h="338454">
                <a:moveTo>
                  <a:pt x="0" y="338201"/>
                </a:moveTo>
                <a:lnTo>
                  <a:pt x="3346323" y="338201"/>
                </a:lnTo>
                <a:lnTo>
                  <a:pt x="3346323" y="0"/>
                </a:lnTo>
                <a:lnTo>
                  <a:pt x="0" y="0"/>
                </a:lnTo>
                <a:lnTo>
                  <a:pt x="0" y="338201"/>
                </a:lnTo>
                <a:close/>
              </a:path>
            </a:pathLst>
          </a:custGeom>
          <a:solidFill>
            <a:srgbClr val="000000">
              <a:alpha val="54116"/>
            </a:srgbClr>
          </a:solidFill>
        </p:spPr>
        <p:txBody>
          <a:bodyPr wrap="square" lIns="0" tIns="0" rIns="0" bIns="0" rtlCol="0"/>
          <a:lstStyle/>
          <a:p>
            <a:endParaRPr/>
          </a:p>
        </p:txBody>
      </p:sp>
      <p:sp>
        <p:nvSpPr>
          <p:cNvPr id="18" name="object 18"/>
          <p:cNvSpPr txBox="1"/>
          <p:nvPr/>
        </p:nvSpPr>
        <p:spPr>
          <a:xfrm>
            <a:off x="7603617" y="6329273"/>
            <a:ext cx="245808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微软雅黑"/>
                <a:cs typeface="微软雅黑"/>
              </a:rPr>
              <a:t>多元异构感知数据分析处理</a:t>
            </a:r>
            <a:endParaRPr sz="1600">
              <a:latin typeface="微软雅黑"/>
              <a:cs typeface="微软雅黑"/>
            </a:endParaRPr>
          </a:p>
        </p:txBody>
      </p:sp>
      <p:sp>
        <p:nvSpPr>
          <p:cNvPr id="19" name="object 19"/>
          <p:cNvSpPr txBox="1"/>
          <p:nvPr/>
        </p:nvSpPr>
        <p:spPr>
          <a:xfrm>
            <a:off x="1680717" y="2650363"/>
            <a:ext cx="1854200" cy="1854835"/>
          </a:xfrm>
          <a:prstGeom prst="rect">
            <a:avLst/>
          </a:prstGeom>
        </p:spPr>
        <p:txBody>
          <a:bodyPr vert="horz" wrap="square" lIns="0" tIns="12700" rIns="0" bIns="0" rtlCol="0">
            <a:spAutoFit/>
          </a:bodyPr>
          <a:lstStyle/>
          <a:p>
            <a:pPr algn="ctr">
              <a:lnSpc>
                <a:spcPct val="100000"/>
              </a:lnSpc>
              <a:spcBef>
                <a:spcPts val="100"/>
              </a:spcBef>
            </a:pPr>
            <a:r>
              <a:rPr sz="2400" b="1" dirty="0">
                <a:solidFill>
                  <a:srgbClr val="842C8A"/>
                </a:solidFill>
                <a:latin typeface="微软雅黑"/>
                <a:cs typeface="微软雅黑"/>
              </a:rPr>
              <a:t>拓展感知维度</a:t>
            </a:r>
            <a:endParaRPr sz="2400">
              <a:latin typeface="微软雅黑"/>
              <a:cs typeface="微软雅黑"/>
            </a:endParaRPr>
          </a:p>
          <a:p>
            <a:pPr algn="ctr">
              <a:lnSpc>
                <a:spcPct val="100000"/>
              </a:lnSpc>
            </a:pPr>
            <a:r>
              <a:rPr sz="2400" b="1" dirty="0">
                <a:solidFill>
                  <a:srgbClr val="842C8A"/>
                </a:solidFill>
                <a:latin typeface="微软雅黑"/>
                <a:cs typeface="微软雅黑"/>
              </a:rPr>
              <a:t>+</a:t>
            </a:r>
            <a:endParaRPr sz="2400">
              <a:latin typeface="微软雅黑"/>
              <a:cs typeface="微软雅黑"/>
            </a:endParaRPr>
          </a:p>
          <a:p>
            <a:pPr algn="ctr">
              <a:lnSpc>
                <a:spcPct val="100000"/>
              </a:lnSpc>
            </a:pPr>
            <a:r>
              <a:rPr sz="2400" b="1" dirty="0">
                <a:solidFill>
                  <a:srgbClr val="842C8A"/>
                </a:solidFill>
                <a:latin typeface="微软雅黑"/>
                <a:cs typeface="微软雅黑"/>
              </a:rPr>
              <a:t>提升交互效率</a:t>
            </a:r>
            <a:endParaRPr sz="2400">
              <a:latin typeface="微软雅黑"/>
              <a:cs typeface="微软雅黑"/>
            </a:endParaRPr>
          </a:p>
          <a:p>
            <a:pPr algn="ctr">
              <a:lnSpc>
                <a:spcPct val="100000"/>
              </a:lnSpc>
            </a:pPr>
            <a:r>
              <a:rPr sz="2400" b="1" dirty="0">
                <a:solidFill>
                  <a:srgbClr val="842C8A"/>
                </a:solidFill>
                <a:latin typeface="微软雅黑"/>
                <a:cs typeface="微软雅黑"/>
              </a:rPr>
              <a:t>=</a:t>
            </a:r>
            <a:endParaRPr sz="2400">
              <a:latin typeface="微软雅黑"/>
              <a:cs typeface="微软雅黑"/>
            </a:endParaRPr>
          </a:p>
          <a:p>
            <a:pPr algn="ctr">
              <a:lnSpc>
                <a:spcPct val="100000"/>
              </a:lnSpc>
            </a:pPr>
            <a:r>
              <a:rPr sz="2400" b="1" dirty="0">
                <a:solidFill>
                  <a:srgbClr val="842C8A"/>
                </a:solidFill>
                <a:latin typeface="微软雅黑"/>
                <a:cs typeface="微软雅黑"/>
              </a:rPr>
              <a:t>减员、增效</a:t>
            </a:r>
            <a:endParaRPr sz="2400">
              <a:latin typeface="微软雅黑"/>
              <a:cs typeface="微软雅黑"/>
            </a:endParaRPr>
          </a:p>
        </p:txBody>
      </p:sp>
      <p:sp>
        <p:nvSpPr>
          <p:cNvPr id="20" name="object 20"/>
          <p:cNvSpPr txBox="1">
            <a:spLocks noGrp="1"/>
          </p:cNvSpPr>
          <p:nvPr>
            <p:ph type="title" idx="4294967295"/>
          </p:nvPr>
        </p:nvSpPr>
        <p:spPr>
          <a:xfrm>
            <a:off x="436880" y="308610"/>
            <a:ext cx="9871075" cy="381515"/>
          </a:xfrm>
          <a:prstGeom prst="rect">
            <a:avLst/>
          </a:prstGeom>
        </p:spPr>
        <p:txBody>
          <a:bodyPr vert="horz" wrap="square" lIns="0" tIns="12065" rIns="0" bIns="0" rtlCol="0">
            <a:spAutoFit/>
          </a:bodyPr>
          <a:lstStyle/>
          <a:p>
            <a:pPr marL="12700">
              <a:lnSpc>
                <a:spcPct val="100000"/>
              </a:lnSpc>
              <a:spcBef>
                <a:spcPts val="95"/>
              </a:spcBef>
              <a:tabLst>
                <a:tab pos="1001394" algn="l"/>
              </a:tabLst>
            </a:pPr>
            <a:r>
              <a:rPr sz="2400" b="1" spc="-5" dirty="0">
                <a:solidFill>
                  <a:srgbClr val="000000"/>
                </a:solidFill>
                <a:latin typeface="微软雅黑"/>
                <a:cs typeface="微软雅黑"/>
              </a:rPr>
              <a:t>案例</a:t>
            </a:r>
            <a:r>
              <a:rPr sz="2400" b="1" spc="-5" dirty="0">
                <a:solidFill>
                  <a:srgbClr val="000000"/>
                </a:solidFill>
                <a:latin typeface="Arial"/>
                <a:cs typeface="Arial"/>
              </a:rPr>
              <a:t>2	</a:t>
            </a:r>
            <a:r>
              <a:rPr sz="2400" b="1" spc="-5" dirty="0">
                <a:solidFill>
                  <a:srgbClr val="000000"/>
                </a:solidFill>
                <a:latin typeface="微软雅黑"/>
                <a:cs typeface="微软雅黑"/>
              </a:rPr>
              <a:t>国家电网特高压换流站调相机无人</a:t>
            </a:r>
            <a:r>
              <a:rPr sz="2400" b="1" spc="5" dirty="0">
                <a:solidFill>
                  <a:srgbClr val="000000"/>
                </a:solidFill>
                <a:latin typeface="微软雅黑"/>
                <a:cs typeface="微软雅黑"/>
              </a:rPr>
              <a:t>值</a:t>
            </a:r>
            <a:r>
              <a:rPr sz="2400" b="1" spc="-5" dirty="0">
                <a:solidFill>
                  <a:srgbClr val="000000"/>
                </a:solidFill>
                <a:latin typeface="微软雅黑"/>
                <a:cs typeface="微软雅黑"/>
              </a:rPr>
              <a:t>守监</a:t>
            </a:r>
            <a:r>
              <a:rPr sz="2400" b="1" spc="5" dirty="0">
                <a:solidFill>
                  <a:srgbClr val="000000"/>
                </a:solidFill>
                <a:latin typeface="微软雅黑"/>
                <a:cs typeface="微软雅黑"/>
              </a:rPr>
              <a:t>测</a:t>
            </a:r>
            <a:r>
              <a:rPr sz="2400" b="1" spc="-5" dirty="0">
                <a:solidFill>
                  <a:srgbClr val="000000"/>
                </a:solidFill>
                <a:latin typeface="微软雅黑"/>
                <a:cs typeface="微软雅黑"/>
              </a:rPr>
              <a:t>和诊</a:t>
            </a:r>
            <a:r>
              <a:rPr sz="2400" b="1" spc="5" dirty="0">
                <a:solidFill>
                  <a:srgbClr val="000000"/>
                </a:solidFill>
                <a:latin typeface="微软雅黑"/>
                <a:cs typeface="微软雅黑"/>
              </a:rPr>
              <a:t>断</a:t>
            </a:r>
            <a:r>
              <a:rPr sz="2400" b="1" spc="-5" dirty="0">
                <a:solidFill>
                  <a:srgbClr val="000000"/>
                </a:solidFill>
                <a:latin typeface="微软雅黑"/>
                <a:cs typeface="微软雅黑"/>
              </a:rPr>
              <a:t>系统</a:t>
            </a:r>
            <a:r>
              <a:rPr sz="2400" b="1" spc="-20" dirty="0">
                <a:solidFill>
                  <a:srgbClr val="000000"/>
                </a:solidFill>
                <a:latin typeface="微软雅黑"/>
                <a:cs typeface="微软雅黑"/>
              </a:rPr>
              <a:t> </a:t>
            </a:r>
            <a:r>
              <a:rPr sz="2400" b="1" spc="-5" dirty="0">
                <a:solidFill>
                  <a:srgbClr val="000000"/>
                </a:solidFill>
                <a:latin typeface="Arial"/>
                <a:cs typeface="Arial"/>
              </a:rPr>
              <a:t>Pavatar</a:t>
            </a:r>
            <a:endParaRPr sz="2400" b="1"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F6435-91EE-6998-167B-9DF489C128F7}"/>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8053A4F6-B8CB-D8C2-5D75-A5055F50ADD7}"/>
              </a:ext>
            </a:extLst>
          </p:cNvPr>
          <p:cNvSpPr txBox="1"/>
          <p:nvPr/>
        </p:nvSpPr>
        <p:spPr>
          <a:xfrm>
            <a:off x="0" y="3075057"/>
            <a:ext cx="12192000" cy="707886"/>
          </a:xfrm>
          <a:prstGeom prst="rect">
            <a:avLst/>
          </a:prstGeom>
          <a:noFill/>
        </p:spPr>
        <p:txBody>
          <a:bodyPr wrap="square">
            <a:spAutoFit/>
          </a:bodyPr>
          <a:lstStyle/>
          <a:p>
            <a:pPr algn="ctr"/>
            <a:r>
              <a:rPr lang="en-US" altLang="zh-CN" sz="4000" dirty="0">
                <a:latin typeface="微软雅黑" panose="020B0503020204020204" pitchFamily="34" charset="-122"/>
                <a:ea typeface="微软雅黑" panose="020B0503020204020204" pitchFamily="34" charset="-122"/>
                <a:sym typeface="+mn-ea"/>
              </a:rPr>
              <a:t>Chapter 1 </a:t>
            </a:r>
            <a:r>
              <a:rPr lang="zh-CN" altLang="en-US" sz="4000" dirty="0">
                <a:latin typeface="微软雅黑" panose="020B0503020204020204" pitchFamily="34" charset="-122"/>
                <a:ea typeface="微软雅黑" panose="020B0503020204020204" pitchFamily="34" charset="-122"/>
                <a:sym typeface="+mn-ea"/>
              </a:rPr>
              <a:t>基本概念</a:t>
            </a:r>
            <a:endParaRPr lang="zh-CN" altLang="en-US" sz="4000" dirty="0"/>
          </a:p>
        </p:txBody>
      </p:sp>
    </p:spTree>
    <p:custDataLst>
      <p:tags r:id="rId1"/>
    </p:custDataLst>
    <p:extLst>
      <p:ext uri="{BB962C8B-B14F-4D97-AF65-F5344CB8AC3E}">
        <p14:creationId xmlns:p14="http://schemas.microsoft.com/office/powerpoint/2010/main" val="3957085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F6435-91EE-6998-167B-9DF489C128F7}"/>
            </a:ext>
          </a:extLst>
        </p:cNvPr>
        <p:cNvGrpSpPr/>
        <p:nvPr/>
      </p:nvGrpSpPr>
      <p:grpSpPr>
        <a:xfrm>
          <a:off x="0" y="0"/>
          <a:ext cx="0" cy="0"/>
          <a:chOff x="0" y="0"/>
          <a:chExt cx="0" cy="0"/>
        </a:xfrm>
      </p:grpSpPr>
      <p:sp>
        <p:nvSpPr>
          <p:cNvPr id="9" name="文本框 8">
            <a:extLst>
              <a:ext uri="{FF2B5EF4-FFF2-40B4-BE49-F238E27FC236}">
                <a16:creationId xmlns:a16="http://schemas.microsoft.com/office/drawing/2014/main" id="{8053A4F6-B8CB-D8C2-5D75-A5055F50ADD7}"/>
              </a:ext>
            </a:extLst>
          </p:cNvPr>
          <p:cNvSpPr txBox="1"/>
          <p:nvPr/>
        </p:nvSpPr>
        <p:spPr>
          <a:xfrm>
            <a:off x="0" y="3075057"/>
            <a:ext cx="12192000" cy="707886"/>
          </a:xfrm>
          <a:prstGeom prst="rect">
            <a:avLst/>
          </a:prstGeom>
          <a:noFill/>
        </p:spPr>
        <p:txBody>
          <a:bodyPr wrap="square">
            <a:spAutoFit/>
          </a:bodyPr>
          <a:lstStyle/>
          <a:p>
            <a:pPr algn="ctr"/>
            <a:r>
              <a:rPr lang="en-US" altLang="zh-CN" sz="4000" dirty="0">
                <a:latin typeface="微软雅黑" panose="020B0503020204020204" pitchFamily="34" charset="-122"/>
                <a:ea typeface="微软雅黑" panose="020B0503020204020204" pitchFamily="34" charset="-122"/>
                <a:sym typeface="+mn-ea"/>
              </a:rPr>
              <a:t>Chapter 3 </a:t>
            </a:r>
            <a:r>
              <a:rPr lang="zh-CN" altLang="en-US" sz="4000" dirty="0">
                <a:latin typeface="微软雅黑" panose="020B0503020204020204" pitchFamily="34" charset="-122"/>
                <a:ea typeface="微软雅黑" panose="020B0503020204020204" pitchFamily="34" charset="-122"/>
                <a:sym typeface="+mn-ea"/>
              </a:rPr>
              <a:t>云</a:t>
            </a:r>
            <a:r>
              <a:rPr lang="en-US" altLang="zh-CN" sz="4000" dirty="0">
                <a:latin typeface="微软雅黑" panose="020B0503020204020204" pitchFamily="34" charset="-122"/>
                <a:ea typeface="微软雅黑" panose="020B0503020204020204" pitchFamily="34" charset="-122"/>
                <a:sym typeface="+mn-ea"/>
              </a:rPr>
              <a:t>-</a:t>
            </a:r>
            <a:r>
              <a:rPr lang="zh-CN" altLang="en-US" sz="4000" dirty="0">
                <a:latin typeface="微软雅黑" panose="020B0503020204020204" pitchFamily="34" charset="-122"/>
                <a:ea typeface="微软雅黑" panose="020B0503020204020204" pitchFamily="34" charset="-122"/>
                <a:sym typeface="+mn-ea"/>
              </a:rPr>
              <a:t>边</a:t>
            </a:r>
            <a:r>
              <a:rPr lang="en-US" altLang="zh-CN" sz="4000" dirty="0">
                <a:latin typeface="微软雅黑" panose="020B0503020204020204" pitchFamily="34" charset="-122"/>
                <a:ea typeface="微软雅黑" panose="020B0503020204020204" pitchFamily="34" charset="-122"/>
                <a:sym typeface="+mn-ea"/>
              </a:rPr>
              <a:t>-</a:t>
            </a:r>
            <a:r>
              <a:rPr lang="zh-CN" altLang="en-US" sz="4000" dirty="0">
                <a:latin typeface="微软雅黑" panose="020B0503020204020204" pitchFamily="34" charset="-122"/>
                <a:ea typeface="微软雅黑" panose="020B0503020204020204" pitchFamily="34" charset="-122"/>
                <a:sym typeface="+mn-ea"/>
              </a:rPr>
              <a:t>端协同架构</a:t>
            </a:r>
          </a:p>
        </p:txBody>
      </p:sp>
      <p:sp>
        <p:nvSpPr>
          <p:cNvPr id="3" name="文本框 2">
            <a:extLst>
              <a:ext uri="{FF2B5EF4-FFF2-40B4-BE49-F238E27FC236}">
                <a16:creationId xmlns:a16="http://schemas.microsoft.com/office/drawing/2014/main" id="{6BB85F48-556A-37E2-B0E2-1AC11529183D}"/>
              </a:ext>
            </a:extLst>
          </p:cNvPr>
          <p:cNvSpPr txBox="1"/>
          <p:nvPr/>
        </p:nvSpPr>
        <p:spPr>
          <a:xfrm>
            <a:off x="3048000" y="3816810"/>
            <a:ext cx="6096000" cy="369332"/>
          </a:xfrm>
          <a:prstGeom prst="rect">
            <a:avLst/>
          </a:prstGeom>
          <a:noFill/>
        </p:spPr>
        <p:txBody>
          <a:bodyPr wrap="square">
            <a:spAutoFit/>
          </a:bodyPr>
          <a:lstStyle/>
          <a:p>
            <a:pPr algn="ctr"/>
            <a:r>
              <a:rPr lang="en-US" altLang="zh-CN" sz="1800" dirty="0">
                <a:latin typeface="微软雅黑" panose="020B0503020204020204" pitchFamily="34" charset="-122"/>
                <a:ea typeface="微软雅黑" panose="020B0503020204020204" pitchFamily="34" charset="-122"/>
                <a:sym typeface="+mn-ea"/>
              </a:rPr>
              <a:t>Cloud / Edge/ Endpoints Co-design</a:t>
            </a:r>
          </a:p>
        </p:txBody>
      </p:sp>
    </p:spTree>
    <p:custDataLst>
      <p:tags r:id="rId1"/>
    </p:custDataLst>
    <p:extLst>
      <p:ext uri="{BB962C8B-B14F-4D97-AF65-F5344CB8AC3E}">
        <p14:creationId xmlns:p14="http://schemas.microsoft.com/office/powerpoint/2010/main" val="270090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solidFill>
            <a:srgbClr val="6AE7FF"/>
          </a:solidFill>
        </p:spPr>
        <p:txBody>
          <a:bodyPr wrap="square" lIns="0" tIns="0" rIns="0" bIns="0" rtlCol="0"/>
          <a:lstStyle/>
          <a:p>
            <a:endParaRPr/>
          </a:p>
        </p:txBody>
      </p:sp>
      <p:sp>
        <p:nvSpPr>
          <p:cNvPr id="3" name="object 3"/>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ln w="12192">
            <a:solidFill>
              <a:srgbClr val="000000"/>
            </a:solidFill>
          </a:ln>
        </p:spPr>
        <p:txBody>
          <a:bodyPr wrap="square" lIns="0" tIns="0" rIns="0" bIns="0" rtlCol="0"/>
          <a:lstStyle/>
          <a:p>
            <a:endParaRPr/>
          </a:p>
        </p:txBody>
      </p:sp>
      <p:sp>
        <p:nvSpPr>
          <p:cNvPr id="4" name="object 4"/>
          <p:cNvSpPr/>
          <p:nvPr/>
        </p:nvSpPr>
        <p:spPr>
          <a:xfrm>
            <a:off x="312420" y="688848"/>
            <a:ext cx="3282950" cy="0"/>
          </a:xfrm>
          <a:custGeom>
            <a:avLst/>
            <a:gdLst/>
            <a:ahLst/>
            <a:cxnLst/>
            <a:rect l="l" t="t" r="r" b="b"/>
            <a:pathLst>
              <a:path w="3282950">
                <a:moveTo>
                  <a:pt x="0" y="0"/>
                </a:moveTo>
                <a:lnTo>
                  <a:pt x="3282695" y="0"/>
                </a:lnTo>
              </a:path>
            </a:pathLst>
          </a:custGeom>
          <a:ln w="45720">
            <a:solidFill>
              <a:srgbClr val="6AE7FF"/>
            </a:solidFill>
          </a:ln>
        </p:spPr>
        <p:txBody>
          <a:bodyPr wrap="square" lIns="0" tIns="0" rIns="0" bIns="0" rtlCol="0"/>
          <a:lstStyle/>
          <a:p>
            <a:endParaRPr/>
          </a:p>
        </p:txBody>
      </p:sp>
      <p:sp>
        <p:nvSpPr>
          <p:cNvPr id="5" name="object 5"/>
          <p:cNvSpPr/>
          <p:nvPr/>
        </p:nvSpPr>
        <p:spPr>
          <a:xfrm>
            <a:off x="312420" y="665987"/>
            <a:ext cx="3282950" cy="45720"/>
          </a:xfrm>
          <a:custGeom>
            <a:avLst/>
            <a:gdLst/>
            <a:ahLst/>
            <a:cxnLst/>
            <a:rect l="l" t="t" r="r" b="b"/>
            <a:pathLst>
              <a:path w="3282950" h="45720">
                <a:moveTo>
                  <a:pt x="0" y="45720"/>
                </a:moveTo>
                <a:lnTo>
                  <a:pt x="145186" y="0"/>
                </a:lnTo>
                <a:lnTo>
                  <a:pt x="3282695" y="0"/>
                </a:lnTo>
                <a:lnTo>
                  <a:pt x="3137535" y="45720"/>
                </a:lnTo>
                <a:lnTo>
                  <a:pt x="0" y="45720"/>
                </a:lnTo>
                <a:close/>
              </a:path>
            </a:pathLst>
          </a:custGeom>
          <a:ln w="12191">
            <a:solidFill>
              <a:srgbClr val="000000"/>
            </a:solidFill>
          </a:ln>
        </p:spPr>
        <p:txBody>
          <a:bodyPr wrap="square" lIns="0" tIns="0" rIns="0" bIns="0" rtlCol="0"/>
          <a:lstStyle/>
          <a:p>
            <a:endParaRPr/>
          </a:p>
        </p:txBody>
      </p:sp>
      <p:sp>
        <p:nvSpPr>
          <p:cNvPr id="6" name="object 6"/>
          <p:cNvSpPr/>
          <p:nvPr/>
        </p:nvSpPr>
        <p:spPr>
          <a:xfrm>
            <a:off x="3906011" y="652272"/>
            <a:ext cx="118872" cy="11887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076700" y="652272"/>
            <a:ext cx="118872" cy="11887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248911" y="652272"/>
            <a:ext cx="118872" cy="11887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634484" y="647700"/>
            <a:ext cx="118872" cy="11887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888235" y="778763"/>
            <a:ext cx="3021965" cy="0"/>
          </a:xfrm>
          <a:custGeom>
            <a:avLst/>
            <a:gdLst/>
            <a:ahLst/>
            <a:cxnLst/>
            <a:rect l="l" t="t" r="r" b="b"/>
            <a:pathLst>
              <a:path w="3021965">
                <a:moveTo>
                  <a:pt x="0" y="0"/>
                </a:moveTo>
                <a:lnTo>
                  <a:pt x="3021965" y="0"/>
                </a:lnTo>
              </a:path>
            </a:pathLst>
          </a:custGeom>
          <a:ln w="6096">
            <a:solidFill>
              <a:srgbClr val="000000"/>
            </a:solidFill>
            <a:prstDash val="sysDot"/>
          </a:ln>
        </p:spPr>
        <p:txBody>
          <a:bodyPr wrap="square" lIns="0" tIns="0" rIns="0" bIns="0" rtlCol="0"/>
          <a:lstStyle/>
          <a:p>
            <a:endParaRPr/>
          </a:p>
        </p:txBody>
      </p:sp>
      <p:sp>
        <p:nvSpPr>
          <p:cNvPr id="11" name="object 11"/>
          <p:cNvSpPr/>
          <p:nvPr/>
        </p:nvSpPr>
        <p:spPr>
          <a:xfrm>
            <a:off x="640080" y="923544"/>
            <a:ext cx="8975090" cy="4483735"/>
          </a:xfrm>
          <a:custGeom>
            <a:avLst/>
            <a:gdLst/>
            <a:ahLst/>
            <a:cxnLst/>
            <a:rect l="l" t="t" r="r" b="b"/>
            <a:pathLst>
              <a:path w="8975090" h="4483735">
                <a:moveTo>
                  <a:pt x="0" y="4483608"/>
                </a:moveTo>
                <a:lnTo>
                  <a:pt x="8974836" y="4483608"/>
                </a:lnTo>
                <a:lnTo>
                  <a:pt x="8974836" y="0"/>
                </a:lnTo>
                <a:lnTo>
                  <a:pt x="0" y="0"/>
                </a:lnTo>
                <a:lnTo>
                  <a:pt x="0" y="4483608"/>
                </a:lnTo>
                <a:close/>
              </a:path>
            </a:pathLst>
          </a:custGeom>
          <a:solidFill>
            <a:srgbClr val="F1F1F1"/>
          </a:solidFill>
        </p:spPr>
        <p:txBody>
          <a:bodyPr wrap="square" lIns="0" tIns="0" rIns="0" bIns="0" rtlCol="0"/>
          <a:lstStyle/>
          <a:p>
            <a:endParaRPr/>
          </a:p>
        </p:txBody>
      </p:sp>
      <p:sp>
        <p:nvSpPr>
          <p:cNvPr id="12" name="object 12"/>
          <p:cNvSpPr/>
          <p:nvPr/>
        </p:nvSpPr>
        <p:spPr>
          <a:xfrm>
            <a:off x="2055876" y="4832603"/>
            <a:ext cx="3528060" cy="338455"/>
          </a:xfrm>
          <a:custGeom>
            <a:avLst/>
            <a:gdLst/>
            <a:ahLst/>
            <a:cxnLst/>
            <a:rect l="l" t="t" r="r" b="b"/>
            <a:pathLst>
              <a:path w="3528060" h="338454">
                <a:moveTo>
                  <a:pt x="3471672" y="0"/>
                </a:moveTo>
                <a:lnTo>
                  <a:pt x="56387" y="0"/>
                </a:lnTo>
                <a:lnTo>
                  <a:pt x="34450" y="4435"/>
                </a:lnTo>
                <a:lnTo>
                  <a:pt x="16525" y="16525"/>
                </a:lnTo>
                <a:lnTo>
                  <a:pt x="4435" y="34450"/>
                </a:lnTo>
                <a:lnTo>
                  <a:pt x="0" y="56388"/>
                </a:lnTo>
                <a:lnTo>
                  <a:pt x="0" y="281940"/>
                </a:lnTo>
                <a:lnTo>
                  <a:pt x="4435" y="303877"/>
                </a:lnTo>
                <a:lnTo>
                  <a:pt x="16525" y="321802"/>
                </a:lnTo>
                <a:lnTo>
                  <a:pt x="34450" y="333892"/>
                </a:lnTo>
                <a:lnTo>
                  <a:pt x="56387" y="338328"/>
                </a:lnTo>
                <a:lnTo>
                  <a:pt x="3471672" y="338328"/>
                </a:lnTo>
                <a:lnTo>
                  <a:pt x="3493609" y="333892"/>
                </a:lnTo>
                <a:lnTo>
                  <a:pt x="3511534" y="321802"/>
                </a:lnTo>
                <a:lnTo>
                  <a:pt x="3523624" y="303877"/>
                </a:lnTo>
                <a:lnTo>
                  <a:pt x="3528060" y="281940"/>
                </a:lnTo>
                <a:lnTo>
                  <a:pt x="3528060" y="56388"/>
                </a:lnTo>
                <a:lnTo>
                  <a:pt x="3523624" y="34450"/>
                </a:lnTo>
                <a:lnTo>
                  <a:pt x="3511534" y="16525"/>
                </a:lnTo>
                <a:lnTo>
                  <a:pt x="3493609" y="4435"/>
                </a:lnTo>
                <a:lnTo>
                  <a:pt x="3471672" y="0"/>
                </a:lnTo>
                <a:close/>
              </a:path>
            </a:pathLst>
          </a:custGeom>
          <a:solidFill>
            <a:srgbClr val="438BCF"/>
          </a:solidFill>
        </p:spPr>
        <p:txBody>
          <a:bodyPr wrap="square" lIns="0" tIns="0" rIns="0" bIns="0" rtlCol="0"/>
          <a:lstStyle/>
          <a:p>
            <a:endParaRPr/>
          </a:p>
        </p:txBody>
      </p:sp>
      <p:sp>
        <p:nvSpPr>
          <p:cNvPr id="13" name="object 13"/>
          <p:cNvSpPr/>
          <p:nvPr/>
        </p:nvSpPr>
        <p:spPr>
          <a:xfrm>
            <a:off x="2055876" y="4832603"/>
            <a:ext cx="3528060" cy="338455"/>
          </a:xfrm>
          <a:custGeom>
            <a:avLst/>
            <a:gdLst/>
            <a:ahLst/>
            <a:cxnLst/>
            <a:rect l="l" t="t" r="r" b="b"/>
            <a:pathLst>
              <a:path w="3528060" h="338454">
                <a:moveTo>
                  <a:pt x="0" y="56388"/>
                </a:moveTo>
                <a:lnTo>
                  <a:pt x="4435" y="34450"/>
                </a:lnTo>
                <a:lnTo>
                  <a:pt x="16525" y="16525"/>
                </a:lnTo>
                <a:lnTo>
                  <a:pt x="34450" y="4435"/>
                </a:lnTo>
                <a:lnTo>
                  <a:pt x="56387" y="0"/>
                </a:lnTo>
                <a:lnTo>
                  <a:pt x="3471672" y="0"/>
                </a:lnTo>
                <a:lnTo>
                  <a:pt x="3493609" y="4435"/>
                </a:lnTo>
                <a:lnTo>
                  <a:pt x="3511534" y="16525"/>
                </a:lnTo>
                <a:lnTo>
                  <a:pt x="3523624" y="34450"/>
                </a:lnTo>
                <a:lnTo>
                  <a:pt x="3528060" y="56388"/>
                </a:lnTo>
                <a:lnTo>
                  <a:pt x="3528060" y="281940"/>
                </a:lnTo>
                <a:lnTo>
                  <a:pt x="3523624" y="303877"/>
                </a:lnTo>
                <a:lnTo>
                  <a:pt x="3511534" y="321802"/>
                </a:lnTo>
                <a:lnTo>
                  <a:pt x="3493609" y="333892"/>
                </a:lnTo>
                <a:lnTo>
                  <a:pt x="3471672" y="338328"/>
                </a:lnTo>
                <a:lnTo>
                  <a:pt x="56387" y="338328"/>
                </a:lnTo>
                <a:lnTo>
                  <a:pt x="34450" y="333892"/>
                </a:lnTo>
                <a:lnTo>
                  <a:pt x="16525" y="321802"/>
                </a:lnTo>
                <a:lnTo>
                  <a:pt x="4435" y="303877"/>
                </a:lnTo>
                <a:lnTo>
                  <a:pt x="0" y="281940"/>
                </a:lnTo>
                <a:lnTo>
                  <a:pt x="0" y="56388"/>
                </a:lnTo>
                <a:close/>
              </a:path>
            </a:pathLst>
          </a:custGeom>
          <a:ln w="12192">
            <a:solidFill>
              <a:srgbClr val="41709C"/>
            </a:solidFill>
          </a:ln>
        </p:spPr>
        <p:txBody>
          <a:bodyPr wrap="square" lIns="0" tIns="0" rIns="0" bIns="0" rtlCol="0"/>
          <a:lstStyle/>
          <a:p>
            <a:endParaRPr/>
          </a:p>
        </p:txBody>
      </p:sp>
      <p:sp>
        <p:nvSpPr>
          <p:cNvPr id="14" name="object 14"/>
          <p:cNvSpPr/>
          <p:nvPr/>
        </p:nvSpPr>
        <p:spPr>
          <a:xfrm>
            <a:off x="2711195" y="4896611"/>
            <a:ext cx="850900" cy="210820"/>
          </a:xfrm>
          <a:custGeom>
            <a:avLst/>
            <a:gdLst/>
            <a:ahLst/>
            <a:cxnLst/>
            <a:rect l="l" t="t" r="r" b="b"/>
            <a:pathLst>
              <a:path w="850900" h="210820">
                <a:moveTo>
                  <a:pt x="815340" y="0"/>
                </a:moveTo>
                <a:lnTo>
                  <a:pt x="35052" y="0"/>
                </a:lnTo>
                <a:lnTo>
                  <a:pt x="21431" y="2762"/>
                </a:lnTo>
                <a:lnTo>
                  <a:pt x="10287" y="10287"/>
                </a:lnTo>
                <a:lnTo>
                  <a:pt x="2762" y="21431"/>
                </a:lnTo>
                <a:lnTo>
                  <a:pt x="0" y="35051"/>
                </a:lnTo>
                <a:lnTo>
                  <a:pt x="0" y="175260"/>
                </a:lnTo>
                <a:lnTo>
                  <a:pt x="2762" y="188880"/>
                </a:lnTo>
                <a:lnTo>
                  <a:pt x="10287" y="200025"/>
                </a:lnTo>
                <a:lnTo>
                  <a:pt x="21431" y="207549"/>
                </a:lnTo>
                <a:lnTo>
                  <a:pt x="35052" y="210312"/>
                </a:lnTo>
                <a:lnTo>
                  <a:pt x="815340" y="210312"/>
                </a:lnTo>
                <a:lnTo>
                  <a:pt x="828960" y="207549"/>
                </a:lnTo>
                <a:lnTo>
                  <a:pt x="840105" y="200025"/>
                </a:lnTo>
                <a:lnTo>
                  <a:pt x="847629" y="188880"/>
                </a:lnTo>
                <a:lnTo>
                  <a:pt x="850392" y="175260"/>
                </a:lnTo>
                <a:lnTo>
                  <a:pt x="850392" y="35051"/>
                </a:lnTo>
                <a:lnTo>
                  <a:pt x="847629" y="21431"/>
                </a:lnTo>
                <a:lnTo>
                  <a:pt x="840105" y="10287"/>
                </a:lnTo>
                <a:lnTo>
                  <a:pt x="828960" y="2762"/>
                </a:lnTo>
                <a:lnTo>
                  <a:pt x="815340" y="0"/>
                </a:lnTo>
                <a:close/>
              </a:path>
            </a:pathLst>
          </a:custGeom>
          <a:solidFill>
            <a:srgbClr val="FFFFFF"/>
          </a:solidFill>
        </p:spPr>
        <p:txBody>
          <a:bodyPr wrap="square" lIns="0" tIns="0" rIns="0" bIns="0" rtlCol="0"/>
          <a:lstStyle/>
          <a:p>
            <a:endParaRPr/>
          </a:p>
        </p:txBody>
      </p:sp>
      <p:sp>
        <p:nvSpPr>
          <p:cNvPr id="15" name="object 15"/>
          <p:cNvSpPr/>
          <p:nvPr/>
        </p:nvSpPr>
        <p:spPr>
          <a:xfrm>
            <a:off x="2711195" y="4896611"/>
            <a:ext cx="850900" cy="210820"/>
          </a:xfrm>
          <a:custGeom>
            <a:avLst/>
            <a:gdLst/>
            <a:ahLst/>
            <a:cxnLst/>
            <a:rect l="l" t="t" r="r" b="b"/>
            <a:pathLst>
              <a:path w="850900" h="210820">
                <a:moveTo>
                  <a:pt x="0" y="35051"/>
                </a:moveTo>
                <a:lnTo>
                  <a:pt x="2762" y="21431"/>
                </a:lnTo>
                <a:lnTo>
                  <a:pt x="10287" y="10287"/>
                </a:lnTo>
                <a:lnTo>
                  <a:pt x="21431" y="2762"/>
                </a:lnTo>
                <a:lnTo>
                  <a:pt x="35052" y="0"/>
                </a:lnTo>
                <a:lnTo>
                  <a:pt x="815340" y="0"/>
                </a:lnTo>
                <a:lnTo>
                  <a:pt x="828960" y="2762"/>
                </a:lnTo>
                <a:lnTo>
                  <a:pt x="840105" y="10287"/>
                </a:lnTo>
                <a:lnTo>
                  <a:pt x="847629" y="21431"/>
                </a:lnTo>
                <a:lnTo>
                  <a:pt x="850392" y="35051"/>
                </a:lnTo>
                <a:lnTo>
                  <a:pt x="850392" y="175260"/>
                </a:lnTo>
                <a:lnTo>
                  <a:pt x="847629" y="188880"/>
                </a:lnTo>
                <a:lnTo>
                  <a:pt x="840105" y="200025"/>
                </a:lnTo>
                <a:lnTo>
                  <a:pt x="828960" y="207549"/>
                </a:lnTo>
                <a:lnTo>
                  <a:pt x="815340" y="210312"/>
                </a:lnTo>
                <a:lnTo>
                  <a:pt x="35052" y="210312"/>
                </a:lnTo>
                <a:lnTo>
                  <a:pt x="21431" y="207549"/>
                </a:lnTo>
                <a:lnTo>
                  <a:pt x="10287" y="200025"/>
                </a:lnTo>
                <a:lnTo>
                  <a:pt x="2762" y="188880"/>
                </a:lnTo>
                <a:lnTo>
                  <a:pt x="0" y="175260"/>
                </a:lnTo>
                <a:lnTo>
                  <a:pt x="0" y="35051"/>
                </a:lnTo>
                <a:close/>
              </a:path>
            </a:pathLst>
          </a:custGeom>
          <a:ln w="12192">
            <a:solidFill>
              <a:srgbClr val="41709C"/>
            </a:solidFill>
          </a:ln>
        </p:spPr>
        <p:txBody>
          <a:bodyPr wrap="square" lIns="0" tIns="0" rIns="0" bIns="0" rtlCol="0"/>
          <a:lstStyle/>
          <a:p>
            <a:endParaRPr/>
          </a:p>
        </p:txBody>
      </p:sp>
      <p:sp>
        <p:nvSpPr>
          <p:cNvPr id="16" name="object 16"/>
          <p:cNvSpPr/>
          <p:nvPr/>
        </p:nvSpPr>
        <p:spPr>
          <a:xfrm>
            <a:off x="3683508" y="4896611"/>
            <a:ext cx="848994" cy="210820"/>
          </a:xfrm>
          <a:custGeom>
            <a:avLst/>
            <a:gdLst/>
            <a:ahLst/>
            <a:cxnLst/>
            <a:rect l="l" t="t" r="r" b="b"/>
            <a:pathLst>
              <a:path w="848995" h="210820">
                <a:moveTo>
                  <a:pt x="813815" y="0"/>
                </a:moveTo>
                <a:lnTo>
                  <a:pt x="35051" y="0"/>
                </a:lnTo>
                <a:lnTo>
                  <a:pt x="21431" y="2762"/>
                </a:lnTo>
                <a:lnTo>
                  <a:pt x="10286" y="10287"/>
                </a:lnTo>
                <a:lnTo>
                  <a:pt x="2762" y="21431"/>
                </a:lnTo>
                <a:lnTo>
                  <a:pt x="0" y="35051"/>
                </a:lnTo>
                <a:lnTo>
                  <a:pt x="0" y="175260"/>
                </a:lnTo>
                <a:lnTo>
                  <a:pt x="2762" y="188880"/>
                </a:lnTo>
                <a:lnTo>
                  <a:pt x="10287" y="200025"/>
                </a:lnTo>
                <a:lnTo>
                  <a:pt x="21431" y="207549"/>
                </a:lnTo>
                <a:lnTo>
                  <a:pt x="35051" y="210312"/>
                </a:lnTo>
                <a:lnTo>
                  <a:pt x="813815" y="210312"/>
                </a:lnTo>
                <a:lnTo>
                  <a:pt x="827436" y="207549"/>
                </a:lnTo>
                <a:lnTo>
                  <a:pt x="838581" y="200025"/>
                </a:lnTo>
                <a:lnTo>
                  <a:pt x="846105" y="188880"/>
                </a:lnTo>
                <a:lnTo>
                  <a:pt x="848867" y="175260"/>
                </a:lnTo>
                <a:lnTo>
                  <a:pt x="848867" y="35051"/>
                </a:lnTo>
                <a:lnTo>
                  <a:pt x="846105" y="21431"/>
                </a:lnTo>
                <a:lnTo>
                  <a:pt x="838580" y="10287"/>
                </a:lnTo>
                <a:lnTo>
                  <a:pt x="827436" y="2762"/>
                </a:lnTo>
                <a:lnTo>
                  <a:pt x="813815" y="0"/>
                </a:lnTo>
                <a:close/>
              </a:path>
            </a:pathLst>
          </a:custGeom>
          <a:solidFill>
            <a:srgbClr val="FFFFFF"/>
          </a:solidFill>
        </p:spPr>
        <p:txBody>
          <a:bodyPr wrap="square" lIns="0" tIns="0" rIns="0" bIns="0" rtlCol="0"/>
          <a:lstStyle/>
          <a:p>
            <a:endParaRPr/>
          </a:p>
        </p:txBody>
      </p:sp>
      <p:sp>
        <p:nvSpPr>
          <p:cNvPr id="17" name="object 17"/>
          <p:cNvSpPr/>
          <p:nvPr/>
        </p:nvSpPr>
        <p:spPr>
          <a:xfrm>
            <a:off x="3683508" y="4896611"/>
            <a:ext cx="848994" cy="210820"/>
          </a:xfrm>
          <a:custGeom>
            <a:avLst/>
            <a:gdLst/>
            <a:ahLst/>
            <a:cxnLst/>
            <a:rect l="l" t="t" r="r" b="b"/>
            <a:pathLst>
              <a:path w="848995" h="210820">
                <a:moveTo>
                  <a:pt x="0" y="35051"/>
                </a:moveTo>
                <a:lnTo>
                  <a:pt x="2762" y="21431"/>
                </a:lnTo>
                <a:lnTo>
                  <a:pt x="10286" y="10287"/>
                </a:lnTo>
                <a:lnTo>
                  <a:pt x="21431" y="2762"/>
                </a:lnTo>
                <a:lnTo>
                  <a:pt x="35051" y="0"/>
                </a:lnTo>
                <a:lnTo>
                  <a:pt x="813815" y="0"/>
                </a:lnTo>
                <a:lnTo>
                  <a:pt x="827436" y="2762"/>
                </a:lnTo>
                <a:lnTo>
                  <a:pt x="838580" y="10287"/>
                </a:lnTo>
                <a:lnTo>
                  <a:pt x="846105" y="21431"/>
                </a:lnTo>
                <a:lnTo>
                  <a:pt x="848867" y="35051"/>
                </a:lnTo>
                <a:lnTo>
                  <a:pt x="848867" y="175260"/>
                </a:lnTo>
                <a:lnTo>
                  <a:pt x="846105" y="188880"/>
                </a:lnTo>
                <a:lnTo>
                  <a:pt x="838581" y="200025"/>
                </a:lnTo>
                <a:lnTo>
                  <a:pt x="827436" y="207549"/>
                </a:lnTo>
                <a:lnTo>
                  <a:pt x="813815" y="210312"/>
                </a:lnTo>
                <a:lnTo>
                  <a:pt x="35051" y="210312"/>
                </a:lnTo>
                <a:lnTo>
                  <a:pt x="21431" y="207549"/>
                </a:lnTo>
                <a:lnTo>
                  <a:pt x="10287" y="200025"/>
                </a:lnTo>
                <a:lnTo>
                  <a:pt x="2762" y="188880"/>
                </a:lnTo>
                <a:lnTo>
                  <a:pt x="0" y="175260"/>
                </a:lnTo>
                <a:lnTo>
                  <a:pt x="0" y="35051"/>
                </a:lnTo>
                <a:close/>
              </a:path>
            </a:pathLst>
          </a:custGeom>
          <a:ln w="12191">
            <a:solidFill>
              <a:srgbClr val="41709C"/>
            </a:solidFill>
          </a:ln>
        </p:spPr>
        <p:txBody>
          <a:bodyPr wrap="square" lIns="0" tIns="0" rIns="0" bIns="0" rtlCol="0"/>
          <a:lstStyle/>
          <a:p>
            <a:endParaRPr/>
          </a:p>
        </p:txBody>
      </p:sp>
      <p:sp>
        <p:nvSpPr>
          <p:cNvPr id="18" name="object 18"/>
          <p:cNvSpPr/>
          <p:nvPr/>
        </p:nvSpPr>
        <p:spPr>
          <a:xfrm>
            <a:off x="4654296" y="4896611"/>
            <a:ext cx="848994" cy="210820"/>
          </a:xfrm>
          <a:custGeom>
            <a:avLst/>
            <a:gdLst/>
            <a:ahLst/>
            <a:cxnLst/>
            <a:rect l="l" t="t" r="r" b="b"/>
            <a:pathLst>
              <a:path w="848995" h="210820">
                <a:moveTo>
                  <a:pt x="813815" y="0"/>
                </a:moveTo>
                <a:lnTo>
                  <a:pt x="35051" y="0"/>
                </a:lnTo>
                <a:lnTo>
                  <a:pt x="21431" y="2762"/>
                </a:lnTo>
                <a:lnTo>
                  <a:pt x="10286" y="10287"/>
                </a:lnTo>
                <a:lnTo>
                  <a:pt x="2762" y="21431"/>
                </a:lnTo>
                <a:lnTo>
                  <a:pt x="0" y="35051"/>
                </a:lnTo>
                <a:lnTo>
                  <a:pt x="0" y="175260"/>
                </a:lnTo>
                <a:lnTo>
                  <a:pt x="2762" y="188880"/>
                </a:lnTo>
                <a:lnTo>
                  <a:pt x="10287" y="200025"/>
                </a:lnTo>
                <a:lnTo>
                  <a:pt x="21431" y="207549"/>
                </a:lnTo>
                <a:lnTo>
                  <a:pt x="35051" y="210312"/>
                </a:lnTo>
                <a:lnTo>
                  <a:pt x="813815" y="210312"/>
                </a:lnTo>
                <a:lnTo>
                  <a:pt x="827436" y="207549"/>
                </a:lnTo>
                <a:lnTo>
                  <a:pt x="838580" y="200025"/>
                </a:lnTo>
                <a:lnTo>
                  <a:pt x="846105" y="188880"/>
                </a:lnTo>
                <a:lnTo>
                  <a:pt x="848867" y="175260"/>
                </a:lnTo>
                <a:lnTo>
                  <a:pt x="848867" y="35051"/>
                </a:lnTo>
                <a:lnTo>
                  <a:pt x="846105" y="21431"/>
                </a:lnTo>
                <a:lnTo>
                  <a:pt x="838580" y="10287"/>
                </a:lnTo>
                <a:lnTo>
                  <a:pt x="827436" y="2762"/>
                </a:lnTo>
                <a:lnTo>
                  <a:pt x="813815" y="0"/>
                </a:lnTo>
                <a:close/>
              </a:path>
            </a:pathLst>
          </a:custGeom>
          <a:solidFill>
            <a:srgbClr val="FFFFFF"/>
          </a:solidFill>
        </p:spPr>
        <p:txBody>
          <a:bodyPr wrap="square" lIns="0" tIns="0" rIns="0" bIns="0" rtlCol="0"/>
          <a:lstStyle/>
          <a:p>
            <a:endParaRPr/>
          </a:p>
        </p:txBody>
      </p:sp>
      <p:sp>
        <p:nvSpPr>
          <p:cNvPr id="19" name="object 19"/>
          <p:cNvSpPr/>
          <p:nvPr/>
        </p:nvSpPr>
        <p:spPr>
          <a:xfrm>
            <a:off x="4654296" y="4896611"/>
            <a:ext cx="848994" cy="210820"/>
          </a:xfrm>
          <a:custGeom>
            <a:avLst/>
            <a:gdLst/>
            <a:ahLst/>
            <a:cxnLst/>
            <a:rect l="l" t="t" r="r" b="b"/>
            <a:pathLst>
              <a:path w="848995" h="210820">
                <a:moveTo>
                  <a:pt x="0" y="35051"/>
                </a:moveTo>
                <a:lnTo>
                  <a:pt x="2762" y="21431"/>
                </a:lnTo>
                <a:lnTo>
                  <a:pt x="10286" y="10287"/>
                </a:lnTo>
                <a:lnTo>
                  <a:pt x="21431" y="2762"/>
                </a:lnTo>
                <a:lnTo>
                  <a:pt x="35051" y="0"/>
                </a:lnTo>
                <a:lnTo>
                  <a:pt x="813815" y="0"/>
                </a:lnTo>
                <a:lnTo>
                  <a:pt x="827436" y="2762"/>
                </a:lnTo>
                <a:lnTo>
                  <a:pt x="838580" y="10287"/>
                </a:lnTo>
                <a:lnTo>
                  <a:pt x="846105" y="21431"/>
                </a:lnTo>
                <a:lnTo>
                  <a:pt x="848867" y="35051"/>
                </a:lnTo>
                <a:lnTo>
                  <a:pt x="848867" y="175260"/>
                </a:lnTo>
                <a:lnTo>
                  <a:pt x="846105" y="188880"/>
                </a:lnTo>
                <a:lnTo>
                  <a:pt x="838580" y="200025"/>
                </a:lnTo>
                <a:lnTo>
                  <a:pt x="827436" y="207549"/>
                </a:lnTo>
                <a:lnTo>
                  <a:pt x="813815" y="210312"/>
                </a:lnTo>
                <a:lnTo>
                  <a:pt x="35051" y="210312"/>
                </a:lnTo>
                <a:lnTo>
                  <a:pt x="21431" y="207549"/>
                </a:lnTo>
                <a:lnTo>
                  <a:pt x="10287" y="200025"/>
                </a:lnTo>
                <a:lnTo>
                  <a:pt x="2762" y="188880"/>
                </a:lnTo>
                <a:lnTo>
                  <a:pt x="0" y="175260"/>
                </a:lnTo>
                <a:lnTo>
                  <a:pt x="0" y="35051"/>
                </a:lnTo>
                <a:close/>
              </a:path>
            </a:pathLst>
          </a:custGeom>
          <a:ln w="12191">
            <a:solidFill>
              <a:srgbClr val="41709C"/>
            </a:solidFill>
          </a:ln>
        </p:spPr>
        <p:txBody>
          <a:bodyPr wrap="square" lIns="0" tIns="0" rIns="0" bIns="0" rtlCol="0"/>
          <a:lstStyle/>
          <a:p>
            <a:endParaRPr/>
          </a:p>
        </p:txBody>
      </p:sp>
      <p:sp>
        <p:nvSpPr>
          <p:cNvPr id="20" name="object 20"/>
          <p:cNvSpPr/>
          <p:nvPr/>
        </p:nvSpPr>
        <p:spPr>
          <a:xfrm>
            <a:off x="5843015" y="4832603"/>
            <a:ext cx="3528060" cy="338455"/>
          </a:xfrm>
          <a:custGeom>
            <a:avLst/>
            <a:gdLst/>
            <a:ahLst/>
            <a:cxnLst/>
            <a:rect l="l" t="t" r="r" b="b"/>
            <a:pathLst>
              <a:path w="3528059" h="338454">
                <a:moveTo>
                  <a:pt x="3471672" y="0"/>
                </a:moveTo>
                <a:lnTo>
                  <a:pt x="56387" y="0"/>
                </a:lnTo>
                <a:lnTo>
                  <a:pt x="34450" y="4435"/>
                </a:lnTo>
                <a:lnTo>
                  <a:pt x="16525" y="16525"/>
                </a:lnTo>
                <a:lnTo>
                  <a:pt x="4435" y="34450"/>
                </a:lnTo>
                <a:lnTo>
                  <a:pt x="0" y="56388"/>
                </a:lnTo>
                <a:lnTo>
                  <a:pt x="0" y="281940"/>
                </a:lnTo>
                <a:lnTo>
                  <a:pt x="4435" y="303877"/>
                </a:lnTo>
                <a:lnTo>
                  <a:pt x="16525" y="321802"/>
                </a:lnTo>
                <a:lnTo>
                  <a:pt x="34450" y="333892"/>
                </a:lnTo>
                <a:lnTo>
                  <a:pt x="56387" y="338328"/>
                </a:lnTo>
                <a:lnTo>
                  <a:pt x="3471672" y="338328"/>
                </a:lnTo>
                <a:lnTo>
                  <a:pt x="3493609" y="333892"/>
                </a:lnTo>
                <a:lnTo>
                  <a:pt x="3511534" y="321802"/>
                </a:lnTo>
                <a:lnTo>
                  <a:pt x="3523624" y="303877"/>
                </a:lnTo>
                <a:lnTo>
                  <a:pt x="3528060" y="281940"/>
                </a:lnTo>
                <a:lnTo>
                  <a:pt x="3528060" y="56388"/>
                </a:lnTo>
                <a:lnTo>
                  <a:pt x="3523624" y="34450"/>
                </a:lnTo>
                <a:lnTo>
                  <a:pt x="3511534" y="16525"/>
                </a:lnTo>
                <a:lnTo>
                  <a:pt x="3493609" y="4435"/>
                </a:lnTo>
                <a:lnTo>
                  <a:pt x="3471672" y="0"/>
                </a:lnTo>
                <a:close/>
              </a:path>
            </a:pathLst>
          </a:custGeom>
          <a:solidFill>
            <a:srgbClr val="438BCF"/>
          </a:solidFill>
        </p:spPr>
        <p:txBody>
          <a:bodyPr wrap="square" lIns="0" tIns="0" rIns="0" bIns="0" rtlCol="0"/>
          <a:lstStyle/>
          <a:p>
            <a:endParaRPr/>
          </a:p>
        </p:txBody>
      </p:sp>
      <p:sp>
        <p:nvSpPr>
          <p:cNvPr id="21" name="object 21"/>
          <p:cNvSpPr/>
          <p:nvPr/>
        </p:nvSpPr>
        <p:spPr>
          <a:xfrm>
            <a:off x="5843015" y="4832603"/>
            <a:ext cx="3528060" cy="338455"/>
          </a:xfrm>
          <a:custGeom>
            <a:avLst/>
            <a:gdLst/>
            <a:ahLst/>
            <a:cxnLst/>
            <a:rect l="l" t="t" r="r" b="b"/>
            <a:pathLst>
              <a:path w="3528059" h="338454">
                <a:moveTo>
                  <a:pt x="0" y="56388"/>
                </a:moveTo>
                <a:lnTo>
                  <a:pt x="4435" y="34450"/>
                </a:lnTo>
                <a:lnTo>
                  <a:pt x="16525" y="16525"/>
                </a:lnTo>
                <a:lnTo>
                  <a:pt x="34450" y="4435"/>
                </a:lnTo>
                <a:lnTo>
                  <a:pt x="56387" y="0"/>
                </a:lnTo>
                <a:lnTo>
                  <a:pt x="3471672" y="0"/>
                </a:lnTo>
                <a:lnTo>
                  <a:pt x="3493609" y="4435"/>
                </a:lnTo>
                <a:lnTo>
                  <a:pt x="3511534" y="16525"/>
                </a:lnTo>
                <a:lnTo>
                  <a:pt x="3523624" y="34450"/>
                </a:lnTo>
                <a:lnTo>
                  <a:pt x="3528060" y="56388"/>
                </a:lnTo>
                <a:lnTo>
                  <a:pt x="3528060" y="281940"/>
                </a:lnTo>
                <a:lnTo>
                  <a:pt x="3523624" y="303877"/>
                </a:lnTo>
                <a:lnTo>
                  <a:pt x="3511534" y="321802"/>
                </a:lnTo>
                <a:lnTo>
                  <a:pt x="3493609" y="333892"/>
                </a:lnTo>
                <a:lnTo>
                  <a:pt x="3471672" y="338328"/>
                </a:lnTo>
                <a:lnTo>
                  <a:pt x="56387" y="338328"/>
                </a:lnTo>
                <a:lnTo>
                  <a:pt x="34450" y="333892"/>
                </a:lnTo>
                <a:lnTo>
                  <a:pt x="16525" y="321802"/>
                </a:lnTo>
                <a:lnTo>
                  <a:pt x="4435" y="303877"/>
                </a:lnTo>
                <a:lnTo>
                  <a:pt x="0" y="281940"/>
                </a:lnTo>
                <a:lnTo>
                  <a:pt x="0" y="56388"/>
                </a:lnTo>
                <a:close/>
              </a:path>
            </a:pathLst>
          </a:custGeom>
          <a:ln w="12192">
            <a:solidFill>
              <a:srgbClr val="41709C"/>
            </a:solidFill>
          </a:ln>
        </p:spPr>
        <p:txBody>
          <a:bodyPr wrap="square" lIns="0" tIns="0" rIns="0" bIns="0" rtlCol="0"/>
          <a:lstStyle/>
          <a:p>
            <a:endParaRPr/>
          </a:p>
        </p:txBody>
      </p:sp>
      <p:sp>
        <p:nvSpPr>
          <p:cNvPr id="22" name="object 22"/>
          <p:cNvSpPr/>
          <p:nvPr/>
        </p:nvSpPr>
        <p:spPr>
          <a:xfrm>
            <a:off x="6502907" y="4896611"/>
            <a:ext cx="850900" cy="210820"/>
          </a:xfrm>
          <a:custGeom>
            <a:avLst/>
            <a:gdLst/>
            <a:ahLst/>
            <a:cxnLst/>
            <a:rect l="l" t="t" r="r" b="b"/>
            <a:pathLst>
              <a:path w="850900" h="210820">
                <a:moveTo>
                  <a:pt x="815340" y="0"/>
                </a:moveTo>
                <a:lnTo>
                  <a:pt x="35051" y="0"/>
                </a:lnTo>
                <a:lnTo>
                  <a:pt x="21431" y="2762"/>
                </a:lnTo>
                <a:lnTo>
                  <a:pt x="10286" y="10287"/>
                </a:lnTo>
                <a:lnTo>
                  <a:pt x="2762" y="21431"/>
                </a:lnTo>
                <a:lnTo>
                  <a:pt x="0" y="35051"/>
                </a:lnTo>
                <a:lnTo>
                  <a:pt x="0" y="175260"/>
                </a:lnTo>
                <a:lnTo>
                  <a:pt x="2762" y="188880"/>
                </a:lnTo>
                <a:lnTo>
                  <a:pt x="10286" y="200025"/>
                </a:lnTo>
                <a:lnTo>
                  <a:pt x="21431" y="207549"/>
                </a:lnTo>
                <a:lnTo>
                  <a:pt x="35051" y="210312"/>
                </a:lnTo>
                <a:lnTo>
                  <a:pt x="815340" y="210312"/>
                </a:lnTo>
                <a:lnTo>
                  <a:pt x="828960" y="207549"/>
                </a:lnTo>
                <a:lnTo>
                  <a:pt x="840105" y="200025"/>
                </a:lnTo>
                <a:lnTo>
                  <a:pt x="847629" y="188880"/>
                </a:lnTo>
                <a:lnTo>
                  <a:pt x="850392" y="175260"/>
                </a:lnTo>
                <a:lnTo>
                  <a:pt x="850392" y="35051"/>
                </a:lnTo>
                <a:lnTo>
                  <a:pt x="847629" y="21431"/>
                </a:lnTo>
                <a:lnTo>
                  <a:pt x="840105" y="10287"/>
                </a:lnTo>
                <a:lnTo>
                  <a:pt x="828960" y="2762"/>
                </a:lnTo>
                <a:lnTo>
                  <a:pt x="815340" y="0"/>
                </a:lnTo>
                <a:close/>
              </a:path>
            </a:pathLst>
          </a:custGeom>
          <a:solidFill>
            <a:srgbClr val="FFFFFF"/>
          </a:solidFill>
        </p:spPr>
        <p:txBody>
          <a:bodyPr wrap="square" lIns="0" tIns="0" rIns="0" bIns="0" rtlCol="0"/>
          <a:lstStyle/>
          <a:p>
            <a:endParaRPr/>
          </a:p>
        </p:txBody>
      </p:sp>
      <p:sp>
        <p:nvSpPr>
          <p:cNvPr id="23" name="object 23"/>
          <p:cNvSpPr/>
          <p:nvPr/>
        </p:nvSpPr>
        <p:spPr>
          <a:xfrm>
            <a:off x="6502907" y="4896611"/>
            <a:ext cx="850900" cy="210820"/>
          </a:xfrm>
          <a:custGeom>
            <a:avLst/>
            <a:gdLst/>
            <a:ahLst/>
            <a:cxnLst/>
            <a:rect l="l" t="t" r="r" b="b"/>
            <a:pathLst>
              <a:path w="850900" h="210820">
                <a:moveTo>
                  <a:pt x="0" y="35051"/>
                </a:moveTo>
                <a:lnTo>
                  <a:pt x="2762" y="21431"/>
                </a:lnTo>
                <a:lnTo>
                  <a:pt x="10286" y="10287"/>
                </a:lnTo>
                <a:lnTo>
                  <a:pt x="21431" y="2762"/>
                </a:lnTo>
                <a:lnTo>
                  <a:pt x="35051" y="0"/>
                </a:lnTo>
                <a:lnTo>
                  <a:pt x="815340" y="0"/>
                </a:lnTo>
                <a:lnTo>
                  <a:pt x="828960" y="2762"/>
                </a:lnTo>
                <a:lnTo>
                  <a:pt x="840105" y="10287"/>
                </a:lnTo>
                <a:lnTo>
                  <a:pt x="847629" y="21431"/>
                </a:lnTo>
                <a:lnTo>
                  <a:pt x="850392" y="35051"/>
                </a:lnTo>
                <a:lnTo>
                  <a:pt x="850392" y="175260"/>
                </a:lnTo>
                <a:lnTo>
                  <a:pt x="847629" y="188880"/>
                </a:lnTo>
                <a:lnTo>
                  <a:pt x="840105" y="200025"/>
                </a:lnTo>
                <a:lnTo>
                  <a:pt x="828960" y="207549"/>
                </a:lnTo>
                <a:lnTo>
                  <a:pt x="815340" y="210312"/>
                </a:lnTo>
                <a:lnTo>
                  <a:pt x="35051" y="210312"/>
                </a:lnTo>
                <a:lnTo>
                  <a:pt x="21431" y="207549"/>
                </a:lnTo>
                <a:lnTo>
                  <a:pt x="10286" y="200025"/>
                </a:lnTo>
                <a:lnTo>
                  <a:pt x="2762" y="188880"/>
                </a:lnTo>
                <a:lnTo>
                  <a:pt x="0" y="175260"/>
                </a:lnTo>
                <a:lnTo>
                  <a:pt x="0" y="35051"/>
                </a:lnTo>
                <a:close/>
              </a:path>
            </a:pathLst>
          </a:custGeom>
          <a:ln w="12191">
            <a:solidFill>
              <a:srgbClr val="41709C"/>
            </a:solidFill>
          </a:ln>
        </p:spPr>
        <p:txBody>
          <a:bodyPr wrap="square" lIns="0" tIns="0" rIns="0" bIns="0" rtlCol="0"/>
          <a:lstStyle/>
          <a:p>
            <a:endParaRPr/>
          </a:p>
        </p:txBody>
      </p:sp>
      <p:sp>
        <p:nvSpPr>
          <p:cNvPr id="24" name="object 24"/>
          <p:cNvSpPr/>
          <p:nvPr/>
        </p:nvSpPr>
        <p:spPr>
          <a:xfrm>
            <a:off x="7473695" y="4896611"/>
            <a:ext cx="850900" cy="210820"/>
          </a:xfrm>
          <a:custGeom>
            <a:avLst/>
            <a:gdLst/>
            <a:ahLst/>
            <a:cxnLst/>
            <a:rect l="l" t="t" r="r" b="b"/>
            <a:pathLst>
              <a:path w="850900" h="210820">
                <a:moveTo>
                  <a:pt x="815339" y="0"/>
                </a:moveTo>
                <a:lnTo>
                  <a:pt x="35051" y="0"/>
                </a:lnTo>
                <a:lnTo>
                  <a:pt x="21431" y="2762"/>
                </a:lnTo>
                <a:lnTo>
                  <a:pt x="10286" y="10287"/>
                </a:lnTo>
                <a:lnTo>
                  <a:pt x="2762" y="21431"/>
                </a:lnTo>
                <a:lnTo>
                  <a:pt x="0" y="35051"/>
                </a:lnTo>
                <a:lnTo>
                  <a:pt x="0" y="175260"/>
                </a:lnTo>
                <a:lnTo>
                  <a:pt x="2762" y="188880"/>
                </a:lnTo>
                <a:lnTo>
                  <a:pt x="10286" y="200025"/>
                </a:lnTo>
                <a:lnTo>
                  <a:pt x="21431" y="207549"/>
                </a:lnTo>
                <a:lnTo>
                  <a:pt x="35051" y="210312"/>
                </a:lnTo>
                <a:lnTo>
                  <a:pt x="815339" y="210312"/>
                </a:lnTo>
                <a:lnTo>
                  <a:pt x="828960" y="207549"/>
                </a:lnTo>
                <a:lnTo>
                  <a:pt x="840105" y="200025"/>
                </a:lnTo>
                <a:lnTo>
                  <a:pt x="847629" y="188880"/>
                </a:lnTo>
                <a:lnTo>
                  <a:pt x="850392" y="175260"/>
                </a:lnTo>
                <a:lnTo>
                  <a:pt x="850392" y="35051"/>
                </a:lnTo>
                <a:lnTo>
                  <a:pt x="847629" y="21431"/>
                </a:lnTo>
                <a:lnTo>
                  <a:pt x="840105" y="10287"/>
                </a:lnTo>
                <a:lnTo>
                  <a:pt x="828960" y="2762"/>
                </a:lnTo>
                <a:lnTo>
                  <a:pt x="815339" y="0"/>
                </a:lnTo>
                <a:close/>
              </a:path>
            </a:pathLst>
          </a:custGeom>
          <a:solidFill>
            <a:srgbClr val="FFFFFF"/>
          </a:solidFill>
        </p:spPr>
        <p:txBody>
          <a:bodyPr wrap="square" lIns="0" tIns="0" rIns="0" bIns="0" rtlCol="0"/>
          <a:lstStyle/>
          <a:p>
            <a:endParaRPr/>
          </a:p>
        </p:txBody>
      </p:sp>
      <p:sp>
        <p:nvSpPr>
          <p:cNvPr id="25" name="object 25"/>
          <p:cNvSpPr/>
          <p:nvPr/>
        </p:nvSpPr>
        <p:spPr>
          <a:xfrm>
            <a:off x="7473695" y="4896611"/>
            <a:ext cx="850900" cy="210820"/>
          </a:xfrm>
          <a:custGeom>
            <a:avLst/>
            <a:gdLst/>
            <a:ahLst/>
            <a:cxnLst/>
            <a:rect l="l" t="t" r="r" b="b"/>
            <a:pathLst>
              <a:path w="850900" h="210820">
                <a:moveTo>
                  <a:pt x="0" y="35051"/>
                </a:moveTo>
                <a:lnTo>
                  <a:pt x="2762" y="21431"/>
                </a:lnTo>
                <a:lnTo>
                  <a:pt x="10286" y="10287"/>
                </a:lnTo>
                <a:lnTo>
                  <a:pt x="21431" y="2762"/>
                </a:lnTo>
                <a:lnTo>
                  <a:pt x="35051" y="0"/>
                </a:lnTo>
                <a:lnTo>
                  <a:pt x="815339" y="0"/>
                </a:lnTo>
                <a:lnTo>
                  <a:pt x="828960" y="2762"/>
                </a:lnTo>
                <a:lnTo>
                  <a:pt x="840105" y="10287"/>
                </a:lnTo>
                <a:lnTo>
                  <a:pt x="847629" y="21431"/>
                </a:lnTo>
                <a:lnTo>
                  <a:pt x="850392" y="35051"/>
                </a:lnTo>
                <a:lnTo>
                  <a:pt x="850392" y="175260"/>
                </a:lnTo>
                <a:lnTo>
                  <a:pt x="847629" y="188880"/>
                </a:lnTo>
                <a:lnTo>
                  <a:pt x="840105" y="200025"/>
                </a:lnTo>
                <a:lnTo>
                  <a:pt x="828960" y="207549"/>
                </a:lnTo>
                <a:lnTo>
                  <a:pt x="815339" y="210312"/>
                </a:lnTo>
                <a:lnTo>
                  <a:pt x="35051" y="210312"/>
                </a:lnTo>
                <a:lnTo>
                  <a:pt x="21431" y="207549"/>
                </a:lnTo>
                <a:lnTo>
                  <a:pt x="10286" y="200025"/>
                </a:lnTo>
                <a:lnTo>
                  <a:pt x="2762" y="188880"/>
                </a:lnTo>
                <a:lnTo>
                  <a:pt x="0" y="175260"/>
                </a:lnTo>
                <a:lnTo>
                  <a:pt x="0" y="35051"/>
                </a:lnTo>
                <a:close/>
              </a:path>
            </a:pathLst>
          </a:custGeom>
          <a:ln w="12191">
            <a:solidFill>
              <a:srgbClr val="41709C"/>
            </a:solidFill>
          </a:ln>
        </p:spPr>
        <p:txBody>
          <a:bodyPr wrap="square" lIns="0" tIns="0" rIns="0" bIns="0" rtlCol="0"/>
          <a:lstStyle/>
          <a:p>
            <a:endParaRPr/>
          </a:p>
        </p:txBody>
      </p:sp>
      <p:sp>
        <p:nvSpPr>
          <p:cNvPr id="26" name="object 26"/>
          <p:cNvSpPr/>
          <p:nvPr/>
        </p:nvSpPr>
        <p:spPr>
          <a:xfrm>
            <a:off x="8444483" y="4896611"/>
            <a:ext cx="850900" cy="210820"/>
          </a:xfrm>
          <a:custGeom>
            <a:avLst/>
            <a:gdLst/>
            <a:ahLst/>
            <a:cxnLst/>
            <a:rect l="l" t="t" r="r" b="b"/>
            <a:pathLst>
              <a:path w="850900" h="210820">
                <a:moveTo>
                  <a:pt x="815340" y="0"/>
                </a:moveTo>
                <a:lnTo>
                  <a:pt x="35051" y="0"/>
                </a:lnTo>
                <a:lnTo>
                  <a:pt x="21431" y="2762"/>
                </a:lnTo>
                <a:lnTo>
                  <a:pt x="10286" y="10287"/>
                </a:lnTo>
                <a:lnTo>
                  <a:pt x="2762" y="21431"/>
                </a:lnTo>
                <a:lnTo>
                  <a:pt x="0" y="35051"/>
                </a:lnTo>
                <a:lnTo>
                  <a:pt x="0" y="175260"/>
                </a:lnTo>
                <a:lnTo>
                  <a:pt x="2762" y="188880"/>
                </a:lnTo>
                <a:lnTo>
                  <a:pt x="10287" y="200025"/>
                </a:lnTo>
                <a:lnTo>
                  <a:pt x="21431" y="207549"/>
                </a:lnTo>
                <a:lnTo>
                  <a:pt x="35051" y="210312"/>
                </a:lnTo>
                <a:lnTo>
                  <a:pt x="815340" y="210312"/>
                </a:lnTo>
                <a:lnTo>
                  <a:pt x="828960" y="207549"/>
                </a:lnTo>
                <a:lnTo>
                  <a:pt x="840105" y="200025"/>
                </a:lnTo>
                <a:lnTo>
                  <a:pt x="847629" y="188880"/>
                </a:lnTo>
                <a:lnTo>
                  <a:pt x="850392" y="175260"/>
                </a:lnTo>
                <a:lnTo>
                  <a:pt x="850392" y="35051"/>
                </a:lnTo>
                <a:lnTo>
                  <a:pt x="847629" y="21431"/>
                </a:lnTo>
                <a:lnTo>
                  <a:pt x="840104" y="10287"/>
                </a:lnTo>
                <a:lnTo>
                  <a:pt x="828960" y="2762"/>
                </a:lnTo>
                <a:lnTo>
                  <a:pt x="815340" y="0"/>
                </a:lnTo>
                <a:close/>
              </a:path>
            </a:pathLst>
          </a:custGeom>
          <a:solidFill>
            <a:srgbClr val="FFFFFF"/>
          </a:solidFill>
        </p:spPr>
        <p:txBody>
          <a:bodyPr wrap="square" lIns="0" tIns="0" rIns="0" bIns="0" rtlCol="0"/>
          <a:lstStyle/>
          <a:p>
            <a:endParaRPr/>
          </a:p>
        </p:txBody>
      </p:sp>
      <p:sp>
        <p:nvSpPr>
          <p:cNvPr id="27" name="object 27"/>
          <p:cNvSpPr/>
          <p:nvPr/>
        </p:nvSpPr>
        <p:spPr>
          <a:xfrm>
            <a:off x="8444483" y="4896611"/>
            <a:ext cx="850900" cy="210820"/>
          </a:xfrm>
          <a:custGeom>
            <a:avLst/>
            <a:gdLst/>
            <a:ahLst/>
            <a:cxnLst/>
            <a:rect l="l" t="t" r="r" b="b"/>
            <a:pathLst>
              <a:path w="850900" h="210820">
                <a:moveTo>
                  <a:pt x="0" y="35051"/>
                </a:moveTo>
                <a:lnTo>
                  <a:pt x="2762" y="21431"/>
                </a:lnTo>
                <a:lnTo>
                  <a:pt x="10286" y="10287"/>
                </a:lnTo>
                <a:lnTo>
                  <a:pt x="21431" y="2762"/>
                </a:lnTo>
                <a:lnTo>
                  <a:pt x="35051" y="0"/>
                </a:lnTo>
                <a:lnTo>
                  <a:pt x="815340" y="0"/>
                </a:lnTo>
                <a:lnTo>
                  <a:pt x="828960" y="2762"/>
                </a:lnTo>
                <a:lnTo>
                  <a:pt x="840104" y="10287"/>
                </a:lnTo>
                <a:lnTo>
                  <a:pt x="847629" y="21431"/>
                </a:lnTo>
                <a:lnTo>
                  <a:pt x="850392" y="35051"/>
                </a:lnTo>
                <a:lnTo>
                  <a:pt x="850392" y="175260"/>
                </a:lnTo>
                <a:lnTo>
                  <a:pt x="847629" y="188880"/>
                </a:lnTo>
                <a:lnTo>
                  <a:pt x="840105" y="200025"/>
                </a:lnTo>
                <a:lnTo>
                  <a:pt x="828960" y="207549"/>
                </a:lnTo>
                <a:lnTo>
                  <a:pt x="815340" y="210312"/>
                </a:lnTo>
                <a:lnTo>
                  <a:pt x="35051" y="210312"/>
                </a:lnTo>
                <a:lnTo>
                  <a:pt x="21431" y="207549"/>
                </a:lnTo>
                <a:lnTo>
                  <a:pt x="10287" y="200025"/>
                </a:lnTo>
                <a:lnTo>
                  <a:pt x="2762" y="188880"/>
                </a:lnTo>
                <a:lnTo>
                  <a:pt x="0" y="175260"/>
                </a:lnTo>
                <a:lnTo>
                  <a:pt x="0" y="35051"/>
                </a:lnTo>
                <a:close/>
              </a:path>
            </a:pathLst>
          </a:custGeom>
          <a:ln w="12191">
            <a:solidFill>
              <a:srgbClr val="41709C"/>
            </a:solidFill>
          </a:ln>
        </p:spPr>
        <p:txBody>
          <a:bodyPr wrap="square" lIns="0" tIns="0" rIns="0" bIns="0" rtlCol="0"/>
          <a:lstStyle/>
          <a:p>
            <a:endParaRPr/>
          </a:p>
        </p:txBody>
      </p:sp>
      <p:sp>
        <p:nvSpPr>
          <p:cNvPr id="28" name="object 28"/>
          <p:cNvSpPr/>
          <p:nvPr/>
        </p:nvSpPr>
        <p:spPr>
          <a:xfrm>
            <a:off x="2065020" y="3966971"/>
            <a:ext cx="1323340" cy="662940"/>
          </a:xfrm>
          <a:custGeom>
            <a:avLst/>
            <a:gdLst/>
            <a:ahLst/>
            <a:cxnLst/>
            <a:rect l="l" t="t" r="r" b="b"/>
            <a:pathLst>
              <a:path w="1323339" h="662939">
                <a:moveTo>
                  <a:pt x="0" y="110489"/>
                </a:moveTo>
                <a:lnTo>
                  <a:pt x="8691" y="67508"/>
                </a:lnTo>
                <a:lnTo>
                  <a:pt x="32384" y="32384"/>
                </a:lnTo>
                <a:lnTo>
                  <a:pt x="67508" y="8691"/>
                </a:lnTo>
                <a:lnTo>
                  <a:pt x="110490" y="0"/>
                </a:lnTo>
                <a:lnTo>
                  <a:pt x="1212342" y="0"/>
                </a:lnTo>
                <a:lnTo>
                  <a:pt x="1255323" y="8691"/>
                </a:lnTo>
                <a:lnTo>
                  <a:pt x="1290446" y="32384"/>
                </a:lnTo>
                <a:lnTo>
                  <a:pt x="1314140" y="67508"/>
                </a:lnTo>
                <a:lnTo>
                  <a:pt x="1322832" y="110489"/>
                </a:lnTo>
                <a:lnTo>
                  <a:pt x="1322832" y="552450"/>
                </a:lnTo>
                <a:lnTo>
                  <a:pt x="1314140" y="595431"/>
                </a:lnTo>
                <a:lnTo>
                  <a:pt x="1290447" y="630554"/>
                </a:lnTo>
                <a:lnTo>
                  <a:pt x="1255323" y="654248"/>
                </a:lnTo>
                <a:lnTo>
                  <a:pt x="1212342" y="662939"/>
                </a:lnTo>
                <a:lnTo>
                  <a:pt x="110490" y="662939"/>
                </a:lnTo>
                <a:lnTo>
                  <a:pt x="67508" y="654248"/>
                </a:lnTo>
                <a:lnTo>
                  <a:pt x="32385" y="630555"/>
                </a:lnTo>
                <a:lnTo>
                  <a:pt x="8691" y="595431"/>
                </a:lnTo>
                <a:lnTo>
                  <a:pt x="0" y="552450"/>
                </a:lnTo>
                <a:lnTo>
                  <a:pt x="0" y="110489"/>
                </a:lnTo>
                <a:close/>
              </a:path>
            </a:pathLst>
          </a:custGeom>
          <a:ln w="12192">
            <a:solidFill>
              <a:srgbClr val="41709C"/>
            </a:solidFill>
          </a:ln>
        </p:spPr>
        <p:txBody>
          <a:bodyPr wrap="square" lIns="0" tIns="0" rIns="0" bIns="0" rtlCol="0"/>
          <a:lstStyle/>
          <a:p>
            <a:endParaRPr/>
          </a:p>
        </p:txBody>
      </p:sp>
      <p:sp>
        <p:nvSpPr>
          <p:cNvPr id="29" name="object 29"/>
          <p:cNvSpPr txBox="1"/>
          <p:nvPr/>
        </p:nvSpPr>
        <p:spPr>
          <a:xfrm>
            <a:off x="2190876" y="3989679"/>
            <a:ext cx="1082675" cy="580390"/>
          </a:xfrm>
          <a:prstGeom prst="rect">
            <a:avLst/>
          </a:prstGeom>
        </p:spPr>
        <p:txBody>
          <a:bodyPr vert="horz" wrap="square" lIns="0" tIns="12700" rIns="0" bIns="0" rtlCol="0">
            <a:spAutoFit/>
          </a:bodyPr>
          <a:lstStyle/>
          <a:p>
            <a:pPr marL="267970" marR="5080" indent="-268605">
              <a:lnSpc>
                <a:spcPct val="130000"/>
              </a:lnSpc>
              <a:spcBef>
                <a:spcPts val="100"/>
              </a:spcBef>
            </a:pPr>
            <a:r>
              <a:rPr sz="1400" dirty="0">
                <a:latin typeface="宋体"/>
                <a:cs typeface="宋体"/>
              </a:rPr>
              <a:t>工程多维建模 与仿真</a:t>
            </a:r>
            <a:endParaRPr sz="1400">
              <a:latin typeface="宋体"/>
              <a:cs typeface="宋体"/>
            </a:endParaRPr>
          </a:p>
        </p:txBody>
      </p:sp>
      <p:sp>
        <p:nvSpPr>
          <p:cNvPr id="30" name="object 30"/>
          <p:cNvSpPr/>
          <p:nvPr/>
        </p:nvSpPr>
        <p:spPr>
          <a:xfrm>
            <a:off x="3710940" y="3966971"/>
            <a:ext cx="1760220" cy="662940"/>
          </a:xfrm>
          <a:custGeom>
            <a:avLst/>
            <a:gdLst/>
            <a:ahLst/>
            <a:cxnLst/>
            <a:rect l="l" t="t" r="r" b="b"/>
            <a:pathLst>
              <a:path w="1760220" h="662939">
                <a:moveTo>
                  <a:pt x="0" y="110489"/>
                </a:moveTo>
                <a:lnTo>
                  <a:pt x="8691" y="67508"/>
                </a:lnTo>
                <a:lnTo>
                  <a:pt x="32385" y="32384"/>
                </a:lnTo>
                <a:lnTo>
                  <a:pt x="67508" y="8691"/>
                </a:lnTo>
                <a:lnTo>
                  <a:pt x="110489" y="0"/>
                </a:lnTo>
                <a:lnTo>
                  <a:pt x="1649730" y="0"/>
                </a:lnTo>
                <a:lnTo>
                  <a:pt x="1692711" y="8691"/>
                </a:lnTo>
                <a:lnTo>
                  <a:pt x="1727835" y="32384"/>
                </a:lnTo>
                <a:lnTo>
                  <a:pt x="1751528" y="67508"/>
                </a:lnTo>
                <a:lnTo>
                  <a:pt x="1760220" y="110489"/>
                </a:lnTo>
                <a:lnTo>
                  <a:pt x="1760220" y="552450"/>
                </a:lnTo>
                <a:lnTo>
                  <a:pt x="1751528" y="595431"/>
                </a:lnTo>
                <a:lnTo>
                  <a:pt x="1727835" y="630554"/>
                </a:lnTo>
                <a:lnTo>
                  <a:pt x="1692711" y="654248"/>
                </a:lnTo>
                <a:lnTo>
                  <a:pt x="1649730" y="662939"/>
                </a:lnTo>
                <a:lnTo>
                  <a:pt x="110489" y="662939"/>
                </a:lnTo>
                <a:lnTo>
                  <a:pt x="67508" y="654248"/>
                </a:lnTo>
                <a:lnTo>
                  <a:pt x="32385" y="630555"/>
                </a:lnTo>
                <a:lnTo>
                  <a:pt x="8691" y="595431"/>
                </a:lnTo>
                <a:lnTo>
                  <a:pt x="0" y="552450"/>
                </a:lnTo>
                <a:lnTo>
                  <a:pt x="0" y="110489"/>
                </a:lnTo>
                <a:close/>
              </a:path>
            </a:pathLst>
          </a:custGeom>
          <a:ln w="12192">
            <a:solidFill>
              <a:srgbClr val="41709C"/>
            </a:solidFill>
          </a:ln>
        </p:spPr>
        <p:txBody>
          <a:bodyPr wrap="square" lIns="0" tIns="0" rIns="0" bIns="0" rtlCol="0"/>
          <a:lstStyle/>
          <a:p>
            <a:endParaRPr/>
          </a:p>
        </p:txBody>
      </p:sp>
      <p:sp>
        <p:nvSpPr>
          <p:cNvPr id="31" name="object 31"/>
          <p:cNvSpPr txBox="1"/>
          <p:nvPr/>
        </p:nvSpPr>
        <p:spPr>
          <a:xfrm>
            <a:off x="3878579" y="3989679"/>
            <a:ext cx="1442085" cy="580390"/>
          </a:xfrm>
          <a:prstGeom prst="rect">
            <a:avLst/>
          </a:prstGeom>
        </p:spPr>
        <p:txBody>
          <a:bodyPr vert="horz" wrap="square" lIns="0" tIns="12700" rIns="0" bIns="0" rtlCol="0">
            <a:spAutoFit/>
          </a:bodyPr>
          <a:lstStyle/>
          <a:p>
            <a:pPr marL="88265" marR="5080" indent="-88900">
              <a:lnSpc>
                <a:spcPct val="130000"/>
              </a:lnSpc>
              <a:spcBef>
                <a:spcPts val="100"/>
              </a:spcBef>
            </a:pPr>
            <a:r>
              <a:rPr sz="1400" dirty="0">
                <a:latin typeface="宋体"/>
                <a:cs typeface="宋体"/>
              </a:rPr>
              <a:t>基于工程物联网的 数字工地（厂）</a:t>
            </a:r>
            <a:endParaRPr sz="1400">
              <a:latin typeface="宋体"/>
              <a:cs typeface="宋体"/>
            </a:endParaRPr>
          </a:p>
        </p:txBody>
      </p:sp>
      <p:sp>
        <p:nvSpPr>
          <p:cNvPr id="32" name="object 32"/>
          <p:cNvSpPr/>
          <p:nvPr/>
        </p:nvSpPr>
        <p:spPr>
          <a:xfrm>
            <a:off x="5794247" y="3966971"/>
            <a:ext cx="1760220" cy="662940"/>
          </a:xfrm>
          <a:custGeom>
            <a:avLst/>
            <a:gdLst/>
            <a:ahLst/>
            <a:cxnLst/>
            <a:rect l="l" t="t" r="r" b="b"/>
            <a:pathLst>
              <a:path w="1760220" h="662939">
                <a:moveTo>
                  <a:pt x="0" y="110489"/>
                </a:moveTo>
                <a:lnTo>
                  <a:pt x="8691" y="67508"/>
                </a:lnTo>
                <a:lnTo>
                  <a:pt x="32384" y="32384"/>
                </a:lnTo>
                <a:lnTo>
                  <a:pt x="67508" y="8691"/>
                </a:lnTo>
                <a:lnTo>
                  <a:pt x="110489" y="0"/>
                </a:lnTo>
                <a:lnTo>
                  <a:pt x="1649729" y="0"/>
                </a:lnTo>
                <a:lnTo>
                  <a:pt x="1692711" y="8691"/>
                </a:lnTo>
                <a:lnTo>
                  <a:pt x="1727835" y="32384"/>
                </a:lnTo>
                <a:lnTo>
                  <a:pt x="1751528" y="67508"/>
                </a:lnTo>
                <a:lnTo>
                  <a:pt x="1760220" y="110489"/>
                </a:lnTo>
                <a:lnTo>
                  <a:pt x="1760220" y="552450"/>
                </a:lnTo>
                <a:lnTo>
                  <a:pt x="1751528" y="595431"/>
                </a:lnTo>
                <a:lnTo>
                  <a:pt x="1727834" y="630554"/>
                </a:lnTo>
                <a:lnTo>
                  <a:pt x="1692711" y="654248"/>
                </a:lnTo>
                <a:lnTo>
                  <a:pt x="1649729" y="662939"/>
                </a:lnTo>
                <a:lnTo>
                  <a:pt x="110489" y="662939"/>
                </a:lnTo>
                <a:lnTo>
                  <a:pt x="67508" y="654248"/>
                </a:lnTo>
                <a:lnTo>
                  <a:pt x="32385" y="630555"/>
                </a:lnTo>
                <a:lnTo>
                  <a:pt x="8691" y="595431"/>
                </a:lnTo>
                <a:lnTo>
                  <a:pt x="0" y="552450"/>
                </a:lnTo>
                <a:lnTo>
                  <a:pt x="0" y="110489"/>
                </a:lnTo>
                <a:close/>
              </a:path>
            </a:pathLst>
          </a:custGeom>
          <a:ln w="12192">
            <a:solidFill>
              <a:srgbClr val="41709C"/>
            </a:solidFill>
          </a:ln>
        </p:spPr>
        <p:txBody>
          <a:bodyPr wrap="square" lIns="0" tIns="0" rIns="0" bIns="0" rtlCol="0"/>
          <a:lstStyle/>
          <a:p>
            <a:endParaRPr/>
          </a:p>
        </p:txBody>
      </p:sp>
      <p:sp>
        <p:nvSpPr>
          <p:cNvPr id="33" name="object 33"/>
          <p:cNvSpPr txBox="1"/>
          <p:nvPr/>
        </p:nvSpPr>
        <p:spPr>
          <a:xfrm>
            <a:off x="5961888" y="3989679"/>
            <a:ext cx="1439545" cy="580390"/>
          </a:xfrm>
          <a:prstGeom prst="rect">
            <a:avLst/>
          </a:prstGeom>
        </p:spPr>
        <p:txBody>
          <a:bodyPr vert="horz" wrap="square" lIns="0" tIns="12700" rIns="0" bIns="0" rtlCol="0">
            <a:spAutoFit/>
          </a:bodyPr>
          <a:lstStyle/>
          <a:p>
            <a:pPr marL="177800" marR="5080" indent="-178435">
              <a:lnSpc>
                <a:spcPct val="130000"/>
              </a:lnSpc>
              <a:spcBef>
                <a:spcPts val="100"/>
              </a:spcBef>
            </a:pPr>
            <a:r>
              <a:rPr sz="1400" dirty="0">
                <a:latin typeface="宋体"/>
                <a:cs typeface="宋体"/>
              </a:rPr>
              <a:t>工程大数据驱动的 智能决策支持</a:t>
            </a:r>
            <a:endParaRPr sz="1400">
              <a:latin typeface="宋体"/>
              <a:cs typeface="宋体"/>
            </a:endParaRPr>
          </a:p>
        </p:txBody>
      </p:sp>
      <p:sp>
        <p:nvSpPr>
          <p:cNvPr id="34" name="object 34"/>
          <p:cNvSpPr/>
          <p:nvPr/>
        </p:nvSpPr>
        <p:spPr>
          <a:xfrm>
            <a:off x="7877556" y="3951732"/>
            <a:ext cx="1503045" cy="662940"/>
          </a:xfrm>
          <a:custGeom>
            <a:avLst/>
            <a:gdLst/>
            <a:ahLst/>
            <a:cxnLst/>
            <a:rect l="l" t="t" r="r" b="b"/>
            <a:pathLst>
              <a:path w="1503045" h="662939">
                <a:moveTo>
                  <a:pt x="0" y="110490"/>
                </a:moveTo>
                <a:lnTo>
                  <a:pt x="8691" y="67508"/>
                </a:lnTo>
                <a:lnTo>
                  <a:pt x="32385" y="32385"/>
                </a:lnTo>
                <a:lnTo>
                  <a:pt x="67508" y="8691"/>
                </a:lnTo>
                <a:lnTo>
                  <a:pt x="110490" y="0"/>
                </a:lnTo>
                <a:lnTo>
                  <a:pt x="1392174" y="0"/>
                </a:lnTo>
                <a:lnTo>
                  <a:pt x="1435155" y="8691"/>
                </a:lnTo>
                <a:lnTo>
                  <a:pt x="1470279" y="32385"/>
                </a:lnTo>
                <a:lnTo>
                  <a:pt x="1493972" y="67508"/>
                </a:lnTo>
                <a:lnTo>
                  <a:pt x="1502664" y="110490"/>
                </a:lnTo>
                <a:lnTo>
                  <a:pt x="1502664" y="552450"/>
                </a:lnTo>
                <a:lnTo>
                  <a:pt x="1493972" y="595431"/>
                </a:lnTo>
                <a:lnTo>
                  <a:pt x="1470278" y="630555"/>
                </a:lnTo>
                <a:lnTo>
                  <a:pt x="1435155" y="654248"/>
                </a:lnTo>
                <a:lnTo>
                  <a:pt x="1392174" y="662940"/>
                </a:lnTo>
                <a:lnTo>
                  <a:pt x="110490" y="662940"/>
                </a:lnTo>
                <a:lnTo>
                  <a:pt x="67508" y="654248"/>
                </a:lnTo>
                <a:lnTo>
                  <a:pt x="32384" y="630555"/>
                </a:lnTo>
                <a:lnTo>
                  <a:pt x="8691" y="595431"/>
                </a:lnTo>
                <a:lnTo>
                  <a:pt x="0" y="552450"/>
                </a:lnTo>
                <a:lnTo>
                  <a:pt x="0" y="110490"/>
                </a:lnTo>
                <a:close/>
              </a:path>
            </a:pathLst>
          </a:custGeom>
          <a:ln w="12192">
            <a:solidFill>
              <a:srgbClr val="41709C"/>
            </a:solidFill>
          </a:ln>
        </p:spPr>
        <p:txBody>
          <a:bodyPr wrap="square" lIns="0" tIns="0" rIns="0" bIns="0" rtlCol="0"/>
          <a:lstStyle/>
          <a:p>
            <a:endParaRPr/>
          </a:p>
        </p:txBody>
      </p:sp>
      <p:sp>
        <p:nvSpPr>
          <p:cNvPr id="35" name="object 35"/>
          <p:cNvSpPr txBox="1"/>
          <p:nvPr/>
        </p:nvSpPr>
        <p:spPr>
          <a:xfrm>
            <a:off x="8005571" y="3973804"/>
            <a:ext cx="1261110" cy="580390"/>
          </a:xfrm>
          <a:prstGeom prst="rect">
            <a:avLst/>
          </a:prstGeom>
        </p:spPr>
        <p:txBody>
          <a:bodyPr vert="horz" wrap="square" lIns="0" tIns="12700" rIns="0" bIns="0" rtlCol="0">
            <a:spAutoFit/>
          </a:bodyPr>
          <a:lstStyle/>
          <a:p>
            <a:pPr marL="266700" marR="5080" indent="-266700">
              <a:lnSpc>
                <a:spcPct val="130000"/>
              </a:lnSpc>
              <a:spcBef>
                <a:spcPts val="100"/>
              </a:spcBef>
            </a:pPr>
            <a:r>
              <a:rPr sz="1400" dirty="0">
                <a:latin typeface="宋体"/>
                <a:cs typeface="宋体"/>
              </a:rPr>
              <a:t>自动化、智能化 工程机械</a:t>
            </a:r>
            <a:endParaRPr sz="1400">
              <a:latin typeface="宋体"/>
              <a:cs typeface="宋体"/>
            </a:endParaRPr>
          </a:p>
        </p:txBody>
      </p:sp>
      <p:sp>
        <p:nvSpPr>
          <p:cNvPr id="36" name="object 36"/>
          <p:cNvSpPr txBox="1"/>
          <p:nvPr/>
        </p:nvSpPr>
        <p:spPr>
          <a:xfrm>
            <a:off x="884529" y="4848225"/>
            <a:ext cx="933450" cy="299720"/>
          </a:xfrm>
          <a:prstGeom prst="rect">
            <a:avLst/>
          </a:prstGeom>
        </p:spPr>
        <p:txBody>
          <a:bodyPr vert="horz" wrap="square" lIns="0" tIns="12700" rIns="0" bIns="0" rtlCol="0">
            <a:spAutoFit/>
          </a:bodyPr>
          <a:lstStyle/>
          <a:p>
            <a:pPr>
              <a:lnSpc>
                <a:spcPct val="100000"/>
              </a:lnSpc>
              <a:spcBef>
                <a:spcPts val="100"/>
              </a:spcBef>
            </a:pPr>
            <a:r>
              <a:rPr sz="1800" b="1" dirty="0">
                <a:latin typeface="宋体"/>
                <a:cs typeface="宋体"/>
              </a:rPr>
              <a:t>通用技术</a:t>
            </a:r>
            <a:endParaRPr sz="1800">
              <a:latin typeface="宋体"/>
              <a:cs typeface="宋体"/>
            </a:endParaRPr>
          </a:p>
        </p:txBody>
      </p:sp>
      <p:sp>
        <p:nvSpPr>
          <p:cNvPr id="37" name="object 37"/>
          <p:cNvSpPr txBox="1"/>
          <p:nvPr/>
        </p:nvSpPr>
        <p:spPr>
          <a:xfrm>
            <a:off x="884529" y="3969257"/>
            <a:ext cx="933450" cy="299720"/>
          </a:xfrm>
          <a:prstGeom prst="rect">
            <a:avLst/>
          </a:prstGeom>
        </p:spPr>
        <p:txBody>
          <a:bodyPr vert="horz" wrap="square" lIns="0" tIns="12700" rIns="0" bIns="0" rtlCol="0">
            <a:spAutoFit/>
          </a:bodyPr>
          <a:lstStyle/>
          <a:p>
            <a:pPr>
              <a:lnSpc>
                <a:spcPct val="100000"/>
              </a:lnSpc>
              <a:spcBef>
                <a:spcPts val="100"/>
              </a:spcBef>
            </a:pPr>
            <a:r>
              <a:rPr sz="1800" b="1" dirty="0">
                <a:latin typeface="宋体"/>
                <a:cs typeface="宋体"/>
              </a:rPr>
              <a:t>领域技术</a:t>
            </a:r>
            <a:endParaRPr sz="1800">
              <a:latin typeface="宋体"/>
              <a:cs typeface="宋体"/>
            </a:endParaRPr>
          </a:p>
        </p:txBody>
      </p:sp>
      <p:sp>
        <p:nvSpPr>
          <p:cNvPr id="38" name="object 38"/>
          <p:cNvSpPr/>
          <p:nvPr/>
        </p:nvSpPr>
        <p:spPr>
          <a:xfrm>
            <a:off x="2065020" y="3456432"/>
            <a:ext cx="7315200" cy="276225"/>
          </a:xfrm>
          <a:custGeom>
            <a:avLst/>
            <a:gdLst/>
            <a:ahLst/>
            <a:cxnLst/>
            <a:rect l="l" t="t" r="r" b="b"/>
            <a:pathLst>
              <a:path w="7315200" h="276225">
                <a:moveTo>
                  <a:pt x="7269226" y="0"/>
                </a:moveTo>
                <a:lnTo>
                  <a:pt x="45974" y="0"/>
                </a:lnTo>
                <a:lnTo>
                  <a:pt x="28074" y="3611"/>
                </a:lnTo>
                <a:lnTo>
                  <a:pt x="13461" y="13462"/>
                </a:lnTo>
                <a:lnTo>
                  <a:pt x="3611" y="28074"/>
                </a:lnTo>
                <a:lnTo>
                  <a:pt x="0" y="45973"/>
                </a:lnTo>
                <a:lnTo>
                  <a:pt x="0" y="229869"/>
                </a:lnTo>
                <a:lnTo>
                  <a:pt x="3611" y="247769"/>
                </a:lnTo>
                <a:lnTo>
                  <a:pt x="13462" y="262381"/>
                </a:lnTo>
                <a:lnTo>
                  <a:pt x="28074" y="272232"/>
                </a:lnTo>
                <a:lnTo>
                  <a:pt x="45974" y="275843"/>
                </a:lnTo>
                <a:lnTo>
                  <a:pt x="7269226" y="275843"/>
                </a:lnTo>
                <a:lnTo>
                  <a:pt x="7287125" y="272232"/>
                </a:lnTo>
                <a:lnTo>
                  <a:pt x="7301738" y="262381"/>
                </a:lnTo>
                <a:lnTo>
                  <a:pt x="7311588" y="247769"/>
                </a:lnTo>
                <a:lnTo>
                  <a:pt x="7315200" y="229869"/>
                </a:lnTo>
                <a:lnTo>
                  <a:pt x="7315200" y="45973"/>
                </a:lnTo>
                <a:lnTo>
                  <a:pt x="7311588" y="28074"/>
                </a:lnTo>
                <a:lnTo>
                  <a:pt x="7301737" y="13462"/>
                </a:lnTo>
                <a:lnTo>
                  <a:pt x="7287125" y="3611"/>
                </a:lnTo>
                <a:lnTo>
                  <a:pt x="7269226" y="0"/>
                </a:lnTo>
                <a:close/>
              </a:path>
            </a:pathLst>
          </a:custGeom>
          <a:solidFill>
            <a:srgbClr val="5B9BD4"/>
          </a:solidFill>
        </p:spPr>
        <p:txBody>
          <a:bodyPr wrap="square" lIns="0" tIns="0" rIns="0" bIns="0" rtlCol="0"/>
          <a:lstStyle/>
          <a:p>
            <a:endParaRPr/>
          </a:p>
        </p:txBody>
      </p:sp>
      <p:sp>
        <p:nvSpPr>
          <p:cNvPr id="39" name="object 39"/>
          <p:cNvSpPr/>
          <p:nvPr/>
        </p:nvSpPr>
        <p:spPr>
          <a:xfrm>
            <a:off x="2065020" y="3456432"/>
            <a:ext cx="7315200" cy="276225"/>
          </a:xfrm>
          <a:custGeom>
            <a:avLst/>
            <a:gdLst/>
            <a:ahLst/>
            <a:cxnLst/>
            <a:rect l="l" t="t" r="r" b="b"/>
            <a:pathLst>
              <a:path w="7315200" h="276225">
                <a:moveTo>
                  <a:pt x="0" y="45973"/>
                </a:moveTo>
                <a:lnTo>
                  <a:pt x="3611" y="28074"/>
                </a:lnTo>
                <a:lnTo>
                  <a:pt x="13462" y="13461"/>
                </a:lnTo>
                <a:lnTo>
                  <a:pt x="28074" y="3611"/>
                </a:lnTo>
                <a:lnTo>
                  <a:pt x="45974" y="0"/>
                </a:lnTo>
                <a:lnTo>
                  <a:pt x="7269226" y="0"/>
                </a:lnTo>
                <a:lnTo>
                  <a:pt x="7287125" y="3611"/>
                </a:lnTo>
                <a:lnTo>
                  <a:pt x="7301737" y="13462"/>
                </a:lnTo>
                <a:lnTo>
                  <a:pt x="7311588" y="28074"/>
                </a:lnTo>
                <a:lnTo>
                  <a:pt x="7315200" y="45973"/>
                </a:lnTo>
                <a:lnTo>
                  <a:pt x="7315200" y="229869"/>
                </a:lnTo>
                <a:lnTo>
                  <a:pt x="7311588" y="247769"/>
                </a:lnTo>
                <a:lnTo>
                  <a:pt x="7301738" y="262381"/>
                </a:lnTo>
                <a:lnTo>
                  <a:pt x="7287125" y="272232"/>
                </a:lnTo>
                <a:lnTo>
                  <a:pt x="7269226" y="275843"/>
                </a:lnTo>
                <a:lnTo>
                  <a:pt x="45974" y="275843"/>
                </a:lnTo>
                <a:lnTo>
                  <a:pt x="28074" y="272232"/>
                </a:lnTo>
                <a:lnTo>
                  <a:pt x="13462" y="262381"/>
                </a:lnTo>
                <a:lnTo>
                  <a:pt x="3611" y="247769"/>
                </a:lnTo>
                <a:lnTo>
                  <a:pt x="0" y="229869"/>
                </a:lnTo>
                <a:lnTo>
                  <a:pt x="0" y="45973"/>
                </a:lnTo>
                <a:close/>
              </a:path>
            </a:pathLst>
          </a:custGeom>
          <a:ln w="12192">
            <a:solidFill>
              <a:srgbClr val="41709C"/>
            </a:solidFill>
          </a:ln>
        </p:spPr>
        <p:txBody>
          <a:bodyPr wrap="square" lIns="0" tIns="0" rIns="0" bIns="0" rtlCol="0"/>
          <a:lstStyle/>
          <a:p>
            <a:endParaRPr/>
          </a:p>
        </p:txBody>
      </p:sp>
      <p:sp>
        <p:nvSpPr>
          <p:cNvPr id="40" name="object 40"/>
          <p:cNvSpPr/>
          <p:nvPr/>
        </p:nvSpPr>
        <p:spPr>
          <a:xfrm>
            <a:off x="2101595" y="2779776"/>
            <a:ext cx="2083435" cy="676910"/>
          </a:xfrm>
          <a:custGeom>
            <a:avLst/>
            <a:gdLst/>
            <a:ahLst/>
            <a:cxnLst/>
            <a:rect l="l" t="t" r="r" b="b"/>
            <a:pathLst>
              <a:path w="2083435" h="676910">
                <a:moveTo>
                  <a:pt x="0" y="676656"/>
                </a:moveTo>
                <a:lnTo>
                  <a:pt x="1041654" y="0"/>
                </a:lnTo>
                <a:lnTo>
                  <a:pt x="2083308" y="676656"/>
                </a:lnTo>
                <a:lnTo>
                  <a:pt x="0" y="676656"/>
                </a:lnTo>
                <a:close/>
              </a:path>
            </a:pathLst>
          </a:custGeom>
          <a:ln w="12192">
            <a:solidFill>
              <a:srgbClr val="41709C"/>
            </a:solidFill>
          </a:ln>
        </p:spPr>
        <p:txBody>
          <a:bodyPr wrap="square" lIns="0" tIns="0" rIns="0" bIns="0" rtlCol="0"/>
          <a:lstStyle/>
          <a:p>
            <a:endParaRPr/>
          </a:p>
        </p:txBody>
      </p:sp>
      <p:sp>
        <p:nvSpPr>
          <p:cNvPr id="41" name="object 41"/>
          <p:cNvSpPr/>
          <p:nvPr/>
        </p:nvSpPr>
        <p:spPr>
          <a:xfrm>
            <a:off x="7235952" y="2779776"/>
            <a:ext cx="2083435" cy="676910"/>
          </a:xfrm>
          <a:custGeom>
            <a:avLst/>
            <a:gdLst/>
            <a:ahLst/>
            <a:cxnLst/>
            <a:rect l="l" t="t" r="r" b="b"/>
            <a:pathLst>
              <a:path w="2083434" h="676910">
                <a:moveTo>
                  <a:pt x="0" y="676656"/>
                </a:moveTo>
                <a:lnTo>
                  <a:pt x="1041653" y="0"/>
                </a:lnTo>
                <a:lnTo>
                  <a:pt x="2083307" y="676656"/>
                </a:lnTo>
                <a:lnTo>
                  <a:pt x="0" y="676656"/>
                </a:lnTo>
                <a:close/>
              </a:path>
            </a:pathLst>
          </a:custGeom>
          <a:ln w="12192">
            <a:solidFill>
              <a:srgbClr val="41709C"/>
            </a:solidFill>
          </a:ln>
        </p:spPr>
        <p:txBody>
          <a:bodyPr wrap="square" lIns="0" tIns="0" rIns="0" bIns="0" rtlCol="0"/>
          <a:lstStyle/>
          <a:p>
            <a:endParaRPr/>
          </a:p>
        </p:txBody>
      </p:sp>
      <p:sp>
        <p:nvSpPr>
          <p:cNvPr id="42" name="object 42"/>
          <p:cNvSpPr/>
          <p:nvPr/>
        </p:nvSpPr>
        <p:spPr>
          <a:xfrm>
            <a:off x="3813047" y="2776727"/>
            <a:ext cx="2083435" cy="676910"/>
          </a:xfrm>
          <a:custGeom>
            <a:avLst/>
            <a:gdLst/>
            <a:ahLst/>
            <a:cxnLst/>
            <a:rect l="l" t="t" r="r" b="b"/>
            <a:pathLst>
              <a:path w="2083435" h="676910">
                <a:moveTo>
                  <a:pt x="0" y="676656"/>
                </a:moveTo>
                <a:lnTo>
                  <a:pt x="1041653" y="0"/>
                </a:lnTo>
                <a:lnTo>
                  <a:pt x="2083307" y="676656"/>
                </a:lnTo>
                <a:lnTo>
                  <a:pt x="0" y="676656"/>
                </a:lnTo>
                <a:close/>
              </a:path>
            </a:pathLst>
          </a:custGeom>
          <a:ln w="12192">
            <a:solidFill>
              <a:srgbClr val="41709C"/>
            </a:solidFill>
          </a:ln>
        </p:spPr>
        <p:txBody>
          <a:bodyPr wrap="square" lIns="0" tIns="0" rIns="0" bIns="0" rtlCol="0"/>
          <a:lstStyle/>
          <a:p>
            <a:endParaRPr/>
          </a:p>
        </p:txBody>
      </p:sp>
      <p:sp>
        <p:nvSpPr>
          <p:cNvPr id="43" name="object 43"/>
          <p:cNvSpPr/>
          <p:nvPr/>
        </p:nvSpPr>
        <p:spPr>
          <a:xfrm>
            <a:off x="5524500" y="2776727"/>
            <a:ext cx="2083435" cy="676910"/>
          </a:xfrm>
          <a:custGeom>
            <a:avLst/>
            <a:gdLst/>
            <a:ahLst/>
            <a:cxnLst/>
            <a:rect l="l" t="t" r="r" b="b"/>
            <a:pathLst>
              <a:path w="2083434" h="676910">
                <a:moveTo>
                  <a:pt x="0" y="676656"/>
                </a:moveTo>
                <a:lnTo>
                  <a:pt x="1041653" y="0"/>
                </a:lnTo>
                <a:lnTo>
                  <a:pt x="2083307" y="676656"/>
                </a:lnTo>
                <a:lnTo>
                  <a:pt x="0" y="676656"/>
                </a:lnTo>
                <a:close/>
              </a:path>
            </a:pathLst>
          </a:custGeom>
          <a:ln w="12192">
            <a:solidFill>
              <a:srgbClr val="41709C"/>
            </a:solidFill>
          </a:ln>
        </p:spPr>
        <p:txBody>
          <a:bodyPr wrap="square" lIns="0" tIns="0" rIns="0" bIns="0" rtlCol="0"/>
          <a:lstStyle/>
          <a:p>
            <a:endParaRPr/>
          </a:p>
        </p:txBody>
      </p:sp>
      <p:sp>
        <p:nvSpPr>
          <p:cNvPr id="44" name="object 44"/>
          <p:cNvSpPr txBox="1"/>
          <p:nvPr/>
        </p:nvSpPr>
        <p:spPr>
          <a:xfrm>
            <a:off x="2528570" y="3143249"/>
            <a:ext cx="1229360" cy="269240"/>
          </a:xfrm>
          <a:prstGeom prst="rect">
            <a:avLst/>
          </a:prstGeom>
        </p:spPr>
        <p:txBody>
          <a:bodyPr vert="horz" wrap="square" lIns="0" tIns="12065" rIns="0" bIns="0" rtlCol="0">
            <a:spAutoFit/>
          </a:bodyPr>
          <a:lstStyle/>
          <a:p>
            <a:pPr>
              <a:lnSpc>
                <a:spcPct val="100000"/>
              </a:lnSpc>
              <a:spcBef>
                <a:spcPts val="95"/>
              </a:spcBef>
            </a:pPr>
            <a:r>
              <a:rPr sz="1600" spc="-5" dirty="0">
                <a:latin typeface="宋体"/>
                <a:cs typeface="宋体"/>
              </a:rPr>
              <a:t>工程立项策划</a:t>
            </a:r>
            <a:endParaRPr sz="1600">
              <a:latin typeface="宋体"/>
              <a:cs typeface="宋体"/>
            </a:endParaRPr>
          </a:p>
        </p:txBody>
      </p:sp>
      <p:sp>
        <p:nvSpPr>
          <p:cNvPr id="45" name="object 45"/>
          <p:cNvSpPr txBox="1"/>
          <p:nvPr/>
        </p:nvSpPr>
        <p:spPr>
          <a:xfrm>
            <a:off x="2071116" y="3047915"/>
            <a:ext cx="7303134" cy="659130"/>
          </a:xfrm>
          <a:prstGeom prst="rect">
            <a:avLst/>
          </a:prstGeom>
        </p:spPr>
        <p:txBody>
          <a:bodyPr vert="horz" wrap="square" lIns="0" tIns="106045" rIns="0" bIns="0" rtlCol="0">
            <a:spAutoFit/>
          </a:bodyPr>
          <a:lstStyle/>
          <a:p>
            <a:pPr marR="4445" algn="ctr">
              <a:lnSpc>
                <a:spcPct val="100000"/>
              </a:lnSpc>
              <a:spcBef>
                <a:spcPts val="835"/>
              </a:spcBef>
              <a:tabLst>
                <a:tab pos="1711325" algn="l"/>
              </a:tabLst>
            </a:pPr>
            <a:r>
              <a:rPr sz="1600" spc="-5" dirty="0">
                <a:latin typeface="宋体"/>
                <a:cs typeface="宋体"/>
              </a:rPr>
              <a:t>工程规划设计	工程施工生产</a:t>
            </a:r>
            <a:endParaRPr sz="1600">
              <a:latin typeface="宋体"/>
              <a:cs typeface="宋体"/>
            </a:endParaRPr>
          </a:p>
          <a:p>
            <a:pPr algn="ctr">
              <a:lnSpc>
                <a:spcPct val="100000"/>
              </a:lnSpc>
              <a:spcBef>
                <a:spcPts val="650"/>
              </a:spcBef>
            </a:pPr>
            <a:r>
              <a:rPr sz="1400" dirty="0">
                <a:latin typeface="宋体"/>
                <a:cs typeface="宋体"/>
              </a:rPr>
              <a:t>基于全寿命周期的业务</a:t>
            </a:r>
            <a:r>
              <a:rPr sz="1400" spc="-15" dirty="0">
                <a:latin typeface="宋体"/>
                <a:cs typeface="宋体"/>
              </a:rPr>
              <a:t>协</a:t>
            </a:r>
            <a:r>
              <a:rPr sz="1400" dirty="0">
                <a:latin typeface="宋体"/>
                <a:cs typeface="宋体"/>
              </a:rPr>
              <a:t>同</a:t>
            </a:r>
            <a:endParaRPr sz="1400">
              <a:latin typeface="宋体"/>
              <a:cs typeface="宋体"/>
            </a:endParaRPr>
          </a:p>
        </p:txBody>
      </p:sp>
      <p:sp>
        <p:nvSpPr>
          <p:cNvPr id="46" name="object 46"/>
          <p:cNvSpPr txBox="1"/>
          <p:nvPr/>
        </p:nvSpPr>
        <p:spPr>
          <a:xfrm>
            <a:off x="7716266" y="3140151"/>
            <a:ext cx="1229360" cy="269240"/>
          </a:xfrm>
          <a:prstGeom prst="rect">
            <a:avLst/>
          </a:prstGeom>
        </p:spPr>
        <p:txBody>
          <a:bodyPr vert="horz" wrap="square" lIns="0" tIns="12065" rIns="0" bIns="0" rtlCol="0">
            <a:spAutoFit/>
          </a:bodyPr>
          <a:lstStyle/>
          <a:p>
            <a:pPr>
              <a:lnSpc>
                <a:spcPct val="100000"/>
              </a:lnSpc>
              <a:spcBef>
                <a:spcPts val="95"/>
              </a:spcBef>
            </a:pPr>
            <a:r>
              <a:rPr sz="1600" spc="-10" dirty="0">
                <a:latin typeface="宋体"/>
                <a:cs typeface="宋体"/>
              </a:rPr>
              <a:t>工程运维服务</a:t>
            </a:r>
            <a:endParaRPr sz="1600">
              <a:latin typeface="宋体"/>
              <a:cs typeface="宋体"/>
            </a:endParaRPr>
          </a:p>
        </p:txBody>
      </p:sp>
      <p:sp>
        <p:nvSpPr>
          <p:cNvPr id="47" name="object 47"/>
          <p:cNvSpPr/>
          <p:nvPr/>
        </p:nvSpPr>
        <p:spPr>
          <a:xfrm>
            <a:off x="3136392" y="2243327"/>
            <a:ext cx="1178560" cy="363220"/>
          </a:xfrm>
          <a:custGeom>
            <a:avLst/>
            <a:gdLst/>
            <a:ahLst/>
            <a:cxnLst/>
            <a:rect l="l" t="t" r="r" b="b"/>
            <a:pathLst>
              <a:path w="1178560" h="363219">
                <a:moveTo>
                  <a:pt x="0" y="60451"/>
                </a:moveTo>
                <a:lnTo>
                  <a:pt x="4748" y="36915"/>
                </a:lnTo>
                <a:lnTo>
                  <a:pt x="17700" y="17700"/>
                </a:lnTo>
                <a:lnTo>
                  <a:pt x="36915" y="4748"/>
                </a:lnTo>
                <a:lnTo>
                  <a:pt x="60451" y="0"/>
                </a:lnTo>
                <a:lnTo>
                  <a:pt x="1117599" y="0"/>
                </a:lnTo>
                <a:lnTo>
                  <a:pt x="1141136" y="4748"/>
                </a:lnTo>
                <a:lnTo>
                  <a:pt x="1160351" y="17700"/>
                </a:lnTo>
                <a:lnTo>
                  <a:pt x="1173303" y="36915"/>
                </a:lnTo>
                <a:lnTo>
                  <a:pt x="1178052" y="60451"/>
                </a:lnTo>
                <a:lnTo>
                  <a:pt x="1178052" y="302260"/>
                </a:lnTo>
                <a:lnTo>
                  <a:pt x="1173303" y="325796"/>
                </a:lnTo>
                <a:lnTo>
                  <a:pt x="1160351" y="345011"/>
                </a:lnTo>
                <a:lnTo>
                  <a:pt x="1141136" y="357963"/>
                </a:lnTo>
                <a:lnTo>
                  <a:pt x="1117599" y="362712"/>
                </a:lnTo>
                <a:lnTo>
                  <a:pt x="60451" y="362712"/>
                </a:lnTo>
                <a:lnTo>
                  <a:pt x="36915" y="357963"/>
                </a:lnTo>
                <a:lnTo>
                  <a:pt x="17700" y="345011"/>
                </a:lnTo>
                <a:lnTo>
                  <a:pt x="4748" y="325796"/>
                </a:lnTo>
                <a:lnTo>
                  <a:pt x="0" y="302260"/>
                </a:lnTo>
                <a:lnTo>
                  <a:pt x="0" y="60451"/>
                </a:lnTo>
                <a:close/>
              </a:path>
            </a:pathLst>
          </a:custGeom>
          <a:ln w="12192">
            <a:solidFill>
              <a:srgbClr val="41709C"/>
            </a:solidFill>
          </a:ln>
        </p:spPr>
        <p:txBody>
          <a:bodyPr wrap="square" lIns="0" tIns="0" rIns="0" bIns="0" rtlCol="0"/>
          <a:lstStyle/>
          <a:p>
            <a:endParaRPr/>
          </a:p>
        </p:txBody>
      </p:sp>
      <p:sp>
        <p:nvSpPr>
          <p:cNvPr id="48" name="object 48"/>
          <p:cNvSpPr/>
          <p:nvPr/>
        </p:nvSpPr>
        <p:spPr>
          <a:xfrm>
            <a:off x="4997196" y="2243327"/>
            <a:ext cx="1178560" cy="363220"/>
          </a:xfrm>
          <a:custGeom>
            <a:avLst/>
            <a:gdLst/>
            <a:ahLst/>
            <a:cxnLst/>
            <a:rect l="l" t="t" r="r" b="b"/>
            <a:pathLst>
              <a:path w="1178560" h="363219">
                <a:moveTo>
                  <a:pt x="0" y="60451"/>
                </a:moveTo>
                <a:lnTo>
                  <a:pt x="4748" y="36915"/>
                </a:lnTo>
                <a:lnTo>
                  <a:pt x="17700" y="17700"/>
                </a:lnTo>
                <a:lnTo>
                  <a:pt x="36915" y="4748"/>
                </a:lnTo>
                <a:lnTo>
                  <a:pt x="60451" y="0"/>
                </a:lnTo>
                <a:lnTo>
                  <a:pt x="1117600" y="0"/>
                </a:lnTo>
                <a:lnTo>
                  <a:pt x="1141136" y="4748"/>
                </a:lnTo>
                <a:lnTo>
                  <a:pt x="1160351" y="17700"/>
                </a:lnTo>
                <a:lnTo>
                  <a:pt x="1173303" y="36915"/>
                </a:lnTo>
                <a:lnTo>
                  <a:pt x="1178052" y="60451"/>
                </a:lnTo>
                <a:lnTo>
                  <a:pt x="1178052" y="302260"/>
                </a:lnTo>
                <a:lnTo>
                  <a:pt x="1173303" y="325796"/>
                </a:lnTo>
                <a:lnTo>
                  <a:pt x="1160351" y="345011"/>
                </a:lnTo>
                <a:lnTo>
                  <a:pt x="1141136" y="357963"/>
                </a:lnTo>
                <a:lnTo>
                  <a:pt x="1117600" y="362712"/>
                </a:lnTo>
                <a:lnTo>
                  <a:pt x="60451" y="362712"/>
                </a:lnTo>
                <a:lnTo>
                  <a:pt x="36915" y="357963"/>
                </a:lnTo>
                <a:lnTo>
                  <a:pt x="17700" y="345011"/>
                </a:lnTo>
                <a:lnTo>
                  <a:pt x="4748" y="325796"/>
                </a:lnTo>
                <a:lnTo>
                  <a:pt x="0" y="302260"/>
                </a:lnTo>
                <a:lnTo>
                  <a:pt x="0" y="60451"/>
                </a:lnTo>
                <a:close/>
              </a:path>
            </a:pathLst>
          </a:custGeom>
          <a:ln w="12192">
            <a:solidFill>
              <a:srgbClr val="41709C"/>
            </a:solidFill>
          </a:ln>
        </p:spPr>
        <p:txBody>
          <a:bodyPr wrap="square" lIns="0" tIns="0" rIns="0" bIns="0" rtlCol="0"/>
          <a:lstStyle/>
          <a:p>
            <a:endParaRPr/>
          </a:p>
        </p:txBody>
      </p:sp>
      <p:sp>
        <p:nvSpPr>
          <p:cNvPr id="49" name="object 49"/>
          <p:cNvSpPr/>
          <p:nvPr/>
        </p:nvSpPr>
        <p:spPr>
          <a:xfrm>
            <a:off x="7019543" y="2243327"/>
            <a:ext cx="1176655" cy="363220"/>
          </a:xfrm>
          <a:custGeom>
            <a:avLst/>
            <a:gdLst/>
            <a:ahLst/>
            <a:cxnLst/>
            <a:rect l="l" t="t" r="r" b="b"/>
            <a:pathLst>
              <a:path w="1176654" h="363219">
                <a:moveTo>
                  <a:pt x="0" y="60451"/>
                </a:moveTo>
                <a:lnTo>
                  <a:pt x="4748" y="36915"/>
                </a:lnTo>
                <a:lnTo>
                  <a:pt x="17700" y="17700"/>
                </a:lnTo>
                <a:lnTo>
                  <a:pt x="36915" y="4748"/>
                </a:lnTo>
                <a:lnTo>
                  <a:pt x="60451" y="0"/>
                </a:lnTo>
                <a:lnTo>
                  <a:pt x="1116076" y="0"/>
                </a:lnTo>
                <a:lnTo>
                  <a:pt x="1139612" y="4748"/>
                </a:lnTo>
                <a:lnTo>
                  <a:pt x="1158827" y="17700"/>
                </a:lnTo>
                <a:lnTo>
                  <a:pt x="1171779" y="36915"/>
                </a:lnTo>
                <a:lnTo>
                  <a:pt x="1176527" y="60451"/>
                </a:lnTo>
                <a:lnTo>
                  <a:pt x="1176527" y="302260"/>
                </a:lnTo>
                <a:lnTo>
                  <a:pt x="1171779" y="325796"/>
                </a:lnTo>
                <a:lnTo>
                  <a:pt x="1158827" y="345011"/>
                </a:lnTo>
                <a:lnTo>
                  <a:pt x="1139612" y="357963"/>
                </a:lnTo>
                <a:lnTo>
                  <a:pt x="1116076" y="362712"/>
                </a:lnTo>
                <a:lnTo>
                  <a:pt x="60451" y="362712"/>
                </a:lnTo>
                <a:lnTo>
                  <a:pt x="36915" y="357963"/>
                </a:lnTo>
                <a:lnTo>
                  <a:pt x="17700" y="345011"/>
                </a:lnTo>
                <a:lnTo>
                  <a:pt x="4748" y="325796"/>
                </a:lnTo>
                <a:lnTo>
                  <a:pt x="0" y="302260"/>
                </a:lnTo>
                <a:lnTo>
                  <a:pt x="0" y="60451"/>
                </a:lnTo>
                <a:close/>
              </a:path>
            </a:pathLst>
          </a:custGeom>
          <a:ln w="12192">
            <a:solidFill>
              <a:srgbClr val="41709C"/>
            </a:solidFill>
          </a:ln>
        </p:spPr>
        <p:txBody>
          <a:bodyPr wrap="square" lIns="0" tIns="0" rIns="0" bIns="0" rtlCol="0"/>
          <a:lstStyle/>
          <a:p>
            <a:endParaRPr/>
          </a:p>
        </p:txBody>
      </p:sp>
      <p:sp>
        <p:nvSpPr>
          <p:cNvPr id="50" name="object 50"/>
          <p:cNvSpPr/>
          <p:nvPr/>
        </p:nvSpPr>
        <p:spPr>
          <a:xfrm>
            <a:off x="2906267" y="1636776"/>
            <a:ext cx="1626235" cy="320040"/>
          </a:xfrm>
          <a:custGeom>
            <a:avLst/>
            <a:gdLst/>
            <a:ahLst/>
            <a:cxnLst/>
            <a:rect l="l" t="t" r="r" b="b"/>
            <a:pathLst>
              <a:path w="1626235" h="320039">
                <a:moveTo>
                  <a:pt x="813054" y="0"/>
                </a:moveTo>
                <a:lnTo>
                  <a:pt x="739044" y="653"/>
                </a:lnTo>
                <a:lnTo>
                  <a:pt x="666897" y="2577"/>
                </a:lnTo>
                <a:lnTo>
                  <a:pt x="596899" y="5714"/>
                </a:lnTo>
                <a:lnTo>
                  <a:pt x="529339" y="10009"/>
                </a:lnTo>
                <a:lnTo>
                  <a:pt x="464501" y="15404"/>
                </a:lnTo>
                <a:lnTo>
                  <a:pt x="402674" y="21843"/>
                </a:lnTo>
                <a:lnTo>
                  <a:pt x="344144" y="29271"/>
                </a:lnTo>
                <a:lnTo>
                  <a:pt x="289199" y="37629"/>
                </a:lnTo>
                <a:lnTo>
                  <a:pt x="238125" y="46862"/>
                </a:lnTo>
                <a:lnTo>
                  <a:pt x="191208" y="56914"/>
                </a:lnTo>
                <a:lnTo>
                  <a:pt x="148737" y="67728"/>
                </a:lnTo>
                <a:lnTo>
                  <a:pt x="110998" y="79247"/>
                </a:lnTo>
                <a:lnTo>
                  <a:pt x="50862" y="104177"/>
                </a:lnTo>
                <a:lnTo>
                  <a:pt x="13098" y="131252"/>
                </a:lnTo>
                <a:lnTo>
                  <a:pt x="0" y="160020"/>
                </a:lnTo>
                <a:lnTo>
                  <a:pt x="3322" y="174587"/>
                </a:lnTo>
                <a:lnTo>
                  <a:pt x="50862" y="215862"/>
                </a:lnTo>
                <a:lnTo>
                  <a:pt x="110998" y="240792"/>
                </a:lnTo>
                <a:lnTo>
                  <a:pt x="148737" y="252311"/>
                </a:lnTo>
                <a:lnTo>
                  <a:pt x="191208" y="263125"/>
                </a:lnTo>
                <a:lnTo>
                  <a:pt x="238125" y="273177"/>
                </a:lnTo>
                <a:lnTo>
                  <a:pt x="289199" y="282410"/>
                </a:lnTo>
                <a:lnTo>
                  <a:pt x="344144" y="290768"/>
                </a:lnTo>
                <a:lnTo>
                  <a:pt x="402674" y="298196"/>
                </a:lnTo>
                <a:lnTo>
                  <a:pt x="464501" y="304635"/>
                </a:lnTo>
                <a:lnTo>
                  <a:pt x="529339" y="310030"/>
                </a:lnTo>
                <a:lnTo>
                  <a:pt x="596900" y="314325"/>
                </a:lnTo>
                <a:lnTo>
                  <a:pt x="666897" y="317462"/>
                </a:lnTo>
                <a:lnTo>
                  <a:pt x="739044" y="319386"/>
                </a:lnTo>
                <a:lnTo>
                  <a:pt x="813054" y="320039"/>
                </a:lnTo>
                <a:lnTo>
                  <a:pt x="887063" y="319386"/>
                </a:lnTo>
                <a:lnTo>
                  <a:pt x="959210" y="317462"/>
                </a:lnTo>
                <a:lnTo>
                  <a:pt x="1029207" y="314325"/>
                </a:lnTo>
                <a:lnTo>
                  <a:pt x="1096768" y="310030"/>
                </a:lnTo>
                <a:lnTo>
                  <a:pt x="1161606" y="304635"/>
                </a:lnTo>
                <a:lnTo>
                  <a:pt x="1223433" y="298196"/>
                </a:lnTo>
                <a:lnTo>
                  <a:pt x="1281963" y="290768"/>
                </a:lnTo>
                <a:lnTo>
                  <a:pt x="1336908" y="282410"/>
                </a:lnTo>
                <a:lnTo>
                  <a:pt x="1387982" y="273177"/>
                </a:lnTo>
                <a:lnTo>
                  <a:pt x="1434899" y="263125"/>
                </a:lnTo>
                <a:lnTo>
                  <a:pt x="1477370" y="252311"/>
                </a:lnTo>
                <a:lnTo>
                  <a:pt x="1515109" y="240792"/>
                </a:lnTo>
                <a:lnTo>
                  <a:pt x="1575245" y="215862"/>
                </a:lnTo>
                <a:lnTo>
                  <a:pt x="1613009" y="188787"/>
                </a:lnTo>
                <a:lnTo>
                  <a:pt x="1626108" y="160020"/>
                </a:lnTo>
                <a:lnTo>
                  <a:pt x="1622785" y="145452"/>
                </a:lnTo>
                <a:lnTo>
                  <a:pt x="1575245" y="104177"/>
                </a:lnTo>
                <a:lnTo>
                  <a:pt x="1515109" y="79247"/>
                </a:lnTo>
                <a:lnTo>
                  <a:pt x="1477370" y="67728"/>
                </a:lnTo>
                <a:lnTo>
                  <a:pt x="1434899" y="56914"/>
                </a:lnTo>
                <a:lnTo>
                  <a:pt x="1387983" y="46862"/>
                </a:lnTo>
                <a:lnTo>
                  <a:pt x="1336908" y="37629"/>
                </a:lnTo>
                <a:lnTo>
                  <a:pt x="1281963" y="29271"/>
                </a:lnTo>
                <a:lnTo>
                  <a:pt x="1223433" y="21843"/>
                </a:lnTo>
                <a:lnTo>
                  <a:pt x="1161606" y="15404"/>
                </a:lnTo>
                <a:lnTo>
                  <a:pt x="1096768" y="10009"/>
                </a:lnTo>
                <a:lnTo>
                  <a:pt x="1029207" y="5714"/>
                </a:lnTo>
                <a:lnTo>
                  <a:pt x="959210" y="2577"/>
                </a:lnTo>
                <a:lnTo>
                  <a:pt x="887063" y="653"/>
                </a:lnTo>
                <a:lnTo>
                  <a:pt x="813054" y="0"/>
                </a:lnTo>
                <a:close/>
              </a:path>
            </a:pathLst>
          </a:custGeom>
          <a:solidFill>
            <a:srgbClr val="5B9BD4"/>
          </a:solidFill>
        </p:spPr>
        <p:txBody>
          <a:bodyPr wrap="square" lIns="0" tIns="0" rIns="0" bIns="0" rtlCol="0"/>
          <a:lstStyle/>
          <a:p>
            <a:endParaRPr/>
          </a:p>
        </p:txBody>
      </p:sp>
      <p:sp>
        <p:nvSpPr>
          <p:cNvPr id="51" name="object 51"/>
          <p:cNvSpPr/>
          <p:nvPr/>
        </p:nvSpPr>
        <p:spPr>
          <a:xfrm>
            <a:off x="2906267" y="1636776"/>
            <a:ext cx="1626235" cy="320040"/>
          </a:xfrm>
          <a:custGeom>
            <a:avLst/>
            <a:gdLst/>
            <a:ahLst/>
            <a:cxnLst/>
            <a:rect l="l" t="t" r="r" b="b"/>
            <a:pathLst>
              <a:path w="1626235" h="320039">
                <a:moveTo>
                  <a:pt x="0" y="160020"/>
                </a:moveTo>
                <a:lnTo>
                  <a:pt x="29040" y="117475"/>
                </a:lnTo>
                <a:lnTo>
                  <a:pt x="78277" y="91416"/>
                </a:lnTo>
                <a:lnTo>
                  <a:pt x="148737" y="67728"/>
                </a:lnTo>
                <a:lnTo>
                  <a:pt x="191208" y="56914"/>
                </a:lnTo>
                <a:lnTo>
                  <a:pt x="238125" y="46862"/>
                </a:lnTo>
                <a:lnTo>
                  <a:pt x="289199" y="37629"/>
                </a:lnTo>
                <a:lnTo>
                  <a:pt x="344144" y="29271"/>
                </a:lnTo>
                <a:lnTo>
                  <a:pt x="402674" y="21843"/>
                </a:lnTo>
                <a:lnTo>
                  <a:pt x="464501" y="15404"/>
                </a:lnTo>
                <a:lnTo>
                  <a:pt x="529339" y="10009"/>
                </a:lnTo>
                <a:lnTo>
                  <a:pt x="596899" y="5714"/>
                </a:lnTo>
                <a:lnTo>
                  <a:pt x="666897" y="2577"/>
                </a:lnTo>
                <a:lnTo>
                  <a:pt x="739044" y="653"/>
                </a:lnTo>
                <a:lnTo>
                  <a:pt x="813054" y="0"/>
                </a:lnTo>
                <a:lnTo>
                  <a:pt x="887063" y="653"/>
                </a:lnTo>
                <a:lnTo>
                  <a:pt x="959210" y="2577"/>
                </a:lnTo>
                <a:lnTo>
                  <a:pt x="1029207" y="5714"/>
                </a:lnTo>
                <a:lnTo>
                  <a:pt x="1096768" y="10009"/>
                </a:lnTo>
                <a:lnTo>
                  <a:pt x="1161606" y="15404"/>
                </a:lnTo>
                <a:lnTo>
                  <a:pt x="1223433" y="21843"/>
                </a:lnTo>
                <a:lnTo>
                  <a:pt x="1281963" y="29271"/>
                </a:lnTo>
                <a:lnTo>
                  <a:pt x="1336908" y="37629"/>
                </a:lnTo>
                <a:lnTo>
                  <a:pt x="1387983" y="46862"/>
                </a:lnTo>
                <a:lnTo>
                  <a:pt x="1434899" y="56914"/>
                </a:lnTo>
                <a:lnTo>
                  <a:pt x="1477370" y="67728"/>
                </a:lnTo>
                <a:lnTo>
                  <a:pt x="1515109" y="79247"/>
                </a:lnTo>
                <a:lnTo>
                  <a:pt x="1575245" y="104177"/>
                </a:lnTo>
                <a:lnTo>
                  <a:pt x="1613009" y="131252"/>
                </a:lnTo>
                <a:lnTo>
                  <a:pt x="1626108" y="160020"/>
                </a:lnTo>
                <a:lnTo>
                  <a:pt x="1622785" y="174587"/>
                </a:lnTo>
                <a:lnTo>
                  <a:pt x="1575245" y="215862"/>
                </a:lnTo>
                <a:lnTo>
                  <a:pt x="1515109" y="240792"/>
                </a:lnTo>
                <a:lnTo>
                  <a:pt x="1477370" y="252311"/>
                </a:lnTo>
                <a:lnTo>
                  <a:pt x="1434899" y="263125"/>
                </a:lnTo>
                <a:lnTo>
                  <a:pt x="1387983" y="273176"/>
                </a:lnTo>
                <a:lnTo>
                  <a:pt x="1336908" y="282410"/>
                </a:lnTo>
                <a:lnTo>
                  <a:pt x="1281963" y="290768"/>
                </a:lnTo>
                <a:lnTo>
                  <a:pt x="1223433" y="298195"/>
                </a:lnTo>
                <a:lnTo>
                  <a:pt x="1161606" y="304635"/>
                </a:lnTo>
                <a:lnTo>
                  <a:pt x="1096768" y="310030"/>
                </a:lnTo>
                <a:lnTo>
                  <a:pt x="1029207" y="314324"/>
                </a:lnTo>
                <a:lnTo>
                  <a:pt x="959210" y="317462"/>
                </a:lnTo>
                <a:lnTo>
                  <a:pt x="887063" y="319386"/>
                </a:lnTo>
                <a:lnTo>
                  <a:pt x="813054" y="320039"/>
                </a:lnTo>
                <a:lnTo>
                  <a:pt x="739044" y="319386"/>
                </a:lnTo>
                <a:lnTo>
                  <a:pt x="666897" y="317462"/>
                </a:lnTo>
                <a:lnTo>
                  <a:pt x="596900" y="314325"/>
                </a:lnTo>
                <a:lnTo>
                  <a:pt x="529339" y="310030"/>
                </a:lnTo>
                <a:lnTo>
                  <a:pt x="464501" y="304635"/>
                </a:lnTo>
                <a:lnTo>
                  <a:pt x="402674" y="298196"/>
                </a:lnTo>
                <a:lnTo>
                  <a:pt x="344144" y="290768"/>
                </a:lnTo>
                <a:lnTo>
                  <a:pt x="289199" y="282410"/>
                </a:lnTo>
                <a:lnTo>
                  <a:pt x="238125" y="273177"/>
                </a:lnTo>
                <a:lnTo>
                  <a:pt x="191208" y="263125"/>
                </a:lnTo>
                <a:lnTo>
                  <a:pt x="148737" y="252311"/>
                </a:lnTo>
                <a:lnTo>
                  <a:pt x="110998" y="240792"/>
                </a:lnTo>
                <a:lnTo>
                  <a:pt x="50862" y="215862"/>
                </a:lnTo>
                <a:lnTo>
                  <a:pt x="13098" y="188787"/>
                </a:lnTo>
                <a:lnTo>
                  <a:pt x="0" y="160020"/>
                </a:lnTo>
                <a:close/>
              </a:path>
            </a:pathLst>
          </a:custGeom>
          <a:ln w="12191">
            <a:solidFill>
              <a:srgbClr val="41709C"/>
            </a:solidFill>
          </a:ln>
        </p:spPr>
        <p:txBody>
          <a:bodyPr wrap="square" lIns="0" tIns="0" rIns="0" bIns="0" rtlCol="0"/>
          <a:lstStyle/>
          <a:p>
            <a:endParaRPr/>
          </a:p>
        </p:txBody>
      </p:sp>
      <p:sp>
        <p:nvSpPr>
          <p:cNvPr id="52" name="object 52"/>
          <p:cNvSpPr/>
          <p:nvPr/>
        </p:nvSpPr>
        <p:spPr>
          <a:xfrm>
            <a:off x="4864608" y="1639823"/>
            <a:ext cx="1626235" cy="320040"/>
          </a:xfrm>
          <a:custGeom>
            <a:avLst/>
            <a:gdLst/>
            <a:ahLst/>
            <a:cxnLst/>
            <a:rect l="l" t="t" r="r" b="b"/>
            <a:pathLst>
              <a:path w="1626235" h="320039">
                <a:moveTo>
                  <a:pt x="813053" y="0"/>
                </a:moveTo>
                <a:lnTo>
                  <a:pt x="739044" y="653"/>
                </a:lnTo>
                <a:lnTo>
                  <a:pt x="666897" y="2577"/>
                </a:lnTo>
                <a:lnTo>
                  <a:pt x="596900" y="5714"/>
                </a:lnTo>
                <a:lnTo>
                  <a:pt x="529339" y="10009"/>
                </a:lnTo>
                <a:lnTo>
                  <a:pt x="464501" y="15404"/>
                </a:lnTo>
                <a:lnTo>
                  <a:pt x="402674" y="21843"/>
                </a:lnTo>
                <a:lnTo>
                  <a:pt x="344144" y="29271"/>
                </a:lnTo>
                <a:lnTo>
                  <a:pt x="289199" y="37629"/>
                </a:lnTo>
                <a:lnTo>
                  <a:pt x="238125" y="46862"/>
                </a:lnTo>
                <a:lnTo>
                  <a:pt x="191208" y="56914"/>
                </a:lnTo>
                <a:lnTo>
                  <a:pt x="148737" y="67728"/>
                </a:lnTo>
                <a:lnTo>
                  <a:pt x="110998" y="79247"/>
                </a:lnTo>
                <a:lnTo>
                  <a:pt x="50862" y="104177"/>
                </a:lnTo>
                <a:lnTo>
                  <a:pt x="13098" y="131252"/>
                </a:lnTo>
                <a:lnTo>
                  <a:pt x="0" y="160020"/>
                </a:lnTo>
                <a:lnTo>
                  <a:pt x="3322" y="174587"/>
                </a:lnTo>
                <a:lnTo>
                  <a:pt x="50862" y="215862"/>
                </a:lnTo>
                <a:lnTo>
                  <a:pt x="110998" y="240792"/>
                </a:lnTo>
                <a:lnTo>
                  <a:pt x="148737" y="252311"/>
                </a:lnTo>
                <a:lnTo>
                  <a:pt x="191208" y="263125"/>
                </a:lnTo>
                <a:lnTo>
                  <a:pt x="238125" y="273177"/>
                </a:lnTo>
                <a:lnTo>
                  <a:pt x="289199" y="282410"/>
                </a:lnTo>
                <a:lnTo>
                  <a:pt x="344144" y="290768"/>
                </a:lnTo>
                <a:lnTo>
                  <a:pt x="402674" y="298196"/>
                </a:lnTo>
                <a:lnTo>
                  <a:pt x="464501" y="304635"/>
                </a:lnTo>
                <a:lnTo>
                  <a:pt x="529339" y="310030"/>
                </a:lnTo>
                <a:lnTo>
                  <a:pt x="596900" y="314325"/>
                </a:lnTo>
                <a:lnTo>
                  <a:pt x="666897" y="317462"/>
                </a:lnTo>
                <a:lnTo>
                  <a:pt x="739044" y="319386"/>
                </a:lnTo>
                <a:lnTo>
                  <a:pt x="813053" y="320039"/>
                </a:lnTo>
                <a:lnTo>
                  <a:pt x="887063" y="319386"/>
                </a:lnTo>
                <a:lnTo>
                  <a:pt x="959210" y="317462"/>
                </a:lnTo>
                <a:lnTo>
                  <a:pt x="1029207" y="314325"/>
                </a:lnTo>
                <a:lnTo>
                  <a:pt x="1096768" y="310030"/>
                </a:lnTo>
                <a:lnTo>
                  <a:pt x="1161606" y="304635"/>
                </a:lnTo>
                <a:lnTo>
                  <a:pt x="1223433" y="298196"/>
                </a:lnTo>
                <a:lnTo>
                  <a:pt x="1281963" y="290768"/>
                </a:lnTo>
                <a:lnTo>
                  <a:pt x="1336908" y="282410"/>
                </a:lnTo>
                <a:lnTo>
                  <a:pt x="1387982" y="273177"/>
                </a:lnTo>
                <a:lnTo>
                  <a:pt x="1434899" y="263125"/>
                </a:lnTo>
                <a:lnTo>
                  <a:pt x="1477370" y="252311"/>
                </a:lnTo>
                <a:lnTo>
                  <a:pt x="1515109" y="240792"/>
                </a:lnTo>
                <a:lnTo>
                  <a:pt x="1575245" y="215862"/>
                </a:lnTo>
                <a:lnTo>
                  <a:pt x="1613009" y="188787"/>
                </a:lnTo>
                <a:lnTo>
                  <a:pt x="1626107" y="160020"/>
                </a:lnTo>
                <a:lnTo>
                  <a:pt x="1622785" y="145452"/>
                </a:lnTo>
                <a:lnTo>
                  <a:pt x="1575245" y="104177"/>
                </a:lnTo>
                <a:lnTo>
                  <a:pt x="1515110" y="79247"/>
                </a:lnTo>
                <a:lnTo>
                  <a:pt x="1477370" y="67728"/>
                </a:lnTo>
                <a:lnTo>
                  <a:pt x="1434899" y="56914"/>
                </a:lnTo>
                <a:lnTo>
                  <a:pt x="1387983" y="46862"/>
                </a:lnTo>
                <a:lnTo>
                  <a:pt x="1336908" y="37629"/>
                </a:lnTo>
                <a:lnTo>
                  <a:pt x="1281963" y="29271"/>
                </a:lnTo>
                <a:lnTo>
                  <a:pt x="1223433" y="21843"/>
                </a:lnTo>
                <a:lnTo>
                  <a:pt x="1161606" y="15404"/>
                </a:lnTo>
                <a:lnTo>
                  <a:pt x="1096768" y="10009"/>
                </a:lnTo>
                <a:lnTo>
                  <a:pt x="1029207" y="5714"/>
                </a:lnTo>
                <a:lnTo>
                  <a:pt x="959210" y="2577"/>
                </a:lnTo>
                <a:lnTo>
                  <a:pt x="887063" y="653"/>
                </a:lnTo>
                <a:lnTo>
                  <a:pt x="813053" y="0"/>
                </a:lnTo>
                <a:close/>
              </a:path>
            </a:pathLst>
          </a:custGeom>
          <a:solidFill>
            <a:srgbClr val="5B9BD4"/>
          </a:solidFill>
        </p:spPr>
        <p:txBody>
          <a:bodyPr wrap="square" lIns="0" tIns="0" rIns="0" bIns="0" rtlCol="0"/>
          <a:lstStyle/>
          <a:p>
            <a:endParaRPr/>
          </a:p>
        </p:txBody>
      </p:sp>
      <p:sp>
        <p:nvSpPr>
          <p:cNvPr id="53" name="object 53"/>
          <p:cNvSpPr/>
          <p:nvPr/>
        </p:nvSpPr>
        <p:spPr>
          <a:xfrm>
            <a:off x="4864608" y="1639823"/>
            <a:ext cx="1626235" cy="320040"/>
          </a:xfrm>
          <a:custGeom>
            <a:avLst/>
            <a:gdLst/>
            <a:ahLst/>
            <a:cxnLst/>
            <a:rect l="l" t="t" r="r" b="b"/>
            <a:pathLst>
              <a:path w="1626235" h="320039">
                <a:moveTo>
                  <a:pt x="0" y="160020"/>
                </a:moveTo>
                <a:lnTo>
                  <a:pt x="29040" y="117475"/>
                </a:lnTo>
                <a:lnTo>
                  <a:pt x="78277" y="91416"/>
                </a:lnTo>
                <a:lnTo>
                  <a:pt x="148737" y="67728"/>
                </a:lnTo>
                <a:lnTo>
                  <a:pt x="191208" y="56914"/>
                </a:lnTo>
                <a:lnTo>
                  <a:pt x="238125" y="46862"/>
                </a:lnTo>
                <a:lnTo>
                  <a:pt x="289199" y="37629"/>
                </a:lnTo>
                <a:lnTo>
                  <a:pt x="344144" y="29271"/>
                </a:lnTo>
                <a:lnTo>
                  <a:pt x="402674" y="21843"/>
                </a:lnTo>
                <a:lnTo>
                  <a:pt x="464501" y="15404"/>
                </a:lnTo>
                <a:lnTo>
                  <a:pt x="529339" y="10009"/>
                </a:lnTo>
                <a:lnTo>
                  <a:pt x="596900" y="5714"/>
                </a:lnTo>
                <a:lnTo>
                  <a:pt x="666897" y="2577"/>
                </a:lnTo>
                <a:lnTo>
                  <a:pt x="739044" y="653"/>
                </a:lnTo>
                <a:lnTo>
                  <a:pt x="813053" y="0"/>
                </a:lnTo>
                <a:lnTo>
                  <a:pt x="887063" y="653"/>
                </a:lnTo>
                <a:lnTo>
                  <a:pt x="959210" y="2577"/>
                </a:lnTo>
                <a:lnTo>
                  <a:pt x="1029207" y="5714"/>
                </a:lnTo>
                <a:lnTo>
                  <a:pt x="1096768" y="10009"/>
                </a:lnTo>
                <a:lnTo>
                  <a:pt x="1161606" y="15404"/>
                </a:lnTo>
                <a:lnTo>
                  <a:pt x="1223433" y="21843"/>
                </a:lnTo>
                <a:lnTo>
                  <a:pt x="1281963" y="29271"/>
                </a:lnTo>
                <a:lnTo>
                  <a:pt x="1336908" y="37629"/>
                </a:lnTo>
                <a:lnTo>
                  <a:pt x="1387983" y="46862"/>
                </a:lnTo>
                <a:lnTo>
                  <a:pt x="1434899" y="56914"/>
                </a:lnTo>
                <a:lnTo>
                  <a:pt x="1477370" y="67728"/>
                </a:lnTo>
                <a:lnTo>
                  <a:pt x="1515110" y="79247"/>
                </a:lnTo>
                <a:lnTo>
                  <a:pt x="1575245" y="104177"/>
                </a:lnTo>
                <a:lnTo>
                  <a:pt x="1613009" y="131252"/>
                </a:lnTo>
                <a:lnTo>
                  <a:pt x="1626107" y="160020"/>
                </a:lnTo>
                <a:lnTo>
                  <a:pt x="1622785" y="174587"/>
                </a:lnTo>
                <a:lnTo>
                  <a:pt x="1575245" y="215862"/>
                </a:lnTo>
                <a:lnTo>
                  <a:pt x="1515109" y="240792"/>
                </a:lnTo>
                <a:lnTo>
                  <a:pt x="1477370" y="252311"/>
                </a:lnTo>
                <a:lnTo>
                  <a:pt x="1434899" y="263125"/>
                </a:lnTo>
                <a:lnTo>
                  <a:pt x="1387982" y="273176"/>
                </a:lnTo>
                <a:lnTo>
                  <a:pt x="1336908" y="282410"/>
                </a:lnTo>
                <a:lnTo>
                  <a:pt x="1281963" y="290768"/>
                </a:lnTo>
                <a:lnTo>
                  <a:pt x="1223433" y="298195"/>
                </a:lnTo>
                <a:lnTo>
                  <a:pt x="1161606" y="304635"/>
                </a:lnTo>
                <a:lnTo>
                  <a:pt x="1096768" y="310030"/>
                </a:lnTo>
                <a:lnTo>
                  <a:pt x="1029207" y="314324"/>
                </a:lnTo>
                <a:lnTo>
                  <a:pt x="959210" y="317462"/>
                </a:lnTo>
                <a:lnTo>
                  <a:pt x="887063" y="319386"/>
                </a:lnTo>
                <a:lnTo>
                  <a:pt x="813053" y="320039"/>
                </a:lnTo>
                <a:lnTo>
                  <a:pt x="739044" y="319386"/>
                </a:lnTo>
                <a:lnTo>
                  <a:pt x="666897" y="317462"/>
                </a:lnTo>
                <a:lnTo>
                  <a:pt x="596900" y="314325"/>
                </a:lnTo>
                <a:lnTo>
                  <a:pt x="529339" y="310030"/>
                </a:lnTo>
                <a:lnTo>
                  <a:pt x="464501" y="304635"/>
                </a:lnTo>
                <a:lnTo>
                  <a:pt x="402674" y="298196"/>
                </a:lnTo>
                <a:lnTo>
                  <a:pt x="344144" y="290768"/>
                </a:lnTo>
                <a:lnTo>
                  <a:pt x="289199" y="282410"/>
                </a:lnTo>
                <a:lnTo>
                  <a:pt x="238125" y="273177"/>
                </a:lnTo>
                <a:lnTo>
                  <a:pt x="191208" y="263125"/>
                </a:lnTo>
                <a:lnTo>
                  <a:pt x="148737" y="252311"/>
                </a:lnTo>
                <a:lnTo>
                  <a:pt x="110998" y="240792"/>
                </a:lnTo>
                <a:lnTo>
                  <a:pt x="50862" y="215862"/>
                </a:lnTo>
                <a:lnTo>
                  <a:pt x="13098" y="188787"/>
                </a:lnTo>
                <a:lnTo>
                  <a:pt x="0" y="160020"/>
                </a:lnTo>
                <a:close/>
              </a:path>
            </a:pathLst>
          </a:custGeom>
          <a:ln w="12192">
            <a:solidFill>
              <a:srgbClr val="41709C"/>
            </a:solidFill>
          </a:ln>
        </p:spPr>
        <p:txBody>
          <a:bodyPr wrap="square" lIns="0" tIns="0" rIns="0" bIns="0" rtlCol="0"/>
          <a:lstStyle/>
          <a:p>
            <a:endParaRPr/>
          </a:p>
        </p:txBody>
      </p:sp>
      <p:sp>
        <p:nvSpPr>
          <p:cNvPr id="54" name="object 54"/>
          <p:cNvSpPr/>
          <p:nvPr/>
        </p:nvSpPr>
        <p:spPr>
          <a:xfrm>
            <a:off x="6740652" y="1641348"/>
            <a:ext cx="1626235" cy="320040"/>
          </a:xfrm>
          <a:custGeom>
            <a:avLst/>
            <a:gdLst/>
            <a:ahLst/>
            <a:cxnLst/>
            <a:rect l="l" t="t" r="r" b="b"/>
            <a:pathLst>
              <a:path w="1626234" h="320039">
                <a:moveTo>
                  <a:pt x="813053" y="0"/>
                </a:moveTo>
                <a:lnTo>
                  <a:pt x="739044" y="653"/>
                </a:lnTo>
                <a:lnTo>
                  <a:pt x="666897" y="2577"/>
                </a:lnTo>
                <a:lnTo>
                  <a:pt x="596900" y="5715"/>
                </a:lnTo>
                <a:lnTo>
                  <a:pt x="529339" y="10009"/>
                </a:lnTo>
                <a:lnTo>
                  <a:pt x="464501" y="15404"/>
                </a:lnTo>
                <a:lnTo>
                  <a:pt x="402674" y="21844"/>
                </a:lnTo>
                <a:lnTo>
                  <a:pt x="344144" y="29271"/>
                </a:lnTo>
                <a:lnTo>
                  <a:pt x="289199" y="37629"/>
                </a:lnTo>
                <a:lnTo>
                  <a:pt x="238125" y="46862"/>
                </a:lnTo>
                <a:lnTo>
                  <a:pt x="191208" y="56914"/>
                </a:lnTo>
                <a:lnTo>
                  <a:pt x="148737" y="67728"/>
                </a:lnTo>
                <a:lnTo>
                  <a:pt x="110998" y="79247"/>
                </a:lnTo>
                <a:lnTo>
                  <a:pt x="50862" y="104177"/>
                </a:lnTo>
                <a:lnTo>
                  <a:pt x="13098" y="131252"/>
                </a:lnTo>
                <a:lnTo>
                  <a:pt x="0" y="160019"/>
                </a:lnTo>
                <a:lnTo>
                  <a:pt x="3322" y="174587"/>
                </a:lnTo>
                <a:lnTo>
                  <a:pt x="50862" y="215862"/>
                </a:lnTo>
                <a:lnTo>
                  <a:pt x="110998" y="240792"/>
                </a:lnTo>
                <a:lnTo>
                  <a:pt x="148737" y="252311"/>
                </a:lnTo>
                <a:lnTo>
                  <a:pt x="191208" y="263125"/>
                </a:lnTo>
                <a:lnTo>
                  <a:pt x="238125" y="273176"/>
                </a:lnTo>
                <a:lnTo>
                  <a:pt x="289199" y="282410"/>
                </a:lnTo>
                <a:lnTo>
                  <a:pt x="344144" y="290768"/>
                </a:lnTo>
                <a:lnTo>
                  <a:pt x="402674" y="298196"/>
                </a:lnTo>
                <a:lnTo>
                  <a:pt x="464501" y="304635"/>
                </a:lnTo>
                <a:lnTo>
                  <a:pt x="529339" y="310030"/>
                </a:lnTo>
                <a:lnTo>
                  <a:pt x="596900" y="314325"/>
                </a:lnTo>
                <a:lnTo>
                  <a:pt x="666897" y="317462"/>
                </a:lnTo>
                <a:lnTo>
                  <a:pt x="739044" y="319386"/>
                </a:lnTo>
                <a:lnTo>
                  <a:pt x="813053" y="320039"/>
                </a:lnTo>
                <a:lnTo>
                  <a:pt x="887063" y="319386"/>
                </a:lnTo>
                <a:lnTo>
                  <a:pt x="959210" y="317462"/>
                </a:lnTo>
                <a:lnTo>
                  <a:pt x="1029207" y="314325"/>
                </a:lnTo>
                <a:lnTo>
                  <a:pt x="1096768" y="310030"/>
                </a:lnTo>
                <a:lnTo>
                  <a:pt x="1161606" y="304635"/>
                </a:lnTo>
                <a:lnTo>
                  <a:pt x="1223433" y="298196"/>
                </a:lnTo>
                <a:lnTo>
                  <a:pt x="1281963" y="290768"/>
                </a:lnTo>
                <a:lnTo>
                  <a:pt x="1336908" y="282410"/>
                </a:lnTo>
                <a:lnTo>
                  <a:pt x="1387982" y="273176"/>
                </a:lnTo>
                <a:lnTo>
                  <a:pt x="1434899" y="263125"/>
                </a:lnTo>
                <a:lnTo>
                  <a:pt x="1477370" y="252311"/>
                </a:lnTo>
                <a:lnTo>
                  <a:pt x="1515109" y="240792"/>
                </a:lnTo>
                <a:lnTo>
                  <a:pt x="1575245" y="215862"/>
                </a:lnTo>
                <a:lnTo>
                  <a:pt x="1613009" y="188787"/>
                </a:lnTo>
                <a:lnTo>
                  <a:pt x="1626107" y="160019"/>
                </a:lnTo>
                <a:lnTo>
                  <a:pt x="1622785" y="145452"/>
                </a:lnTo>
                <a:lnTo>
                  <a:pt x="1575245" y="104177"/>
                </a:lnTo>
                <a:lnTo>
                  <a:pt x="1515110" y="79247"/>
                </a:lnTo>
                <a:lnTo>
                  <a:pt x="1477370" y="67728"/>
                </a:lnTo>
                <a:lnTo>
                  <a:pt x="1434899" y="56914"/>
                </a:lnTo>
                <a:lnTo>
                  <a:pt x="1387983" y="46862"/>
                </a:lnTo>
                <a:lnTo>
                  <a:pt x="1336908" y="37629"/>
                </a:lnTo>
                <a:lnTo>
                  <a:pt x="1281963" y="29271"/>
                </a:lnTo>
                <a:lnTo>
                  <a:pt x="1223433" y="21844"/>
                </a:lnTo>
                <a:lnTo>
                  <a:pt x="1161606" y="15404"/>
                </a:lnTo>
                <a:lnTo>
                  <a:pt x="1096768" y="10009"/>
                </a:lnTo>
                <a:lnTo>
                  <a:pt x="1029208" y="5715"/>
                </a:lnTo>
                <a:lnTo>
                  <a:pt x="959210" y="2577"/>
                </a:lnTo>
                <a:lnTo>
                  <a:pt x="887063" y="653"/>
                </a:lnTo>
                <a:lnTo>
                  <a:pt x="813053" y="0"/>
                </a:lnTo>
                <a:close/>
              </a:path>
            </a:pathLst>
          </a:custGeom>
          <a:solidFill>
            <a:srgbClr val="5B9BD4"/>
          </a:solidFill>
        </p:spPr>
        <p:txBody>
          <a:bodyPr wrap="square" lIns="0" tIns="0" rIns="0" bIns="0" rtlCol="0"/>
          <a:lstStyle/>
          <a:p>
            <a:endParaRPr/>
          </a:p>
        </p:txBody>
      </p:sp>
      <p:sp>
        <p:nvSpPr>
          <p:cNvPr id="55" name="object 55"/>
          <p:cNvSpPr/>
          <p:nvPr/>
        </p:nvSpPr>
        <p:spPr>
          <a:xfrm>
            <a:off x="6740652" y="1641348"/>
            <a:ext cx="1626235" cy="320040"/>
          </a:xfrm>
          <a:custGeom>
            <a:avLst/>
            <a:gdLst/>
            <a:ahLst/>
            <a:cxnLst/>
            <a:rect l="l" t="t" r="r" b="b"/>
            <a:pathLst>
              <a:path w="1626234" h="320039">
                <a:moveTo>
                  <a:pt x="0" y="160019"/>
                </a:moveTo>
                <a:lnTo>
                  <a:pt x="29040" y="117475"/>
                </a:lnTo>
                <a:lnTo>
                  <a:pt x="78277" y="91416"/>
                </a:lnTo>
                <a:lnTo>
                  <a:pt x="148737" y="67728"/>
                </a:lnTo>
                <a:lnTo>
                  <a:pt x="191208" y="56914"/>
                </a:lnTo>
                <a:lnTo>
                  <a:pt x="238125" y="46862"/>
                </a:lnTo>
                <a:lnTo>
                  <a:pt x="289199" y="37629"/>
                </a:lnTo>
                <a:lnTo>
                  <a:pt x="344144" y="29271"/>
                </a:lnTo>
                <a:lnTo>
                  <a:pt x="402674" y="21844"/>
                </a:lnTo>
                <a:lnTo>
                  <a:pt x="464501" y="15404"/>
                </a:lnTo>
                <a:lnTo>
                  <a:pt x="529339" y="10009"/>
                </a:lnTo>
                <a:lnTo>
                  <a:pt x="596900" y="5715"/>
                </a:lnTo>
                <a:lnTo>
                  <a:pt x="666897" y="2577"/>
                </a:lnTo>
                <a:lnTo>
                  <a:pt x="739044" y="653"/>
                </a:lnTo>
                <a:lnTo>
                  <a:pt x="813053" y="0"/>
                </a:lnTo>
                <a:lnTo>
                  <a:pt x="887063" y="653"/>
                </a:lnTo>
                <a:lnTo>
                  <a:pt x="959210" y="2577"/>
                </a:lnTo>
                <a:lnTo>
                  <a:pt x="1029207" y="5714"/>
                </a:lnTo>
                <a:lnTo>
                  <a:pt x="1096768" y="10009"/>
                </a:lnTo>
                <a:lnTo>
                  <a:pt x="1161606" y="15404"/>
                </a:lnTo>
                <a:lnTo>
                  <a:pt x="1223433" y="21843"/>
                </a:lnTo>
                <a:lnTo>
                  <a:pt x="1281963" y="29271"/>
                </a:lnTo>
                <a:lnTo>
                  <a:pt x="1336908" y="37629"/>
                </a:lnTo>
                <a:lnTo>
                  <a:pt x="1387982" y="46862"/>
                </a:lnTo>
                <a:lnTo>
                  <a:pt x="1434899" y="56914"/>
                </a:lnTo>
                <a:lnTo>
                  <a:pt x="1477370" y="67728"/>
                </a:lnTo>
                <a:lnTo>
                  <a:pt x="1515109" y="79247"/>
                </a:lnTo>
                <a:lnTo>
                  <a:pt x="1575245" y="104177"/>
                </a:lnTo>
                <a:lnTo>
                  <a:pt x="1613009" y="131252"/>
                </a:lnTo>
                <a:lnTo>
                  <a:pt x="1626107" y="160019"/>
                </a:lnTo>
                <a:lnTo>
                  <a:pt x="1622785" y="174587"/>
                </a:lnTo>
                <a:lnTo>
                  <a:pt x="1575245" y="215862"/>
                </a:lnTo>
                <a:lnTo>
                  <a:pt x="1515109" y="240792"/>
                </a:lnTo>
                <a:lnTo>
                  <a:pt x="1477370" y="252311"/>
                </a:lnTo>
                <a:lnTo>
                  <a:pt x="1434899" y="263125"/>
                </a:lnTo>
                <a:lnTo>
                  <a:pt x="1387982" y="273176"/>
                </a:lnTo>
                <a:lnTo>
                  <a:pt x="1336908" y="282410"/>
                </a:lnTo>
                <a:lnTo>
                  <a:pt x="1281963" y="290768"/>
                </a:lnTo>
                <a:lnTo>
                  <a:pt x="1223433" y="298196"/>
                </a:lnTo>
                <a:lnTo>
                  <a:pt x="1161606" y="304635"/>
                </a:lnTo>
                <a:lnTo>
                  <a:pt x="1096768" y="310030"/>
                </a:lnTo>
                <a:lnTo>
                  <a:pt x="1029207" y="314325"/>
                </a:lnTo>
                <a:lnTo>
                  <a:pt x="959210" y="317462"/>
                </a:lnTo>
                <a:lnTo>
                  <a:pt x="887063" y="319386"/>
                </a:lnTo>
                <a:lnTo>
                  <a:pt x="813053" y="320039"/>
                </a:lnTo>
                <a:lnTo>
                  <a:pt x="739044" y="319386"/>
                </a:lnTo>
                <a:lnTo>
                  <a:pt x="666897" y="317462"/>
                </a:lnTo>
                <a:lnTo>
                  <a:pt x="596900" y="314325"/>
                </a:lnTo>
                <a:lnTo>
                  <a:pt x="529339" y="310030"/>
                </a:lnTo>
                <a:lnTo>
                  <a:pt x="464501" y="304635"/>
                </a:lnTo>
                <a:lnTo>
                  <a:pt x="402674" y="298196"/>
                </a:lnTo>
                <a:lnTo>
                  <a:pt x="344144" y="290768"/>
                </a:lnTo>
                <a:lnTo>
                  <a:pt x="289199" y="282410"/>
                </a:lnTo>
                <a:lnTo>
                  <a:pt x="238125" y="273176"/>
                </a:lnTo>
                <a:lnTo>
                  <a:pt x="191208" y="263125"/>
                </a:lnTo>
                <a:lnTo>
                  <a:pt x="148737" y="252311"/>
                </a:lnTo>
                <a:lnTo>
                  <a:pt x="110998" y="240792"/>
                </a:lnTo>
                <a:lnTo>
                  <a:pt x="50862" y="215862"/>
                </a:lnTo>
                <a:lnTo>
                  <a:pt x="13098" y="188787"/>
                </a:lnTo>
                <a:lnTo>
                  <a:pt x="0" y="160019"/>
                </a:lnTo>
                <a:close/>
              </a:path>
            </a:pathLst>
          </a:custGeom>
          <a:ln w="12192">
            <a:solidFill>
              <a:srgbClr val="41709C"/>
            </a:solidFill>
          </a:ln>
        </p:spPr>
        <p:txBody>
          <a:bodyPr wrap="square" lIns="0" tIns="0" rIns="0" bIns="0" rtlCol="0"/>
          <a:lstStyle/>
          <a:p>
            <a:endParaRPr/>
          </a:p>
        </p:txBody>
      </p:sp>
      <p:sp>
        <p:nvSpPr>
          <p:cNvPr id="56" name="object 56"/>
          <p:cNvSpPr txBox="1"/>
          <p:nvPr/>
        </p:nvSpPr>
        <p:spPr>
          <a:xfrm>
            <a:off x="3311016" y="1657604"/>
            <a:ext cx="4665345" cy="907415"/>
          </a:xfrm>
          <a:prstGeom prst="rect">
            <a:avLst/>
          </a:prstGeom>
        </p:spPr>
        <p:txBody>
          <a:bodyPr vert="horz" wrap="square" lIns="0" tIns="12065" rIns="0" bIns="0" rtlCol="0">
            <a:spAutoFit/>
          </a:bodyPr>
          <a:lstStyle/>
          <a:p>
            <a:pPr marR="5080" algn="ctr">
              <a:lnSpc>
                <a:spcPct val="100000"/>
              </a:lnSpc>
              <a:spcBef>
                <a:spcPts val="95"/>
              </a:spcBef>
              <a:tabLst>
                <a:tab pos="1958339" algn="l"/>
                <a:tab pos="3834765" algn="l"/>
              </a:tabLst>
            </a:pPr>
            <a:r>
              <a:rPr sz="2400" b="1" spc="-7" baseline="1736" dirty="0">
                <a:latin typeface="宋体"/>
                <a:cs typeface="宋体"/>
              </a:rPr>
              <a:t>智慧建</a:t>
            </a:r>
            <a:r>
              <a:rPr sz="2400" b="1" spc="-22" baseline="1736" dirty="0">
                <a:latin typeface="宋体"/>
                <a:cs typeface="宋体"/>
              </a:rPr>
              <a:t>筑</a:t>
            </a:r>
            <a:r>
              <a:rPr sz="2400" b="1" baseline="1736" dirty="0">
                <a:latin typeface="宋体"/>
                <a:cs typeface="宋体"/>
              </a:rPr>
              <a:t>	</a:t>
            </a:r>
            <a:r>
              <a:rPr sz="1600" b="1" spc="-5" dirty="0">
                <a:latin typeface="宋体"/>
                <a:cs typeface="宋体"/>
              </a:rPr>
              <a:t>智慧社</a:t>
            </a:r>
            <a:r>
              <a:rPr sz="1600" b="1" spc="-15" dirty="0">
                <a:latin typeface="宋体"/>
                <a:cs typeface="宋体"/>
              </a:rPr>
              <a:t>区</a:t>
            </a:r>
            <a:r>
              <a:rPr sz="1600" b="1" dirty="0">
                <a:latin typeface="宋体"/>
                <a:cs typeface="宋体"/>
              </a:rPr>
              <a:t>	</a:t>
            </a:r>
            <a:r>
              <a:rPr sz="1600" b="1" spc="-5" dirty="0">
                <a:latin typeface="宋体"/>
                <a:cs typeface="宋体"/>
              </a:rPr>
              <a:t>智慧城市</a:t>
            </a:r>
            <a:endParaRPr sz="1600">
              <a:latin typeface="宋体"/>
              <a:cs typeface="宋体"/>
            </a:endParaRPr>
          </a:p>
          <a:p>
            <a:pPr>
              <a:lnSpc>
                <a:spcPct val="100000"/>
              </a:lnSpc>
            </a:pPr>
            <a:endParaRPr sz="1600">
              <a:latin typeface="Times New Roman"/>
              <a:cs typeface="Times New Roman"/>
            </a:endParaRPr>
          </a:p>
          <a:p>
            <a:pPr marL="45085" algn="ctr">
              <a:lnSpc>
                <a:spcPct val="100000"/>
              </a:lnSpc>
              <a:spcBef>
                <a:spcPts val="1025"/>
              </a:spcBef>
              <a:tabLst>
                <a:tab pos="1906905" algn="l"/>
                <a:tab pos="3928110" algn="l"/>
              </a:tabLst>
            </a:pPr>
            <a:r>
              <a:rPr sz="1800" dirty="0">
                <a:latin typeface="宋体"/>
                <a:cs typeface="宋体"/>
              </a:rPr>
              <a:t>工业化	平台化	服务化</a:t>
            </a:r>
            <a:endParaRPr sz="1800">
              <a:latin typeface="宋体"/>
              <a:cs typeface="宋体"/>
            </a:endParaRPr>
          </a:p>
        </p:txBody>
      </p:sp>
      <p:sp>
        <p:nvSpPr>
          <p:cNvPr id="57" name="object 57"/>
          <p:cNvSpPr/>
          <p:nvPr/>
        </p:nvSpPr>
        <p:spPr>
          <a:xfrm>
            <a:off x="2906267" y="1110996"/>
            <a:ext cx="5417820" cy="355600"/>
          </a:xfrm>
          <a:custGeom>
            <a:avLst/>
            <a:gdLst/>
            <a:ahLst/>
            <a:cxnLst/>
            <a:rect l="l" t="t" r="r" b="b"/>
            <a:pathLst>
              <a:path w="5417820" h="355600">
                <a:moveTo>
                  <a:pt x="0" y="59181"/>
                </a:moveTo>
                <a:lnTo>
                  <a:pt x="4657" y="36165"/>
                </a:lnTo>
                <a:lnTo>
                  <a:pt x="17351" y="17351"/>
                </a:lnTo>
                <a:lnTo>
                  <a:pt x="36165" y="4657"/>
                </a:lnTo>
                <a:lnTo>
                  <a:pt x="59181" y="0"/>
                </a:lnTo>
                <a:lnTo>
                  <a:pt x="5358637" y="0"/>
                </a:lnTo>
                <a:lnTo>
                  <a:pt x="5381654" y="4657"/>
                </a:lnTo>
                <a:lnTo>
                  <a:pt x="5400468" y="17351"/>
                </a:lnTo>
                <a:lnTo>
                  <a:pt x="5413162" y="36165"/>
                </a:lnTo>
                <a:lnTo>
                  <a:pt x="5417820" y="59181"/>
                </a:lnTo>
                <a:lnTo>
                  <a:pt x="5417820" y="295909"/>
                </a:lnTo>
                <a:lnTo>
                  <a:pt x="5413162" y="318926"/>
                </a:lnTo>
                <a:lnTo>
                  <a:pt x="5400468" y="337740"/>
                </a:lnTo>
                <a:lnTo>
                  <a:pt x="5381654" y="350434"/>
                </a:lnTo>
                <a:lnTo>
                  <a:pt x="5358637" y="355091"/>
                </a:lnTo>
                <a:lnTo>
                  <a:pt x="59181" y="355091"/>
                </a:lnTo>
                <a:lnTo>
                  <a:pt x="36165" y="350434"/>
                </a:lnTo>
                <a:lnTo>
                  <a:pt x="17351" y="337740"/>
                </a:lnTo>
                <a:lnTo>
                  <a:pt x="4657" y="318926"/>
                </a:lnTo>
                <a:lnTo>
                  <a:pt x="0" y="295909"/>
                </a:lnTo>
                <a:lnTo>
                  <a:pt x="0" y="59181"/>
                </a:lnTo>
                <a:close/>
              </a:path>
            </a:pathLst>
          </a:custGeom>
          <a:ln w="12192">
            <a:solidFill>
              <a:srgbClr val="41709C"/>
            </a:solidFill>
          </a:ln>
        </p:spPr>
        <p:txBody>
          <a:bodyPr wrap="square" lIns="0" tIns="0" rIns="0" bIns="0" rtlCol="0"/>
          <a:lstStyle/>
          <a:p>
            <a:endParaRPr/>
          </a:p>
        </p:txBody>
      </p:sp>
      <p:sp>
        <p:nvSpPr>
          <p:cNvPr id="58" name="object 58"/>
          <p:cNvSpPr txBox="1"/>
          <p:nvPr/>
        </p:nvSpPr>
        <p:spPr>
          <a:xfrm>
            <a:off x="2912364" y="1117091"/>
            <a:ext cx="5405755" cy="342900"/>
          </a:xfrm>
          <a:prstGeom prst="rect">
            <a:avLst/>
          </a:prstGeom>
          <a:solidFill>
            <a:srgbClr val="F1F1F1"/>
          </a:solidFill>
        </p:spPr>
        <p:txBody>
          <a:bodyPr vert="horz" wrap="square" lIns="0" tIns="23495" rIns="0" bIns="0" rtlCol="0">
            <a:spAutoFit/>
          </a:bodyPr>
          <a:lstStyle/>
          <a:p>
            <a:pPr marL="300990">
              <a:lnSpc>
                <a:spcPct val="100000"/>
              </a:lnSpc>
              <a:spcBef>
                <a:spcPts val="185"/>
              </a:spcBef>
            </a:pPr>
            <a:r>
              <a:rPr sz="1800" spc="-5" dirty="0">
                <a:latin typeface="宋体"/>
                <a:cs typeface="宋体"/>
              </a:rPr>
              <a:t>以人为本、智能化的绿色可持续工程产品和服务</a:t>
            </a:r>
            <a:endParaRPr sz="1800">
              <a:latin typeface="宋体"/>
              <a:cs typeface="宋体"/>
            </a:endParaRPr>
          </a:p>
        </p:txBody>
      </p:sp>
      <p:sp>
        <p:nvSpPr>
          <p:cNvPr id="59" name="object 59"/>
          <p:cNvSpPr/>
          <p:nvPr/>
        </p:nvSpPr>
        <p:spPr>
          <a:xfrm>
            <a:off x="2056638" y="4728209"/>
            <a:ext cx="7323455" cy="0"/>
          </a:xfrm>
          <a:custGeom>
            <a:avLst/>
            <a:gdLst/>
            <a:ahLst/>
            <a:cxnLst/>
            <a:rect l="l" t="t" r="r" b="b"/>
            <a:pathLst>
              <a:path w="7323455">
                <a:moveTo>
                  <a:pt x="0" y="0"/>
                </a:moveTo>
                <a:lnTo>
                  <a:pt x="7323328" y="0"/>
                </a:lnTo>
              </a:path>
            </a:pathLst>
          </a:custGeom>
          <a:ln w="38100">
            <a:solidFill>
              <a:srgbClr val="FF0000"/>
            </a:solidFill>
            <a:prstDash val="dash"/>
          </a:ln>
        </p:spPr>
        <p:txBody>
          <a:bodyPr wrap="square" lIns="0" tIns="0" rIns="0" bIns="0" rtlCol="0"/>
          <a:lstStyle/>
          <a:p>
            <a:endParaRPr/>
          </a:p>
        </p:txBody>
      </p:sp>
      <p:sp>
        <p:nvSpPr>
          <p:cNvPr id="60" name="object 60"/>
          <p:cNvSpPr/>
          <p:nvPr/>
        </p:nvSpPr>
        <p:spPr>
          <a:xfrm>
            <a:off x="2056638" y="3845814"/>
            <a:ext cx="7323455" cy="0"/>
          </a:xfrm>
          <a:custGeom>
            <a:avLst/>
            <a:gdLst/>
            <a:ahLst/>
            <a:cxnLst/>
            <a:rect l="l" t="t" r="r" b="b"/>
            <a:pathLst>
              <a:path w="7323455">
                <a:moveTo>
                  <a:pt x="0" y="0"/>
                </a:moveTo>
                <a:lnTo>
                  <a:pt x="7323328" y="0"/>
                </a:lnTo>
              </a:path>
            </a:pathLst>
          </a:custGeom>
          <a:ln w="38100">
            <a:solidFill>
              <a:srgbClr val="FF0000"/>
            </a:solidFill>
            <a:prstDash val="dash"/>
          </a:ln>
        </p:spPr>
        <p:txBody>
          <a:bodyPr wrap="square" lIns="0" tIns="0" rIns="0" bIns="0" rtlCol="0"/>
          <a:lstStyle/>
          <a:p>
            <a:endParaRPr/>
          </a:p>
        </p:txBody>
      </p:sp>
      <p:sp>
        <p:nvSpPr>
          <p:cNvPr id="61" name="object 61"/>
          <p:cNvSpPr/>
          <p:nvPr/>
        </p:nvSpPr>
        <p:spPr>
          <a:xfrm>
            <a:off x="2068829" y="2689098"/>
            <a:ext cx="7323455" cy="0"/>
          </a:xfrm>
          <a:custGeom>
            <a:avLst/>
            <a:gdLst/>
            <a:ahLst/>
            <a:cxnLst/>
            <a:rect l="l" t="t" r="r" b="b"/>
            <a:pathLst>
              <a:path w="7323455">
                <a:moveTo>
                  <a:pt x="0" y="0"/>
                </a:moveTo>
                <a:lnTo>
                  <a:pt x="7323328" y="0"/>
                </a:lnTo>
              </a:path>
            </a:pathLst>
          </a:custGeom>
          <a:ln w="38100">
            <a:solidFill>
              <a:srgbClr val="FF0000"/>
            </a:solidFill>
            <a:prstDash val="dash"/>
          </a:ln>
        </p:spPr>
        <p:txBody>
          <a:bodyPr wrap="square" lIns="0" tIns="0" rIns="0" bIns="0" rtlCol="0"/>
          <a:lstStyle/>
          <a:p>
            <a:endParaRPr/>
          </a:p>
        </p:txBody>
      </p:sp>
      <p:sp>
        <p:nvSpPr>
          <p:cNvPr id="62" name="object 62"/>
          <p:cNvSpPr/>
          <p:nvPr/>
        </p:nvSpPr>
        <p:spPr>
          <a:xfrm>
            <a:off x="2056638" y="2065782"/>
            <a:ext cx="7323455" cy="0"/>
          </a:xfrm>
          <a:custGeom>
            <a:avLst/>
            <a:gdLst/>
            <a:ahLst/>
            <a:cxnLst/>
            <a:rect l="l" t="t" r="r" b="b"/>
            <a:pathLst>
              <a:path w="7323455">
                <a:moveTo>
                  <a:pt x="0" y="0"/>
                </a:moveTo>
                <a:lnTo>
                  <a:pt x="7323328" y="0"/>
                </a:lnTo>
              </a:path>
            </a:pathLst>
          </a:custGeom>
          <a:ln w="38100">
            <a:solidFill>
              <a:srgbClr val="FF0000"/>
            </a:solidFill>
            <a:prstDash val="dash"/>
          </a:ln>
        </p:spPr>
        <p:txBody>
          <a:bodyPr wrap="square" lIns="0" tIns="0" rIns="0" bIns="0" rtlCol="0"/>
          <a:lstStyle/>
          <a:p>
            <a:endParaRPr/>
          </a:p>
        </p:txBody>
      </p:sp>
      <p:sp>
        <p:nvSpPr>
          <p:cNvPr id="63" name="object 63"/>
          <p:cNvSpPr txBox="1"/>
          <p:nvPr/>
        </p:nvSpPr>
        <p:spPr>
          <a:xfrm>
            <a:off x="874166" y="3089909"/>
            <a:ext cx="933450" cy="299720"/>
          </a:xfrm>
          <a:prstGeom prst="rect">
            <a:avLst/>
          </a:prstGeom>
        </p:spPr>
        <p:txBody>
          <a:bodyPr vert="horz" wrap="square" lIns="0" tIns="12700" rIns="0" bIns="0" rtlCol="0">
            <a:spAutoFit/>
          </a:bodyPr>
          <a:lstStyle/>
          <a:p>
            <a:pPr>
              <a:lnSpc>
                <a:spcPct val="100000"/>
              </a:lnSpc>
              <a:spcBef>
                <a:spcPts val="100"/>
              </a:spcBef>
            </a:pPr>
            <a:r>
              <a:rPr sz="1800" b="1" dirty="0">
                <a:latin typeface="宋体"/>
                <a:cs typeface="宋体"/>
              </a:rPr>
              <a:t>业务协同</a:t>
            </a:r>
            <a:endParaRPr sz="1800">
              <a:latin typeface="宋体"/>
              <a:cs typeface="宋体"/>
            </a:endParaRPr>
          </a:p>
        </p:txBody>
      </p:sp>
      <p:sp>
        <p:nvSpPr>
          <p:cNvPr id="64" name="object 64"/>
          <p:cNvSpPr txBox="1"/>
          <p:nvPr/>
        </p:nvSpPr>
        <p:spPr>
          <a:xfrm>
            <a:off x="884529" y="2210815"/>
            <a:ext cx="933450" cy="299720"/>
          </a:xfrm>
          <a:prstGeom prst="rect">
            <a:avLst/>
          </a:prstGeom>
        </p:spPr>
        <p:txBody>
          <a:bodyPr vert="horz" wrap="square" lIns="0" tIns="12700" rIns="0" bIns="0" rtlCol="0">
            <a:spAutoFit/>
          </a:bodyPr>
          <a:lstStyle/>
          <a:p>
            <a:pPr>
              <a:lnSpc>
                <a:spcPct val="100000"/>
              </a:lnSpc>
              <a:spcBef>
                <a:spcPts val="100"/>
              </a:spcBef>
            </a:pPr>
            <a:r>
              <a:rPr sz="1800" b="1" dirty="0">
                <a:latin typeface="宋体"/>
                <a:cs typeface="宋体"/>
              </a:rPr>
              <a:t>产业转型</a:t>
            </a:r>
            <a:endParaRPr sz="1800">
              <a:latin typeface="宋体"/>
              <a:cs typeface="宋体"/>
            </a:endParaRPr>
          </a:p>
        </p:txBody>
      </p:sp>
      <p:sp>
        <p:nvSpPr>
          <p:cNvPr id="65" name="object 65"/>
          <p:cNvSpPr txBox="1"/>
          <p:nvPr/>
        </p:nvSpPr>
        <p:spPr>
          <a:xfrm>
            <a:off x="884529" y="1331163"/>
            <a:ext cx="933450" cy="300355"/>
          </a:xfrm>
          <a:prstGeom prst="rect">
            <a:avLst/>
          </a:prstGeom>
        </p:spPr>
        <p:txBody>
          <a:bodyPr vert="horz" wrap="square" lIns="0" tIns="12700" rIns="0" bIns="0" rtlCol="0">
            <a:spAutoFit/>
          </a:bodyPr>
          <a:lstStyle/>
          <a:p>
            <a:pPr>
              <a:lnSpc>
                <a:spcPct val="100000"/>
              </a:lnSpc>
              <a:spcBef>
                <a:spcPts val="100"/>
              </a:spcBef>
            </a:pPr>
            <a:r>
              <a:rPr sz="1800" b="1" dirty="0">
                <a:latin typeface="宋体"/>
                <a:cs typeface="宋体"/>
              </a:rPr>
              <a:t>系统目标</a:t>
            </a:r>
            <a:endParaRPr sz="1800">
              <a:latin typeface="宋体"/>
              <a:cs typeface="宋体"/>
            </a:endParaRPr>
          </a:p>
        </p:txBody>
      </p:sp>
      <p:sp>
        <p:nvSpPr>
          <p:cNvPr id="66" name="object 66"/>
          <p:cNvSpPr/>
          <p:nvPr/>
        </p:nvSpPr>
        <p:spPr>
          <a:xfrm>
            <a:off x="1139952" y="4372355"/>
            <a:ext cx="388620" cy="396240"/>
          </a:xfrm>
          <a:custGeom>
            <a:avLst/>
            <a:gdLst/>
            <a:ahLst/>
            <a:cxnLst/>
            <a:rect l="l" t="t" r="r" b="b"/>
            <a:pathLst>
              <a:path w="388619" h="396239">
                <a:moveTo>
                  <a:pt x="291464" y="218694"/>
                </a:moveTo>
                <a:lnTo>
                  <a:pt x="97154" y="218694"/>
                </a:lnTo>
                <a:lnTo>
                  <a:pt x="97154" y="396240"/>
                </a:lnTo>
                <a:lnTo>
                  <a:pt x="291464" y="396240"/>
                </a:lnTo>
                <a:lnTo>
                  <a:pt x="291464" y="218694"/>
                </a:lnTo>
                <a:close/>
              </a:path>
              <a:path w="388619" h="396239">
                <a:moveTo>
                  <a:pt x="194309" y="0"/>
                </a:moveTo>
                <a:lnTo>
                  <a:pt x="0" y="218694"/>
                </a:lnTo>
                <a:lnTo>
                  <a:pt x="388619" y="218694"/>
                </a:lnTo>
                <a:lnTo>
                  <a:pt x="194309" y="0"/>
                </a:lnTo>
                <a:close/>
              </a:path>
            </a:pathLst>
          </a:custGeom>
          <a:solidFill>
            <a:srgbClr val="5B9BD4"/>
          </a:solidFill>
        </p:spPr>
        <p:txBody>
          <a:bodyPr wrap="square" lIns="0" tIns="0" rIns="0" bIns="0" rtlCol="0"/>
          <a:lstStyle/>
          <a:p>
            <a:endParaRPr/>
          </a:p>
        </p:txBody>
      </p:sp>
      <p:sp>
        <p:nvSpPr>
          <p:cNvPr id="67" name="object 67"/>
          <p:cNvSpPr/>
          <p:nvPr/>
        </p:nvSpPr>
        <p:spPr>
          <a:xfrm>
            <a:off x="1150619" y="3485388"/>
            <a:ext cx="387350" cy="396240"/>
          </a:xfrm>
          <a:custGeom>
            <a:avLst/>
            <a:gdLst/>
            <a:ahLst/>
            <a:cxnLst/>
            <a:rect l="l" t="t" r="r" b="b"/>
            <a:pathLst>
              <a:path w="387350" h="396239">
                <a:moveTo>
                  <a:pt x="290322" y="217805"/>
                </a:moveTo>
                <a:lnTo>
                  <a:pt x="96774" y="217805"/>
                </a:lnTo>
                <a:lnTo>
                  <a:pt x="96774" y="396239"/>
                </a:lnTo>
                <a:lnTo>
                  <a:pt x="290322" y="396239"/>
                </a:lnTo>
                <a:lnTo>
                  <a:pt x="290322" y="217805"/>
                </a:lnTo>
                <a:close/>
              </a:path>
              <a:path w="387350" h="396239">
                <a:moveTo>
                  <a:pt x="193548" y="0"/>
                </a:moveTo>
                <a:lnTo>
                  <a:pt x="0" y="217805"/>
                </a:lnTo>
                <a:lnTo>
                  <a:pt x="387096" y="217805"/>
                </a:lnTo>
                <a:lnTo>
                  <a:pt x="193548" y="0"/>
                </a:lnTo>
                <a:close/>
              </a:path>
            </a:pathLst>
          </a:custGeom>
          <a:solidFill>
            <a:srgbClr val="5B9BD4"/>
          </a:solidFill>
        </p:spPr>
        <p:txBody>
          <a:bodyPr wrap="square" lIns="0" tIns="0" rIns="0" bIns="0" rtlCol="0"/>
          <a:lstStyle/>
          <a:p>
            <a:endParaRPr/>
          </a:p>
        </p:txBody>
      </p:sp>
      <p:sp>
        <p:nvSpPr>
          <p:cNvPr id="68" name="object 68"/>
          <p:cNvSpPr/>
          <p:nvPr/>
        </p:nvSpPr>
        <p:spPr>
          <a:xfrm>
            <a:off x="1139952" y="2619755"/>
            <a:ext cx="388620" cy="396240"/>
          </a:xfrm>
          <a:custGeom>
            <a:avLst/>
            <a:gdLst/>
            <a:ahLst/>
            <a:cxnLst/>
            <a:rect l="l" t="t" r="r" b="b"/>
            <a:pathLst>
              <a:path w="388619" h="396239">
                <a:moveTo>
                  <a:pt x="291464" y="218694"/>
                </a:moveTo>
                <a:lnTo>
                  <a:pt x="97154" y="218694"/>
                </a:lnTo>
                <a:lnTo>
                  <a:pt x="97154" y="396240"/>
                </a:lnTo>
                <a:lnTo>
                  <a:pt x="291464" y="396240"/>
                </a:lnTo>
                <a:lnTo>
                  <a:pt x="291464" y="218694"/>
                </a:lnTo>
                <a:close/>
              </a:path>
              <a:path w="388619" h="396239">
                <a:moveTo>
                  <a:pt x="194309" y="0"/>
                </a:moveTo>
                <a:lnTo>
                  <a:pt x="0" y="218694"/>
                </a:lnTo>
                <a:lnTo>
                  <a:pt x="388619" y="218694"/>
                </a:lnTo>
                <a:lnTo>
                  <a:pt x="194309" y="0"/>
                </a:lnTo>
                <a:close/>
              </a:path>
            </a:pathLst>
          </a:custGeom>
          <a:solidFill>
            <a:srgbClr val="5B9BD4"/>
          </a:solidFill>
        </p:spPr>
        <p:txBody>
          <a:bodyPr wrap="square" lIns="0" tIns="0" rIns="0" bIns="0" rtlCol="0"/>
          <a:lstStyle/>
          <a:p>
            <a:endParaRPr/>
          </a:p>
        </p:txBody>
      </p:sp>
      <p:sp>
        <p:nvSpPr>
          <p:cNvPr id="69" name="object 69"/>
          <p:cNvSpPr/>
          <p:nvPr/>
        </p:nvSpPr>
        <p:spPr>
          <a:xfrm>
            <a:off x="1150619" y="1729739"/>
            <a:ext cx="387350" cy="396240"/>
          </a:xfrm>
          <a:custGeom>
            <a:avLst/>
            <a:gdLst/>
            <a:ahLst/>
            <a:cxnLst/>
            <a:rect l="l" t="t" r="r" b="b"/>
            <a:pathLst>
              <a:path w="387350" h="396239">
                <a:moveTo>
                  <a:pt x="290322" y="217805"/>
                </a:moveTo>
                <a:lnTo>
                  <a:pt x="96774" y="217805"/>
                </a:lnTo>
                <a:lnTo>
                  <a:pt x="96774" y="396239"/>
                </a:lnTo>
                <a:lnTo>
                  <a:pt x="290322" y="396239"/>
                </a:lnTo>
                <a:lnTo>
                  <a:pt x="290322" y="217805"/>
                </a:lnTo>
                <a:close/>
              </a:path>
              <a:path w="387350" h="396239">
                <a:moveTo>
                  <a:pt x="193548" y="0"/>
                </a:moveTo>
                <a:lnTo>
                  <a:pt x="0" y="217805"/>
                </a:lnTo>
                <a:lnTo>
                  <a:pt x="387096" y="217805"/>
                </a:lnTo>
                <a:lnTo>
                  <a:pt x="193548" y="0"/>
                </a:lnTo>
                <a:close/>
              </a:path>
            </a:pathLst>
          </a:custGeom>
          <a:solidFill>
            <a:srgbClr val="5B9BD4"/>
          </a:solidFill>
        </p:spPr>
        <p:txBody>
          <a:bodyPr wrap="square" lIns="0" tIns="0" rIns="0" bIns="0" rtlCol="0"/>
          <a:lstStyle/>
          <a:p>
            <a:endParaRPr/>
          </a:p>
        </p:txBody>
      </p:sp>
      <p:sp>
        <p:nvSpPr>
          <p:cNvPr id="70" name="object 70"/>
          <p:cNvSpPr txBox="1"/>
          <p:nvPr/>
        </p:nvSpPr>
        <p:spPr>
          <a:xfrm>
            <a:off x="2061972" y="4858003"/>
            <a:ext cx="7303134" cy="821055"/>
          </a:xfrm>
          <a:prstGeom prst="rect">
            <a:avLst/>
          </a:prstGeom>
        </p:spPr>
        <p:txBody>
          <a:bodyPr vert="horz" wrap="square" lIns="0" tIns="12065" rIns="0" bIns="0" rtlCol="0">
            <a:spAutoFit/>
          </a:bodyPr>
          <a:lstStyle/>
          <a:p>
            <a:pPr marL="85725">
              <a:lnSpc>
                <a:spcPct val="100000"/>
              </a:lnSpc>
              <a:spcBef>
                <a:spcPts val="95"/>
              </a:spcBef>
              <a:tabLst>
                <a:tab pos="806450" algn="l"/>
                <a:tab pos="1778000" algn="l"/>
                <a:tab pos="2748915" algn="l"/>
                <a:tab pos="3873500" algn="l"/>
                <a:tab pos="4688205" algn="l"/>
                <a:tab pos="5659120" algn="l"/>
                <a:tab pos="6630034" algn="l"/>
              </a:tabLst>
            </a:pPr>
            <a:r>
              <a:rPr sz="1600" b="1" spc="-5" dirty="0">
                <a:latin typeface="宋体"/>
                <a:cs typeface="宋体"/>
              </a:rPr>
              <a:t>三</a:t>
            </a:r>
            <a:r>
              <a:rPr sz="1600" b="1" spc="-15" dirty="0">
                <a:latin typeface="宋体"/>
                <a:cs typeface="宋体"/>
              </a:rPr>
              <a:t>化	</a:t>
            </a:r>
            <a:r>
              <a:rPr sz="2100" baseline="1984" dirty="0">
                <a:latin typeface="宋体"/>
                <a:cs typeface="宋体"/>
              </a:rPr>
              <a:t>数字化	网络化	智能化	</a:t>
            </a:r>
            <a:r>
              <a:rPr sz="1600" b="1" spc="-5" dirty="0">
                <a:latin typeface="宋体"/>
                <a:cs typeface="宋体"/>
              </a:rPr>
              <a:t>三</a:t>
            </a:r>
            <a:r>
              <a:rPr sz="1600" b="1" spc="-15" dirty="0">
                <a:latin typeface="宋体"/>
                <a:cs typeface="宋体"/>
              </a:rPr>
              <a:t>算	</a:t>
            </a:r>
            <a:r>
              <a:rPr sz="2100" baseline="1984" dirty="0">
                <a:latin typeface="宋体"/>
                <a:cs typeface="宋体"/>
              </a:rPr>
              <a:t>算据	算力	算法</a:t>
            </a:r>
            <a:endParaRPr sz="2100" baseline="1984">
              <a:latin typeface="宋体"/>
              <a:cs typeface="宋体"/>
            </a:endParaRPr>
          </a:p>
          <a:p>
            <a:pPr>
              <a:lnSpc>
                <a:spcPct val="100000"/>
              </a:lnSpc>
            </a:pPr>
            <a:endParaRPr sz="1600">
              <a:latin typeface="Times New Roman"/>
              <a:cs typeface="Times New Roman"/>
            </a:endParaRPr>
          </a:p>
          <a:p>
            <a:pPr marL="1639570">
              <a:lnSpc>
                <a:spcPct val="100000"/>
              </a:lnSpc>
              <a:spcBef>
                <a:spcPts val="1070"/>
              </a:spcBef>
            </a:pPr>
            <a:r>
              <a:rPr sz="1200" dirty="0">
                <a:latin typeface="黑体"/>
                <a:cs typeface="黑体"/>
              </a:rPr>
              <a:t>数字建造框架体系</a:t>
            </a:r>
            <a:r>
              <a:rPr sz="1200" spc="-5" dirty="0">
                <a:latin typeface="黑体"/>
                <a:cs typeface="黑体"/>
              </a:rPr>
              <a:t> </a:t>
            </a:r>
            <a:r>
              <a:rPr sz="1200" dirty="0">
                <a:latin typeface="黑体"/>
                <a:cs typeface="黑体"/>
              </a:rPr>
              <a:t>（《数字建造导论》丁烈云.著）</a:t>
            </a:r>
            <a:endParaRPr sz="1200">
              <a:latin typeface="黑体"/>
              <a:cs typeface="黑体"/>
            </a:endParaRPr>
          </a:p>
        </p:txBody>
      </p:sp>
      <p:sp>
        <p:nvSpPr>
          <p:cNvPr id="71" name="object 71"/>
          <p:cNvSpPr/>
          <p:nvPr/>
        </p:nvSpPr>
        <p:spPr>
          <a:xfrm>
            <a:off x="292608" y="5795771"/>
            <a:ext cx="11754485" cy="0"/>
          </a:xfrm>
          <a:custGeom>
            <a:avLst/>
            <a:gdLst/>
            <a:ahLst/>
            <a:cxnLst/>
            <a:rect l="l" t="t" r="r" b="b"/>
            <a:pathLst>
              <a:path w="11754485">
                <a:moveTo>
                  <a:pt x="0" y="0"/>
                </a:moveTo>
                <a:lnTo>
                  <a:pt x="11754485" y="0"/>
                </a:lnTo>
              </a:path>
            </a:pathLst>
          </a:custGeom>
          <a:ln w="6096">
            <a:solidFill>
              <a:srgbClr val="000000"/>
            </a:solidFill>
          </a:ln>
        </p:spPr>
        <p:txBody>
          <a:bodyPr wrap="square" lIns="0" tIns="0" rIns="0" bIns="0" rtlCol="0"/>
          <a:lstStyle/>
          <a:p>
            <a:endParaRPr/>
          </a:p>
        </p:txBody>
      </p:sp>
      <p:sp>
        <p:nvSpPr>
          <p:cNvPr id="72" name="object 72"/>
          <p:cNvSpPr txBox="1">
            <a:spLocks noGrp="1"/>
          </p:cNvSpPr>
          <p:nvPr>
            <p:ph type="title" idx="4294967295"/>
          </p:nvPr>
        </p:nvSpPr>
        <p:spPr>
          <a:xfrm>
            <a:off x="391159" y="326263"/>
            <a:ext cx="206184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0000"/>
                </a:solidFill>
                <a:latin typeface="微软雅黑"/>
                <a:cs typeface="微软雅黑"/>
              </a:rPr>
              <a:t>数字建造框架视角</a:t>
            </a:r>
            <a:endParaRPr sz="2000" dirty="0">
              <a:latin typeface="微软雅黑"/>
              <a:cs typeface="微软雅黑"/>
            </a:endParaRPr>
          </a:p>
        </p:txBody>
      </p:sp>
      <p:sp>
        <p:nvSpPr>
          <p:cNvPr id="73" name="object 73"/>
          <p:cNvSpPr txBox="1"/>
          <p:nvPr/>
        </p:nvSpPr>
        <p:spPr>
          <a:xfrm>
            <a:off x="1761235" y="6167424"/>
            <a:ext cx="8945245" cy="330835"/>
          </a:xfrm>
          <a:prstGeom prst="rect">
            <a:avLst/>
          </a:prstGeom>
        </p:spPr>
        <p:txBody>
          <a:bodyPr vert="horz" wrap="square" lIns="0" tIns="12700" rIns="0" bIns="0" rtlCol="0">
            <a:spAutoFit/>
          </a:bodyPr>
          <a:lstStyle/>
          <a:p>
            <a:pPr marL="12700">
              <a:lnSpc>
                <a:spcPct val="100000"/>
              </a:lnSpc>
              <a:spcBef>
                <a:spcPts val="100"/>
              </a:spcBef>
              <a:tabLst>
                <a:tab pos="2403475" algn="l"/>
              </a:tabLst>
            </a:pPr>
            <a:r>
              <a:rPr sz="1800" dirty="0">
                <a:latin typeface="微软雅黑"/>
                <a:cs typeface="微软雅黑"/>
              </a:rPr>
              <a:t>云-边-端协同是可支持	</a:t>
            </a:r>
            <a:r>
              <a:rPr sz="2000" b="1" dirty="0">
                <a:solidFill>
                  <a:srgbClr val="C00000"/>
                </a:solidFill>
                <a:latin typeface="微软雅黑"/>
                <a:cs typeface="微软雅黑"/>
              </a:rPr>
              <a:t>算据精确感知、算力</a:t>
            </a:r>
            <a:r>
              <a:rPr sz="2000" b="1" spc="-15" dirty="0">
                <a:solidFill>
                  <a:srgbClr val="C00000"/>
                </a:solidFill>
                <a:latin typeface="微软雅黑"/>
                <a:cs typeface="微软雅黑"/>
              </a:rPr>
              <a:t>充</a:t>
            </a:r>
            <a:r>
              <a:rPr sz="2000" b="1" dirty="0">
                <a:solidFill>
                  <a:srgbClr val="C00000"/>
                </a:solidFill>
                <a:latin typeface="微软雅黑"/>
                <a:cs typeface="微软雅黑"/>
              </a:rPr>
              <a:t>分利</a:t>
            </a:r>
            <a:r>
              <a:rPr sz="2000" b="1" spc="-15" dirty="0">
                <a:solidFill>
                  <a:srgbClr val="C00000"/>
                </a:solidFill>
                <a:latin typeface="微软雅黑"/>
                <a:cs typeface="微软雅黑"/>
              </a:rPr>
              <a:t>用</a:t>
            </a:r>
            <a:r>
              <a:rPr sz="2000" b="1" dirty="0">
                <a:solidFill>
                  <a:srgbClr val="C00000"/>
                </a:solidFill>
                <a:latin typeface="微软雅黑"/>
                <a:cs typeface="微软雅黑"/>
              </a:rPr>
              <a:t>、算</a:t>
            </a:r>
            <a:r>
              <a:rPr sz="2000" b="1" spc="-15" dirty="0">
                <a:solidFill>
                  <a:srgbClr val="C00000"/>
                </a:solidFill>
                <a:latin typeface="微软雅黑"/>
                <a:cs typeface="微软雅黑"/>
              </a:rPr>
              <a:t>法</a:t>
            </a:r>
            <a:r>
              <a:rPr sz="2000" b="1" dirty="0">
                <a:solidFill>
                  <a:srgbClr val="C00000"/>
                </a:solidFill>
                <a:latin typeface="微软雅黑"/>
                <a:cs typeface="微软雅黑"/>
              </a:rPr>
              <a:t>有效</a:t>
            </a:r>
            <a:r>
              <a:rPr sz="2000" b="1" spc="-15" dirty="0">
                <a:solidFill>
                  <a:srgbClr val="C00000"/>
                </a:solidFill>
                <a:latin typeface="微软雅黑"/>
                <a:cs typeface="微软雅黑"/>
              </a:rPr>
              <a:t>运</a:t>
            </a:r>
            <a:r>
              <a:rPr sz="2000" b="1" dirty="0">
                <a:solidFill>
                  <a:srgbClr val="C00000"/>
                </a:solidFill>
                <a:latin typeface="微软雅黑"/>
                <a:cs typeface="微软雅黑"/>
              </a:rPr>
              <a:t>行</a:t>
            </a:r>
            <a:r>
              <a:rPr sz="2000" b="1" spc="-50" dirty="0">
                <a:solidFill>
                  <a:srgbClr val="C00000"/>
                </a:solidFill>
                <a:latin typeface="微软雅黑"/>
                <a:cs typeface="微软雅黑"/>
              </a:rPr>
              <a:t> </a:t>
            </a:r>
            <a:r>
              <a:rPr sz="1800" dirty="0">
                <a:latin typeface="微软雅黑"/>
                <a:cs typeface="微软雅黑"/>
              </a:rPr>
              <a:t>的可靠架构。</a:t>
            </a:r>
          </a:p>
        </p:txBody>
      </p:sp>
      <p:sp>
        <p:nvSpPr>
          <p:cNvPr id="74" name="object 74"/>
          <p:cNvSpPr txBox="1"/>
          <p:nvPr/>
        </p:nvSpPr>
        <p:spPr>
          <a:xfrm>
            <a:off x="9954514" y="1353438"/>
            <a:ext cx="1297940"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C00000"/>
                </a:solidFill>
                <a:latin typeface="微软雅黑"/>
                <a:cs typeface="微软雅黑"/>
              </a:rPr>
              <a:t>工程物联网</a:t>
            </a:r>
            <a:endParaRPr sz="2000">
              <a:latin typeface="微软雅黑"/>
              <a:cs typeface="微软雅黑"/>
            </a:endParaRPr>
          </a:p>
        </p:txBody>
      </p:sp>
      <p:sp>
        <p:nvSpPr>
          <p:cNvPr id="75" name="object 75"/>
          <p:cNvSpPr/>
          <p:nvPr/>
        </p:nvSpPr>
        <p:spPr>
          <a:xfrm>
            <a:off x="10343388" y="1879092"/>
            <a:ext cx="1416050" cy="368935"/>
          </a:xfrm>
          <a:custGeom>
            <a:avLst/>
            <a:gdLst/>
            <a:ahLst/>
            <a:cxnLst/>
            <a:rect l="l" t="t" r="r" b="b"/>
            <a:pathLst>
              <a:path w="1416050" h="368935">
                <a:moveTo>
                  <a:pt x="0" y="368808"/>
                </a:moveTo>
                <a:lnTo>
                  <a:pt x="1415796" y="368808"/>
                </a:lnTo>
                <a:lnTo>
                  <a:pt x="1415796" y="0"/>
                </a:lnTo>
                <a:lnTo>
                  <a:pt x="0" y="0"/>
                </a:lnTo>
                <a:lnTo>
                  <a:pt x="0" y="368808"/>
                </a:lnTo>
                <a:close/>
              </a:path>
            </a:pathLst>
          </a:custGeom>
          <a:solidFill>
            <a:srgbClr val="6AE7FF"/>
          </a:solidFill>
        </p:spPr>
        <p:txBody>
          <a:bodyPr wrap="square" lIns="0" tIns="0" rIns="0" bIns="0" rtlCol="0"/>
          <a:lstStyle/>
          <a:p>
            <a:endParaRPr/>
          </a:p>
        </p:txBody>
      </p:sp>
      <p:sp>
        <p:nvSpPr>
          <p:cNvPr id="76" name="object 76"/>
          <p:cNvSpPr txBox="1"/>
          <p:nvPr/>
        </p:nvSpPr>
        <p:spPr>
          <a:xfrm>
            <a:off x="10422763" y="1903221"/>
            <a:ext cx="11684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微软雅黑"/>
                <a:cs typeface="微软雅黑"/>
              </a:rPr>
              <a:t>终端智能化</a:t>
            </a:r>
            <a:endParaRPr sz="1800">
              <a:latin typeface="微软雅黑"/>
              <a:cs typeface="微软雅黑"/>
            </a:endParaRPr>
          </a:p>
        </p:txBody>
      </p:sp>
      <p:sp>
        <p:nvSpPr>
          <p:cNvPr id="77" name="object 77"/>
          <p:cNvSpPr/>
          <p:nvPr/>
        </p:nvSpPr>
        <p:spPr>
          <a:xfrm>
            <a:off x="10343388" y="2404872"/>
            <a:ext cx="1416050" cy="368935"/>
          </a:xfrm>
          <a:custGeom>
            <a:avLst/>
            <a:gdLst/>
            <a:ahLst/>
            <a:cxnLst/>
            <a:rect l="l" t="t" r="r" b="b"/>
            <a:pathLst>
              <a:path w="1416050" h="368935">
                <a:moveTo>
                  <a:pt x="0" y="368808"/>
                </a:moveTo>
                <a:lnTo>
                  <a:pt x="1415796" y="368808"/>
                </a:lnTo>
                <a:lnTo>
                  <a:pt x="1415796" y="0"/>
                </a:lnTo>
                <a:lnTo>
                  <a:pt x="0" y="0"/>
                </a:lnTo>
                <a:lnTo>
                  <a:pt x="0" y="368808"/>
                </a:lnTo>
                <a:close/>
              </a:path>
            </a:pathLst>
          </a:custGeom>
          <a:solidFill>
            <a:srgbClr val="6AE7FF"/>
          </a:solidFill>
        </p:spPr>
        <p:txBody>
          <a:bodyPr wrap="square" lIns="0" tIns="0" rIns="0" bIns="0" rtlCol="0"/>
          <a:lstStyle/>
          <a:p>
            <a:endParaRPr/>
          </a:p>
        </p:txBody>
      </p:sp>
      <p:sp>
        <p:nvSpPr>
          <p:cNvPr id="78" name="object 78"/>
          <p:cNvSpPr txBox="1"/>
          <p:nvPr/>
        </p:nvSpPr>
        <p:spPr>
          <a:xfrm>
            <a:off x="10422763" y="2429002"/>
            <a:ext cx="11684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微软雅黑"/>
                <a:cs typeface="微软雅黑"/>
              </a:rPr>
              <a:t>感知融合化</a:t>
            </a:r>
            <a:endParaRPr sz="1800">
              <a:latin typeface="微软雅黑"/>
              <a:cs typeface="微软雅黑"/>
            </a:endParaRPr>
          </a:p>
        </p:txBody>
      </p:sp>
      <p:sp>
        <p:nvSpPr>
          <p:cNvPr id="79" name="object 79"/>
          <p:cNvSpPr txBox="1"/>
          <p:nvPr/>
        </p:nvSpPr>
        <p:spPr>
          <a:xfrm>
            <a:off x="10343388" y="2930651"/>
            <a:ext cx="1416050" cy="368935"/>
          </a:xfrm>
          <a:prstGeom prst="rect">
            <a:avLst/>
          </a:prstGeom>
          <a:solidFill>
            <a:srgbClr val="6AE7FF"/>
          </a:solidFill>
        </p:spPr>
        <p:txBody>
          <a:bodyPr vert="horz" wrap="square" lIns="0" tIns="36830" rIns="0" bIns="0" rtlCol="0">
            <a:spAutoFit/>
          </a:bodyPr>
          <a:lstStyle/>
          <a:p>
            <a:pPr marL="92075">
              <a:lnSpc>
                <a:spcPct val="100000"/>
              </a:lnSpc>
              <a:spcBef>
                <a:spcPts val="290"/>
              </a:spcBef>
            </a:pPr>
            <a:r>
              <a:rPr sz="1800" dirty="0">
                <a:latin typeface="微软雅黑"/>
                <a:cs typeface="微软雅黑"/>
              </a:rPr>
              <a:t>连接泛在化</a:t>
            </a:r>
            <a:endParaRPr sz="1800">
              <a:latin typeface="微软雅黑"/>
              <a:cs typeface="微软雅黑"/>
            </a:endParaRPr>
          </a:p>
        </p:txBody>
      </p:sp>
      <p:sp>
        <p:nvSpPr>
          <p:cNvPr id="80" name="object 80"/>
          <p:cNvSpPr txBox="1"/>
          <p:nvPr/>
        </p:nvSpPr>
        <p:spPr>
          <a:xfrm>
            <a:off x="10343388" y="3456432"/>
            <a:ext cx="1416050" cy="368935"/>
          </a:xfrm>
          <a:prstGeom prst="rect">
            <a:avLst/>
          </a:prstGeom>
          <a:solidFill>
            <a:srgbClr val="6AE7FF"/>
          </a:solidFill>
        </p:spPr>
        <p:txBody>
          <a:bodyPr vert="horz" wrap="square" lIns="0" tIns="36195" rIns="0" bIns="0" rtlCol="0">
            <a:spAutoFit/>
          </a:bodyPr>
          <a:lstStyle/>
          <a:p>
            <a:pPr marL="92075">
              <a:lnSpc>
                <a:spcPct val="100000"/>
              </a:lnSpc>
              <a:spcBef>
                <a:spcPts val="285"/>
              </a:spcBef>
            </a:pPr>
            <a:r>
              <a:rPr sz="1800" spc="-5" dirty="0">
                <a:latin typeface="微软雅黑"/>
                <a:cs typeface="微软雅黑"/>
              </a:rPr>
              <a:t>计算边缘化</a:t>
            </a:r>
            <a:endParaRPr sz="1800">
              <a:latin typeface="微软雅黑"/>
              <a:cs typeface="微软雅黑"/>
            </a:endParaRPr>
          </a:p>
        </p:txBody>
      </p:sp>
      <p:sp>
        <p:nvSpPr>
          <p:cNvPr id="81" name="object 81"/>
          <p:cNvSpPr txBox="1"/>
          <p:nvPr/>
        </p:nvSpPr>
        <p:spPr>
          <a:xfrm>
            <a:off x="10343388" y="3980688"/>
            <a:ext cx="1416050" cy="370840"/>
          </a:xfrm>
          <a:prstGeom prst="rect">
            <a:avLst/>
          </a:prstGeom>
          <a:solidFill>
            <a:srgbClr val="6AE7FF"/>
          </a:solidFill>
        </p:spPr>
        <p:txBody>
          <a:bodyPr vert="horz" wrap="square" lIns="0" tIns="38100" rIns="0" bIns="0" rtlCol="0">
            <a:spAutoFit/>
          </a:bodyPr>
          <a:lstStyle/>
          <a:p>
            <a:pPr marL="92075">
              <a:lnSpc>
                <a:spcPct val="100000"/>
              </a:lnSpc>
              <a:spcBef>
                <a:spcPts val="300"/>
              </a:spcBef>
            </a:pPr>
            <a:r>
              <a:rPr sz="1800" dirty="0">
                <a:latin typeface="微软雅黑"/>
                <a:cs typeface="微软雅黑"/>
              </a:rPr>
              <a:t>网络扁平化</a:t>
            </a:r>
            <a:endParaRPr sz="1800">
              <a:latin typeface="微软雅黑"/>
              <a:cs typeface="微软雅黑"/>
            </a:endParaRPr>
          </a:p>
        </p:txBody>
      </p:sp>
      <p:sp>
        <p:nvSpPr>
          <p:cNvPr id="82" name="object 82"/>
          <p:cNvSpPr txBox="1"/>
          <p:nvPr/>
        </p:nvSpPr>
        <p:spPr>
          <a:xfrm>
            <a:off x="10343388" y="4506467"/>
            <a:ext cx="1416050" cy="370840"/>
          </a:xfrm>
          <a:prstGeom prst="rect">
            <a:avLst/>
          </a:prstGeom>
          <a:solidFill>
            <a:srgbClr val="6AE7FF"/>
          </a:solidFill>
        </p:spPr>
        <p:txBody>
          <a:bodyPr vert="horz" wrap="square" lIns="0" tIns="38100" rIns="0" bIns="0" rtlCol="0">
            <a:spAutoFit/>
          </a:bodyPr>
          <a:lstStyle/>
          <a:p>
            <a:pPr marL="92075">
              <a:lnSpc>
                <a:spcPct val="100000"/>
              </a:lnSpc>
              <a:spcBef>
                <a:spcPts val="300"/>
              </a:spcBef>
            </a:pPr>
            <a:r>
              <a:rPr sz="1800" dirty="0">
                <a:latin typeface="微软雅黑"/>
                <a:cs typeface="微软雅黑"/>
              </a:rPr>
              <a:t>服务平台化</a:t>
            </a:r>
            <a:endParaRPr sz="1800">
              <a:latin typeface="微软雅黑"/>
              <a:cs typeface="微软雅黑"/>
            </a:endParaRPr>
          </a:p>
        </p:txBody>
      </p:sp>
      <p:sp>
        <p:nvSpPr>
          <p:cNvPr id="83" name="object 83"/>
          <p:cNvSpPr/>
          <p:nvPr/>
        </p:nvSpPr>
        <p:spPr>
          <a:xfrm>
            <a:off x="10136123" y="1703832"/>
            <a:ext cx="0" cy="3328670"/>
          </a:xfrm>
          <a:custGeom>
            <a:avLst/>
            <a:gdLst/>
            <a:ahLst/>
            <a:cxnLst/>
            <a:rect l="l" t="t" r="r" b="b"/>
            <a:pathLst>
              <a:path h="3328670">
                <a:moveTo>
                  <a:pt x="0" y="0"/>
                </a:moveTo>
                <a:lnTo>
                  <a:pt x="0" y="3328416"/>
                </a:lnTo>
              </a:path>
            </a:pathLst>
          </a:custGeom>
          <a:ln w="6096">
            <a:solidFill>
              <a:srgbClr val="000000"/>
            </a:solidFill>
          </a:ln>
        </p:spPr>
        <p:txBody>
          <a:bodyPr wrap="square" lIns="0" tIns="0" rIns="0" bIns="0" rtlCol="0"/>
          <a:lstStyle/>
          <a:p>
            <a:endParaRPr/>
          </a:p>
        </p:txBody>
      </p:sp>
      <p:sp>
        <p:nvSpPr>
          <p:cNvPr id="84" name="object 84"/>
          <p:cNvSpPr/>
          <p:nvPr/>
        </p:nvSpPr>
        <p:spPr>
          <a:xfrm>
            <a:off x="10079735" y="2055876"/>
            <a:ext cx="114300" cy="115824"/>
          </a:xfrm>
          <a:prstGeom prst="rect">
            <a:avLst/>
          </a:prstGeom>
          <a:blipFill>
            <a:blip r:embed="rId4" cstate="print"/>
            <a:stretch>
              <a:fillRect/>
            </a:stretch>
          </a:blipFill>
        </p:spPr>
        <p:txBody>
          <a:bodyPr wrap="square" lIns="0" tIns="0" rIns="0" bIns="0" rtlCol="0"/>
          <a:lstStyle/>
          <a:p>
            <a:endParaRPr/>
          </a:p>
        </p:txBody>
      </p:sp>
      <p:sp>
        <p:nvSpPr>
          <p:cNvPr id="85" name="object 85"/>
          <p:cNvSpPr/>
          <p:nvPr/>
        </p:nvSpPr>
        <p:spPr>
          <a:xfrm>
            <a:off x="10087356" y="2577083"/>
            <a:ext cx="114300" cy="114300"/>
          </a:xfrm>
          <a:prstGeom prst="rect">
            <a:avLst/>
          </a:prstGeom>
          <a:blipFill>
            <a:blip r:embed="rId5" cstate="print"/>
            <a:stretch>
              <a:fillRect/>
            </a:stretch>
          </a:blipFill>
        </p:spPr>
        <p:txBody>
          <a:bodyPr wrap="square" lIns="0" tIns="0" rIns="0" bIns="0" rtlCol="0"/>
          <a:lstStyle/>
          <a:p>
            <a:endParaRPr/>
          </a:p>
        </p:txBody>
      </p:sp>
      <p:sp>
        <p:nvSpPr>
          <p:cNvPr id="86" name="object 86"/>
          <p:cNvSpPr/>
          <p:nvPr/>
        </p:nvSpPr>
        <p:spPr>
          <a:xfrm>
            <a:off x="10091928" y="3098292"/>
            <a:ext cx="114300" cy="114300"/>
          </a:xfrm>
          <a:prstGeom prst="rect">
            <a:avLst/>
          </a:prstGeom>
          <a:blipFill>
            <a:blip r:embed="rId5" cstate="print"/>
            <a:stretch>
              <a:fillRect/>
            </a:stretch>
          </a:blipFill>
        </p:spPr>
        <p:txBody>
          <a:bodyPr wrap="square" lIns="0" tIns="0" rIns="0" bIns="0" rtlCol="0"/>
          <a:lstStyle/>
          <a:p>
            <a:endParaRPr/>
          </a:p>
        </p:txBody>
      </p:sp>
      <p:sp>
        <p:nvSpPr>
          <p:cNvPr id="87" name="object 87"/>
          <p:cNvSpPr/>
          <p:nvPr/>
        </p:nvSpPr>
        <p:spPr>
          <a:xfrm>
            <a:off x="10085831" y="3617976"/>
            <a:ext cx="114300" cy="115823"/>
          </a:xfrm>
          <a:prstGeom prst="rect">
            <a:avLst/>
          </a:prstGeom>
          <a:blipFill>
            <a:blip r:embed="rId4" cstate="print"/>
            <a:stretch>
              <a:fillRect/>
            </a:stretch>
          </a:blipFill>
        </p:spPr>
        <p:txBody>
          <a:bodyPr wrap="square" lIns="0" tIns="0" rIns="0" bIns="0" rtlCol="0"/>
          <a:lstStyle/>
          <a:p>
            <a:endParaRPr/>
          </a:p>
        </p:txBody>
      </p:sp>
      <p:sp>
        <p:nvSpPr>
          <p:cNvPr id="88" name="object 88"/>
          <p:cNvSpPr/>
          <p:nvPr/>
        </p:nvSpPr>
        <p:spPr>
          <a:xfrm>
            <a:off x="10087356" y="4139184"/>
            <a:ext cx="114300" cy="114299"/>
          </a:xfrm>
          <a:prstGeom prst="rect">
            <a:avLst/>
          </a:prstGeom>
          <a:blipFill>
            <a:blip r:embed="rId5" cstate="print"/>
            <a:stretch>
              <a:fillRect/>
            </a:stretch>
          </a:blipFill>
        </p:spPr>
        <p:txBody>
          <a:bodyPr wrap="square" lIns="0" tIns="0" rIns="0" bIns="0" rtlCol="0"/>
          <a:lstStyle/>
          <a:p>
            <a:endParaRPr/>
          </a:p>
        </p:txBody>
      </p:sp>
      <p:sp>
        <p:nvSpPr>
          <p:cNvPr id="89" name="object 89"/>
          <p:cNvSpPr/>
          <p:nvPr/>
        </p:nvSpPr>
        <p:spPr>
          <a:xfrm>
            <a:off x="10087356" y="4658867"/>
            <a:ext cx="114300" cy="115823"/>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solidFill>
            <a:srgbClr val="6AE7FF"/>
          </a:solidFill>
        </p:spPr>
        <p:txBody>
          <a:bodyPr wrap="square" lIns="0" tIns="0" rIns="0" bIns="0" rtlCol="0"/>
          <a:lstStyle/>
          <a:p>
            <a:endParaRPr/>
          </a:p>
        </p:txBody>
      </p:sp>
      <p:sp>
        <p:nvSpPr>
          <p:cNvPr id="3" name="object 3"/>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ln w="12192">
            <a:solidFill>
              <a:srgbClr val="000000"/>
            </a:solidFill>
          </a:ln>
        </p:spPr>
        <p:txBody>
          <a:bodyPr wrap="square" lIns="0" tIns="0" rIns="0" bIns="0" rtlCol="0"/>
          <a:lstStyle/>
          <a:p>
            <a:endParaRPr/>
          </a:p>
        </p:txBody>
      </p:sp>
      <p:sp>
        <p:nvSpPr>
          <p:cNvPr id="4" name="object 4"/>
          <p:cNvSpPr/>
          <p:nvPr/>
        </p:nvSpPr>
        <p:spPr>
          <a:xfrm>
            <a:off x="312420" y="688848"/>
            <a:ext cx="3282950" cy="0"/>
          </a:xfrm>
          <a:custGeom>
            <a:avLst/>
            <a:gdLst/>
            <a:ahLst/>
            <a:cxnLst/>
            <a:rect l="l" t="t" r="r" b="b"/>
            <a:pathLst>
              <a:path w="3282950">
                <a:moveTo>
                  <a:pt x="0" y="0"/>
                </a:moveTo>
                <a:lnTo>
                  <a:pt x="3282695" y="0"/>
                </a:lnTo>
              </a:path>
            </a:pathLst>
          </a:custGeom>
          <a:ln w="45720">
            <a:solidFill>
              <a:srgbClr val="6AE7FF"/>
            </a:solidFill>
          </a:ln>
        </p:spPr>
        <p:txBody>
          <a:bodyPr wrap="square" lIns="0" tIns="0" rIns="0" bIns="0" rtlCol="0"/>
          <a:lstStyle/>
          <a:p>
            <a:endParaRPr/>
          </a:p>
        </p:txBody>
      </p:sp>
      <p:sp>
        <p:nvSpPr>
          <p:cNvPr id="5" name="object 5"/>
          <p:cNvSpPr/>
          <p:nvPr/>
        </p:nvSpPr>
        <p:spPr>
          <a:xfrm>
            <a:off x="312420" y="665987"/>
            <a:ext cx="3282950" cy="45720"/>
          </a:xfrm>
          <a:custGeom>
            <a:avLst/>
            <a:gdLst/>
            <a:ahLst/>
            <a:cxnLst/>
            <a:rect l="l" t="t" r="r" b="b"/>
            <a:pathLst>
              <a:path w="3282950" h="45720">
                <a:moveTo>
                  <a:pt x="0" y="45720"/>
                </a:moveTo>
                <a:lnTo>
                  <a:pt x="145186" y="0"/>
                </a:lnTo>
                <a:lnTo>
                  <a:pt x="3282695" y="0"/>
                </a:lnTo>
                <a:lnTo>
                  <a:pt x="3137535" y="45720"/>
                </a:lnTo>
                <a:lnTo>
                  <a:pt x="0" y="45720"/>
                </a:lnTo>
                <a:close/>
              </a:path>
            </a:pathLst>
          </a:custGeom>
          <a:ln w="12191">
            <a:solidFill>
              <a:srgbClr val="000000"/>
            </a:solidFill>
          </a:ln>
        </p:spPr>
        <p:txBody>
          <a:bodyPr wrap="square" lIns="0" tIns="0" rIns="0" bIns="0" rtlCol="0"/>
          <a:lstStyle/>
          <a:p>
            <a:endParaRPr/>
          </a:p>
        </p:txBody>
      </p:sp>
      <p:sp>
        <p:nvSpPr>
          <p:cNvPr id="6" name="object 6"/>
          <p:cNvSpPr/>
          <p:nvPr/>
        </p:nvSpPr>
        <p:spPr>
          <a:xfrm>
            <a:off x="3906011" y="652272"/>
            <a:ext cx="118872" cy="11887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076700" y="652272"/>
            <a:ext cx="118872" cy="11887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248911" y="652272"/>
            <a:ext cx="118872" cy="11887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634484" y="647700"/>
            <a:ext cx="118872" cy="11887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888235" y="778763"/>
            <a:ext cx="3021965" cy="0"/>
          </a:xfrm>
          <a:custGeom>
            <a:avLst/>
            <a:gdLst/>
            <a:ahLst/>
            <a:cxnLst/>
            <a:rect l="l" t="t" r="r" b="b"/>
            <a:pathLst>
              <a:path w="3021965">
                <a:moveTo>
                  <a:pt x="0" y="0"/>
                </a:moveTo>
                <a:lnTo>
                  <a:pt x="3021965" y="0"/>
                </a:lnTo>
              </a:path>
            </a:pathLst>
          </a:custGeom>
          <a:ln w="6096">
            <a:solidFill>
              <a:srgbClr val="000000"/>
            </a:solidFill>
            <a:prstDash val="sysDot"/>
          </a:ln>
        </p:spPr>
        <p:txBody>
          <a:bodyPr wrap="square" lIns="0" tIns="0" rIns="0" bIns="0" rtlCol="0"/>
          <a:lstStyle/>
          <a:p>
            <a:endParaRPr/>
          </a:p>
        </p:txBody>
      </p:sp>
      <p:sp>
        <p:nvSpPr>
          <p:cNvPr id="11" name="object 11"/>
          <p:cNvSpPr/>
          <p:nvPr/>
        </p:nvSpPr>
        <p:spPr>
          <a:xfrm>
            <a:off x="3844326" y="1363260"/>
            <a:ext cx="8025310" cy="4561245"/>
          </a:xfrm>
          <a:prstGeom prst="rect">
            <a:avLst/>
          </a:prstGeom>
          <a:blipFill>
            <a:blip r:embed="rId4" cstate="print"/>
            <a:stretch>
              <a:fillRect/>
            </a:stretch>
          </a:blipFill>
        </p:spPr>
        <p:txBody>
          <a:bodyPr wrap="square" lIns="0" tIns="0" rIns="0" bIns="0" rtlCol="0"/>
          <a:lstStyle/>
          <a:p>
            <a:endParaRPr/>
          </a:p>
        </p:txBody>
      </p:sp>
      <p:sp>
        <p:nvSpPr>
          <p:cNvPr id="12" name="object 12"/>
          <p:cNvSpPr txBox="1">
            <a:spLocks noGrp="1"/>
          </p:cNvSpPr>
          <p:nvPr>
            <p:ph type="title" idx="4294967295"/>
          </p:nvPr>
        </p:nvSpPr>
        <p:spPr>
          <a:xfrm>
            <a:off x="391159" y="326263"/>
            <a:ext cx="279336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0000"/>
                </a:solidFill>
                <a:latin typeface="微软雅黑"/>
                <a:cs typeface="微软雅黑"/>
              </a:rPr>
              <a:t>云-边-端总体能力与内涵</a:t>
            </a:r>
            <a:endParaRPr sz="2000" dirty="0">
              <a:latin typeface="微软雅黑"/>
              <a:cs typeface="微软雅黑"/>
            </a:endParaRPr>
          </a:p>
        </p:txBody>
      </p:sp>
      <p:sp>
        <p:nvSpPr>
          <p:cNvPr id="13" name="object 13"/>
          <p:cNvSpPr/>
          <p:nvPr/>
        </p:nvSpPr>
        <p:spPr>
          <a:xfrm>
            <a:off x="632459" y="1336547"/>
            <a:ext cx="2711450" cy="4615180"/>
          </a:xfrm>
          <a:custGeom>
            <a:avLst/>
            <a:gdLst/>
            <a:ahLst/>
            <a:cxnLst/>
            <a:rect l="l" t="t" r="r" b="b"/>
            <a:pathLst>
              <a:path w="2711450" h="4615180">
                <a:moveTo>
                  <a:pt x="0" y="4614672"/>
                </a:moveTo>
                <a:lnTo>
                  <a:pt x="2711195" y="4614672"/>
                </a:lnTo>
                <a:lnTo>
                  <a:pt x="2711195" y="0"/>
                </a:lnTo>
                <a:lnTo>
                  <a:pt x="0" y="0"/>
                </a:lnTo>
                <a:lnTo>
                  <a:pt x="0" y="4614672"/>
                </a:lnTo>
                <a:close/>
              </a:path>
            </a:pathLst>
          </a:custGeom>
          <a:solidFill>
            <a:srgbClr val="E9F7F8"/>
          </a:solidFill>
        </p:spPr>
        <p:txBody>
          <a:bodyPr wrap="square" lIns="0" tIns="0" rIns="0" bIns="0" rtlCol="0"/>
          <a:lstStyle/>
          <a:p>
            <a:endParaRPr/>
          </a:p>
        </p:txBody>
      </p:sp>
      <p:sp>
        <p:nvSpPr>
          <p:cNvPr id="14" name="object 14"/>
          <p:cNvSpPr txBox="1"/>
          <p:nvPr/>
        </p:nvSpPr>
        <p:spPr>
          <a:xfrm>
            <a:off x="711200" y="1313815"/>
            <a:ext cx="2780030" cy="4552950"/>
          </a:xfrm>
          <a:prstGeom prst="rect">
            <a:avLst/>
          </a:prstGeom>
        </p:spPr>
        <p:txBody>
          <a:bodyPr vert="horz" wrap="square" lIns="0" tIns="12700" rIns="0" bIns="0" rtlCol="0">
            <a:spAutoFit/>
          </a:bodyPr>
          <a:lstStyle/>
          <a:p>
            <a:pPr marL="12700" marR="5080" indent="545465">
              <a:lnSpc>
                <a:spcPct val="150000"/>
              </a:lnSpc>
              <a:spcBef>
                <a:spcPts val="100"/>
              </a:spcBef>
            </a:pPr>
            <a:r>
              <a:rPr sz="1800" spc="140" dirty="0">
                <a:latin typeface="微软雅黑"/>
                <a:cs typeface="微软雅黑"/>
              </a:rPr>
              <a:t>云</a:t>
            </a:r>
            <a:r>
              <a:rPr sz="1800" spc="150" dirty="0">
                <a:latin typeface="微软雅黑"/>
                <a:cs typeface="微软雅黑"/>
              </a:rPr>
              <a:t>计</a:t>
            </a:r>
            <a:r>
              <a:rPr sz="1800" spc="140" dirty="0">
                <a:latin typeface="微软雅黑"/>
                <a:cs typeface="微软雅黑"/>
              </a:rPr>
              <a:t>算</a:t>
            </a:r>
            <a:r>
              <a:rPr sz="1800" spc="150" dirty="0">
                <a:latin typeface="微软雅黑"/>
                <a:cs typeface="微软雅黑"/>
              </a:rPr>
              <a:t>擅长</a:t>
            </a:r>
            <a:r>
              <a:rPr sz="1800" b="1" spc="140" dirty="0">
                <a:solidFill>
                  <a:srgbClr val="C00000"/>
                </a:solidFill>
                <a:latin typeface="微软雅黑"/>
                <a:cs typeface="微软雅黑"/>
              </a:rPr>
              <a:t>全</a:t>
            </a:r>
            <a:r>
              <a:rPr sz="1800" b="1" spc="150" dirty="0">
                <a:solidFill>
                  <a:srgbClr val="C00000"/>
                </a:solidFill>
                <a:latin typeface="微软雅黑"/>
                <a:cs typeface="微软雅黑"/>
              </a:rPr>
              <a:t>局</a:t>
            </a:r>
            <a:r>
              <a:rPr sz="1800" b="1" spc="145" dirty="0">
                <a:solidFill>
                  <a:srgbClr val="C00000"/>
                </a:solidFill>
                <a:latin typeface="微软雅黑"/>
                <a:cs typeface="微软雅黑"/>
              </a:rPr>
              <a:t>性</a:t>
            </a:r>
            <a:r>
              <a:rPr sz="1800" b="1" dirty="0">
                <a:solidFill>
                  <a:srgbClr val="C00000"/>
                </a:solidFill>
                <a:latin typeface="微软雅黑"/>
                <a:cs typeface="微软雅黑"/>
              </a:rPr>
              <a:t>、 </a:t>
            </a:r>
            <a:r>
              <a:rPr sz="1800" b="1" spc="10" dirty="0">
                <a:solidFill>
                  <a:srgbClr val="C00000"/>
                </a:solidFill>
                <a:latin typeface="微软雅黑"/>
                <a:cs typeface="微软雅黑"/>
              </a:rPr>
              <a:t>非实时、长</a:t>
            </a:r>
            <a:r>
              <a:rPr sz="1800" b="1" dirty="0">
                <a:solidFill>
                  <a:srgbClr val="C00000"/>
                </a:solidFill>
                <a:latin typeface="微软雅黑"/>
                <a:cs typeface="微软雅黑"/>
              </a:rPr>
              <a:t>周</a:t>
            </a:r>
            <a:r>
              <a:rPr sz="1800" b="1" spc="10" dirty="0">
                <a:solidFill>
                  <a:srgbClr val="C00000"/>
                </a:solidFill>
                <a:latin typeface="微软雅黑"/>
                <a:cs typeface="微软雅黑"/>
              </a:rPr>
              <a:t>期</a:t>
            </a:r>
            <a:r>
              <a:rPr sz="1800" spc="10" dirty="0">
                <a:latin typeface="微软雅黑"/>
                <a:cs typeface="微软雅黑"/>
              </a:rPr>
              <a:t>的大数据 处理与分析</a:t>
            </a:r>
            <a:r>
              <a:rPr sz="1800" dirty="0">
                <a:latin typeface="微软雅黑"/>
                <a:cs typeface="微软雅黑"/>
              </a:rPr>
              <a:t>，</a:t>
            </a:r>
            <a:r>
              <a:rPr sz="1800" spc="10" dirty="0">
                <a:latin typeface="微软雅黑"/>
                <a:cs typeface="微软雅黑"/>
              </a:rPr>
              <a:t>在长周期维 护、业务决</a:t>
            </a:r>
            <a:r>
              <a:rPr sz="1800" dirty="0">
                <a:latin typeface="微软雅黑"/>
                <a:cs typeface="微软雅黑"/>
              </a:rPr>
              <a:t>策</a:t>
            </a:r>
            <a:r>
              <a:rPr sz="1800" spc="10" dirty="0">
                <a:latin typeface="微软雅黑"/>
                <a:cs typeface="微软雅黑"/>
              </a:rPr>
              <a:t>支撑等领</a:t>
            </a:r>
            <a:r>
              <a:rPr sz="1800" dirty="0">
                <a:latin typeface="微软雅黑"/>
                <a:cs typeface="微软雅黑"/>
              </a:rPr>
              <a:t>域 发挥优势。</a:t>
            </a:r>
            <a:endParaRPr sz="1800">
              <a:latin typeface="微软雅黑"/>
              <a:cs typeface="微软雅黑"/>
            </a:endParaRPr>
          </a:p>
          <a:p>
            <a:pPr>
              <a:lnSpc>
                <a:spcPct val="100000"/>
              </a:lnSpc>
              <a:spcBef>
                <a:spcPts val="20"/>
              </a:spcBef>
            </a:pPr>
            <a:endParaRPr sz="2800">
              <a:latin typeface="Times New Roman"/>
              <a:cs typeface="Times New Roman"/>
            </a:endParaRPr>
          </a:p>
          <a:p>
            <a:pPr marL="12700" marR="228600" indent="612140" algn="just">
              <a:lnSpc>
                <a:spcPct val="150000"/>
              </a:lnSpc>
            </a:pPr>
            <a:r>
              <a:rPr sz="1800" spc="90" dirty="0">
                <a:latin typeface="微软雅黑"/>
                <a:cs typeface="微软雅黑"/>
              </a:rPr>
              <a:t>边缘</a:t>
            </a:r>
            <a:r>
              <a:rPr sz="1800" spc="105" dirty="0">
                <a:latin typeface="微软雅黑"/>
                <a:cs typeface="微软雅黑"/>
              </a:rPr>
              <a:t>计</a:t>
            </a:r>
            <a:r>
              <a:rPr sz="1800" spc="90" dirty="0">
                <a:latin typeface="微软雅黑"/>
                <a:cs typeface="微软雅黑"/>
              </a:rPr>
              <a:t>算更适</a:t>
            </a:r>
            <a:r>
              <a:rPr sz="1800" spc="110" dirty="0">
                <a:latin typeface="微软雅黑"/>
                <a:cs typeface="微软雅黑"/>
              </a:rPr>
              <a:t>用</a:t>
            </a:r>
            <a:r>
              <a:rPr sz="1800" b="1" dirty="0">
                <a:solidFill>
                  <a:srgbClr val="C00000"/>
                </a:solidFill>
                <a:latin typeface="微软雅黑"/>
                <a:cs typeface="微软雅黑"/>
              </a:rPr>
              <a:t>局 </a:t>
            </a:r>
            <a:r>
              <a:rPr sz="1800" b="1" spc="10" dirty="0">
                <a:solidFill>
                  <a:srgbClr val="C00000"/>
                </a:solidFill>
                <a:latin typeface="微软雅黑"/>
                <a:cs typeface="微软雅黑"/>
              </a:rPr>
              <a:t>部性、实时</a:t>
            </a:r>
            <a:r>
              <a:rPr sz="1800" b="1" dirty="0">
                <a:solidFill>
                  <a:srgbClr val="C00000"/>
                </a:solidFill>
                <a:latin typeface="微软雅黑"/>
                <a:cs typeface="微软雅黑"/>
              </a:rPr>
              <a:t>、</a:t>
            </a:r>
            <a:r>
              <a:rPr sz="1800" b="1" spc="10" dirty="0">
                <a:solidFill>
                  <a:srgbClr val="C00000"/>
                </a:solidFill>
                <a:latin typeface="微软雅黑"/>
                <a:cs typeface="微软雅黑"/>
              </a:rPr>
              <a:t>短周期</a:t>
            </a:r>
            <a:r>
              <a:rPr sz="1800" spc="10" dirty="0">
                <a:latin typeface="微软雅黑"/>
                <a:cs typeface="微软雅黑"/>
              </a:rPr>
              <a:t>数据 </a:t>
            </a:r>
            <a:r>
              <a:rPr sz="1800" spc="5" dirty="0">
                <a:latin typeface="微软雅黑"/>
                <a:cs typeface="微软雅黑"/>
              </a:rPr>
              <a:t>的处理与分</a:t>
            </a:r>
            <a:r>
              <a:rPr sz="1800" spc="-5" dirty="0">
                <a:latin typeface="微软雅黑"/>
                <a:cs typeface="微软雅黑"/>
              </a:rPr>
              <a:t>析</a:t>
            </a:r>
            <a:r>
              <a:rPr sz="1800" spc="5" dirty="0">
                <a:latin typeface="微软雅黑"/>
                <a:cs typeface="微软雅黑"/>
              </a:rPr>
              <a:t>，能更好地 </a:t>
            </a:r>
            <a:r>
              <a:rPr sz="1800" spc="10" dirty="0">
                <a:latin typeface="微软雅黑"/>
                <a:cs typeface="微软雅黑"/>
              </a:rPr>
              <a:t>支撑本地业</a:t>
            </a:r>
            <a:r>
              <a:rPr sz="1800" dirty="0">
                <a:latin typeface="微软雅黑"/>
                <a:cs typeface="微软雅黑"/>
              </a:rPr>
              <a:t>务</a:t>
            </a:r>
            <a:r>
              <a:rPr sz="1800" spc="10" dirty="0">
                <a:latin typeface="微软雅黑"/>
                <a:cs typeface="微软雅黑"/>
              </a:rPr>
              <a:t>的实时智</a:t>
            </a:r>
            <a:r>
              <a:rPr sz="1800" dirty="0">
                <a:latin typeface="微软雅黑"/>
                <a:cs typeface="微软雅黑"/>
              </a:rPr>
              <a:t>能 化决策与执行。</a:t>
            </a:r>
            <a:endParaRPr sz="1800">
              <a:latin typeface="微软雅黑"/>
              <a:cs typeface="微软雅黑"/>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solidFill>
            <a:srgbClr val="6AE7FF"/>
          </a:solidFill>
        </p:spPr>
        <p:txBody>
          <a:bodyPr wrap="square" lIns="0" tIns="0" rIns="0" bIns="0" rtlCol="0"/>
          <a:lstStyle/>
          <a:p>
            <a:endParaRPr/>
          </a:p>
        </p:txBody>
      </p:sp>
      <p:sp>
        <p:nvSpPr>
          <p:cNvPr id="3" name="object 3"/>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ln w="12192">
            <a:solidFill>
              <a:srgbClr val="000000"/>
            </a:solidFill>
          </a:ln>
        </p:spPr>
        <p:txBody>
          <a:bodyPr wrap="square" lIns="0" tIns="0" rIns="0" bIns="0" rtlCol="0"/>
          <a:lstStyle/>
          <a:p>
            <a:endParaRPr/>
          </a:p>
        </p:txBody>
      </p:sp>
      <p:sp>
        <p:nvSpPr>
          <p:cNvPr id="4" name="object 4"/>
          <p:cNvSpPr/>
          <p:nvPr/>
        </p:nvSpPr>
        <p:spPr>
          <a:xfrm>
            <a:off x="312420" y="688848"/>
            <a:ext cx="3282950" cy="0"/>
          </a:xfrm>
          <a:custGeom>
            <a:avLst/>
            <a:gdLst/>
            <a:ahLst/>
            <a:cxnLst/>
            <a:rect l="l" t="t" r="r" b="b"/>
            <a:pathLst>
              <a:path w="3282950">
                <a:moveTo>
                  <a:pt x="0" y="0"/>
                </a:moveTo>
                <a:lnTo>
                  <a:pt x="3282695" y="0"/>
                </a:lnTo>
              </a:path>
            </a:pathLst>
          </a:custGeom>
          <a:ln w="45720">
            <a:solidFill>
              <a:srgbClr val="6AE7FF"/>
            </a:solidFill>
          </a:ln>
        </p:spPr>
        <p:txBody>
          <a:bodyPr wrap="square" lIns="0" tIns="0" rIns="0" bIns="0" rtlCol="0"/>
          <a:lstStyle/>
          <a:p>
            <a:endParaRPr/>
          </a:p>
        </p:txBody>
      </p:sp>
      <p:sp>
        <p:nvSpPr>
          <p:cNvPr id="5" name="object 5"/>
          <p:cNvSpPr/>
          <p:nvPr/>
        </p:nvSpPr>
        <p:spPr>
          <a:xfrm>
            <a:off x="312420" y="665987"/>
            <a:ext cx="3282950" cy="45720"/>
          </a:xfrm>
          <a:custGeom>
            <a:avLst/>
            <a:gdLst/>
            <a:ahLst/>
            <a:cxnLst/>
            <a:rect l="l" t="t" r="r" b="b"/>
            <a:pathLst>
              <a:path w="3282950" h="45720">
                <a:moveTo>
                  <a:pt x="0" y="45720"/>
                </a:moveTo>
                <a:lnTo>
                  <a:pt x="145186" y="0"/>
                </a:lnTo>
                <a:lnTo>
                  <a:pt x="3282695" y="0"/>
                </a:lnTo>
                <a:lnTo>
                  <a:pt x="3137535" y="45720"/>
                </a:lnTo>
                <a:lnTo>
                  <a:pt x="0" y="45720"/>
                </a:lnTo>
                <a:close/>
              </a:path>
            </a:pathLst>
          </a:custGeom>
          <a:ln w="12191">
            <a:solidFill>
              <a:srgbClr val="000000"/>
            </a:solidFill>
          </a:ln>
        </p:spPr>
        <p:txBody>
          <a:bodyPr wrap="square" lIns="0" tIns="0" rIns="0" bIns="0" rtlCol="0"/>
          <a:lstStyle/>
          <a:p>
            <a:endParaRPr/>
          </a:p>
        </p:txBody>
      </p:sp>
      <p:sp>
        <p:nvSpPr>
          <p:cNvPr id="6" name="object 6"/>
          <p:cNvSpPr/>
          <p:nvPr/>
        </p:nvSpPr>
        <p:spPr>
          <a:xfrm>
            <a:off x="3906011" y="652272"/>
            <a:ext cx="118872" cy="11887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076700" y="652272"/>
            <a:ext cx="118872" cy="11887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248911" y="652272"/>
            <a:ext cx="118872" cy="11887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634484" y="647700"/>
            <a:ext cx="118872" cy="11887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888235" y="778763"/>
            <a:ext cx="3021965" cy="0"/>
          </a:xfrm>
          <a:custGeom>
            <a:avLst/>
            <a:gdLst/>
            <a:ahLst/>
            <a:cxnLst/>
            <a:rect l="l" t="t" r="r" b="b"/>
            <a:pathLst>
              <a:path w="3021965">
                <a:moveTo>
                  <a:pt x="0" y="0"/>
                </a:moveTo>
                <a:lnTo>
                  <a:pt x="3021965" y="0"/>
                </a:lnTo>
              </a:path>
            </a:pathLst>
          </a:custGeom>
          <a:ln w="6096">
            <a:solidFill>
              <a:srgbClr val="000000"/>
            </a:solidFill>
            <a:prstDash val="sysDot"/>
          </a:ln>
        </p:spPr>
        <p:txBody>
          <a:bodyPr wrap="square" lIns="0" tIns="0" rIns="0" bIns="0" rtlCol="0"/>
          <a:lstStyle/>
          <a:p>
            <a:endParaRPr/>
          </a:p>
        </p:txBody>
      </p:sp>
      <p:sp>
        <p:nvSpPr>
          <p:cNvPr id="11" name="object 11"/>
          <p:cNvSpPr/>
          <p:nvPr/>
        </p:nvSpPr>
        <p:spPr>
          <a:xfrm>
            <a:off x="3545151" y="1358083"/>
            <a:ext cx="8542561" cy="4608049"/>
          </a:xfrm>
          <a:prstGeom prst="rect">
            <a:avLst/>
          </a:prstGeom>
          <a:blipFill>
            <a:blip r:embed="rId4" cstate="print"/>
            <a:stretch>
              <a:fillRect/>
            </a:stretch>
          </a:blipFill>
        </p:spPr>
        <p:txBody>
          <a:bodyPr wrap="square" lIns="0" tIns="0" rIns="0" bIns="0" rtlCol="0"/>
          <a:lstStyle/>
          <a:p>
            <a:endParaRPr/>
          </a:p>
        </p:txBody>
      </p:sp>
      <p:sp>
        <p:nvSpPr>
          <p:cNvPr id="12" name="object 12"/>
          <p:cNvSpPr txBox="1">
            <a:spLocks noGrp="1"/>
          </p:cNvSpPr>
          <p:nvPr>
            <p:ph type="title" idx="4294967295"/>
          </p:nvPr>
        </p:nvSpPr>
        <p:spPr>
          <a:xfrm>
            <a:off x="391159" y="326263"/>
            <a:ext cx="159512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0000"/>
                </a:solidFill>
                <a:latin typeface="微软雅黑"/>
                <a:cs typeface="微软雅黑"/>
              </a:rPr>
              <a:t>云-边-端</a:t>
            </a:r>
            <a:r>
              <a:rPr sz="2000" spc="-75" dirty="0">
                <a:solidFill>
                  <a:srgbClr val="000000"/>
                </a:solidFill>
                <a:latin typeface="微软雅黑"/>
                <a:cs typeface="微软雅黑"/>
              </a:rPr>
              <a:t> </a:t>
            </a:r>
            <a:r>
              <a:rPr sz="2000" dirty="0">
                <a:solidFill>
                  <a:srgbClr val="000000"/>
                </a:solidFill>
                <a:latin typeface="微软雅黑"/>
                <a:cs typeface="微软雅黑"/>
              </a:rPr>
              <a:t>架构</a:t>
            </a:r>
            <a:endParaRPr sz="2000" dirty="0">
              <a:latin typeface="微软雅黑"/>
              <a:cs typeface="微软雅黑"/>
            </a:endParaRPr>
          </a:p>
        </p:txBody>
      </p:sp>
      <p:sp>
        <p:nvSpPr>
          <p:cNvPr id="13" name="object 13"/>
          <p:cNvSpPr txBox="1"/>
          <p:nvPr/>
        </p:nvSpPr>
        <p:spPr>
          <a:xfrm>
            <a:off x="6687693" y="6169253"/>
            <a:ext cx="184975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微软雅黑"/>
                <a:cs typeface="微软雅黑"/>
              </a:rPr>
              <a:t>模型驱动的参考架构</a:t>
            </a:r>
            <a:endParaRPr sz="1600">
              <a:latin typeface="微软雅黑"/>
              <a:cs typeface="微软雅黑"/>
            </a:endParaRPr>
          </a:p>
        </p:txBody>
      </p:sp>
      <p:sp>
        <p:nvSpPr>
          <p:cNvPr id="14" name="object 14"/>
          <p:cNvSpPr txBox="1"/>
          <p:nvPr/>
        </p:nvSpPr>
        <p:spPr>
          <a:xfrm>
            <a:off x="612648" y="1336547"/>
            <a:ext cx="2711450" cy="4615180"/>
          </a:xfrm>
          <a:prstGeom prst="rect">
            <a:avLst/>
          </a:prstGeom>
          <a:solidFill>
            <a:srgbClr val="E9F7F8"/>
          </a:solidFill>
        </p:spPr>
        <p:txBody>
          <a:bodyPr vert="horz" wrap="square" lIns="0" tIns="127000" rIns="0" bIns="0" rtlCol="0">
            <a:spAutoFit/>
          </a:bodyPr>
          <a:lstStyle/>
          <a:p>
            <a:pPr marL="378460" indent="-286385">
              <a:lnSpc>
                <a:spcPct val="100000"/>
              </a:lnSpc>
              <a:spcBef>
                <a:spcPts val="1000"/>
              </a:spcBef>
              <a:buFont typeface="Wingdings"/>
              <a:buChar char=""/>
              <a:tabLst>
                <a:tab pos="379095" algn="l"/>
              </a:tabLst>
            </a:pPr>
            <a:r>
              <a:rPr sz="1800" dirty="0">
                <a:latin typeface="微软雅黑"/>
                <a:cs typeface="微软雅黑"/>
              </a:rPr>
              <a:t>虚实世界协作</a:t>
            </a:r>
            <a:endParaRPr sz="1800">
              <a:latin typeface="微软雅黑"/>
              <a:cs typeface="微软雅黑"/>
            </a:endParaRPr>
          </a:p>
          <a:p>
            <a:pPr>
              <a:lnSpc>
                <a:spcPct val="100000"/>
              </a:lnSpc>
              <a:buFont typeface="Wingdings"/>
              <a:buChar char=""/>
            </a:pPr>
            <a:endParaRPr sz="2400">
              <a:latin typeface="Times New Roman"/>
              <a:cs typeface="Times New Roman"/>
            </a:endParaRPr>
          </a:p>
          <a:p>
            <a:pPr marL="378460" indent="-286385">
              <a:lnSpc>
                <a:spcPct val="100000"/>
              </a:lnSpc>
              <a:spcBef>
                <a:spcPts val="1560"/>
              </a:spcBef>
              <a:buFont typeface="Wingdings"/>
              <a:buChar char=""/>
              <a:tabLst>
                <a:tab pos="379095" algn="l"/>
              </a:tabLst>
            </a:pPr>
            <a:r>
              <a:rPr sz="1800" dirty="0">
                <a:latin typeface="微软雅黑"/>
                <a:cs typeface="微软雅黑"/>
              </a:rPr>
              <a:t>行业生态协作</a:t>
            </a:r>
            <a:endParaRPr sz="1800">
              <a:latin typeface="微软雅黑"/>
              <a:cs typeface="微软雅黑"/>
            </a:endParaRPr>
          </a:p>
          <a:p>
            <a:pPr>
              <a:lnSpc>
                <a:spcPct val="100000"/>
              </a:lnSpc>
              <a:buFont typeface="Wingdings"/>
              <a:buChar char=""/>
            </a:pPr>
            <a:endParaRPr sz="2400">
              <a:latin typeface="Times New Roman"/>
              <a:cs typeface="Times New Roman"/>
            </a:endParaRPr>
          </a:p>
          <a:p>
            <a:pPr marL="378460" indent="-286385">
              <a:lnSpc>
                <a:spcPct val="100000"/>
              </a:lnSpc>
              <a:spcBef>
                <a:spcPts val="1560"/>
              </a:spcBef>
              <a:buFont typeface="Wingdings"/>
              <a:buChar char=""/>
              <a:tabLst>
                <a:tab pos="379095" algn="l"/>
              </a:tabLst>
            </a:pPr>
            <a:r>
              <a:rPr sz="1800" dirty="0">
                <a:latin typeface="微软雅黑"/>
                <a:cs typeface="微软雅黑"/>
              </a:rPr>
              <a:t>系统简化集成</a:t>
            </a:r>
            <a:endParaRPr sz="1800">
              <a:latin typeface="微软雅黑"/>
              <a:cs typeface="微软雅黑"/>
            </a:endParaRPr>
          </a:p>
          <a:p>
            <a:pPr>
              <a:lnSpc>
                <a:spcPct val="100000"/>
              </a:lnSpc>
              <a:buFont typeface="Wingdings"/>
              <a:buChar char=""/>
            </a:pPr>
            <a:endParaRPr sz="2400">
              <a:latin typeface="Times New Roman"/>
              <a:cs typeface="Times New Roman"/>
            </a:endParaRPr>
          </a:p>
          <a:p>
            <a:pPr marL="378460" indent="-286385">
              <a:lnSpc>
                <a:spcPct val="100000"/>
              </a:lnSpc>
              <a:spcBef>
                <a:spcPts val="1565"/>
              </a:spcBef>
              <a:buFont typeface="Wingdings"/>
              <a:buChar char=""/>
              <a:tabLst>
                <a:tab pos="379095" algn="l"/>
              </a:tabLst>
            </a:pPr>
            <a:r>
              <a:rPr sz="1800" dirty="0">
                <a:latin typeface="微软雅黑"/>
                <a:cs typeface="微软雅黑"/>
              </a:rPr>
              <a:t>全生命周期支撑</a:t>
            </a:r>
            <a:endParaRPr sz="1800">
              <a:latin typeface="微软雅黑"/>
              <a:cs typeface="微软雅黑"/>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solidFill>
            <a:srgbClr val="6AE7FF"/>
          </a:solidFill>
        </p:spPr>
        <p:txBody>
          <a:bodyPr wrap="square" lIns="0" tIns="0" rIns="0" bIns="0" rtlCol="0"/>
          <a:lstStyle/>
          <a:p>
            <a:endParaRPr/>
          </a:p>
        </p:txBody>
      </p:sp>
      <p:sp>
        <p:nvSpPr>
          <p:cNvPr id="3" name="object 3"/>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ln w="12192">
            <a:solidFill>
              <a:srgbClr val="000000"/>
            </a:solidFill>
          </a:ln>
        </p:spPr>
        <p:txBody>
          <a:bodyPr wrap="square" lIns="0" tIns="0" rIns="0" bIns="0" rtlCol="0"/>
          <a:lstStyle/>
          <a:p>
            <a:endParaRPr/>
          </a:p>
        </p:txBody>
      </p:sp>
      <p:sp>
        <p:nvSpPr>
          <p:cNvPr id="4" name="object 4"/>
          <p:cNvSpPr/>
          <p:nvPr/>
        </p:nvSpPr>
        <p:spPr>
          <a:xfrm>
            <a:off x="312420" y="688848"/>
            <a:ext cx="3282950" cy="0"/>
          </a:xfrm>
          <a:custGeom>
            <a:avLst/>
            <a:gdLst/>
            <a:ahLst/>
            <a:cxnLst/>
            <a:rect l="l" t="t" r="r" b="b"/>
            <a:pathLst>
              <a:path w="3282950">
                <a:moveTo>
                  <a:pt x="0" y="0"/>
                </a:moveTo>
                <a:lnTo>
                  <a:pt x="3282695" y="0"/>
                </a:lnTo>
              </a:path>
            </a:pathLst>
          </a:custGeom>
          <a:ln w="45720">
            <a:solidFill>
              <a:srgbClr val="6AE7FF"/>
            </a:solidFill>
          </a:ln>
        </p:spPr>
        <p:txBody>
          <a:bodyPr wrap="square" lIns="0" tIns="0" rIns="0" bIns="0" rtlCol="0"/>
          <a:lstStyle/>
          <a:p>
            <a:endParaRPr/>
          </a:p>
        </p:txBody>
      </p:sp>
      <p:sp>
        <p:nvSpPr>
          <p:cNvPr id="5" name="object 5"/>
          <p:cNvSpPr/>
          <p:nvPr/>
        </p:nvSpPr>
        <p:spPr>
          <a:xfrm>
            <a:off x="312420" y="665987"/>
            <a:ext cx="3282950" cy="45720"/>
          </a:xfrm>
          <a:custGeom>
            <a:avLst/>
            <a:gdLst/>
            <a:ahLst/>
            <a:cxnLst/>
            <a:rect l="l" t="t" r="r" b="b"/>
            <a:pathLst>
              <a:path w="3282950" h="45720">
                <a:moveTo>
                  <a:pt x="0" y="45720"/>
                </a:moveTo>
                <a:lnTo>
                  <a:pt x="145186" y="0"/>
                </a:lnTo>
                <a:lnTo>
                  <a:pt x="3282695" y="0"/>
                </a:lnTo>
                <a:lnTo>
                  <a:pt x="3137535" y="45720"/>
                </a:lnTo>
                <a:lnTo>
                  <a:pt x="0" y="45720"/>
                </a:lnTo>
                <a:close/>
              </a:path>
            </a:pathLst>
          </a:custGeom>
          <a:ln w="12191">
            <a:solidFill>
              <a:srgbClr val="000000"/>
            </a:solidFill>
          </a:ln>
        </p:spPr>
        <p:txBody>
          <a:bodyPr wrap="square" lIns="0" tIns="0" rIns="0" bIns="0" rtlCol="0"/>
          <a:lstStyle/>
          <a:p>
            <a:endParaRPr/>
          </a:p>
        </p:txBody>
      </p:sp>
      <p:sp>
        <p:nvSpPr>
          <p:cNvPr id="6" name="object 6"/>
          <p:cNvSpPr/>
          <p:nvPr/>
        </p:nvSpPr>
        <p:spPr>
          <a:xfrm>
            <a:off x="3906011" y="652272"/>
            <a:ext cx="118872" cy="1188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076700" y="652272"/>
            <a:ext cx="118872" cy="11887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248911" y="652272"/>
            <a:ext cx="118872" cy="11887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634484" y="647700"/>
            <a:ext cx="118872" cy="11887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888235" y="778763"/>
            <a:ext cx="3021965" cy="0"/>
          </a:xfrm>
          <a:custGeom>
            <a:avLst/>
            <a:gdLst/>
            <a:ahLst/>
            <a:cxnLst/>
            <a:rect l="l" t="t" r="r" b="b"/>
            <a:pathLst>
              <a:path w="3021965">
                <a:moveTo>
                  <a:pt x="0" y="0"/>
                </a:moveTo>
                <a:lnTo>
                  <a:pt x="3021965" y="0"/>
                </a:lnTo>
              </a:path>
            </a:pathLst>
          </a:custGeom>
          <a:ln w="6096">
            <a:solidFill>
              <a:srgbClr val="000000"/>
            </a:solidFill>
            <a:prstDash val="sysDot"/>
          </a:ln>
        </p:spPr>
        <p:txBody>
          <a:bodyPr wrap="square" lIns="0" tIns="0" rIns="0" bIns="0" rtlCol="0"/>
          <a:lstStyle/>
          <a:p>
            <a:endParaRPr/>
          </a:p>
        </p:txBody>
      </p:sp>
      <p:sp>
        <p:nvSpPr>
          <p:cNvPr id="11" name="object 11"/>
          <p:cNvSpPr/>
          <p:nvPr/>
        </p:nvSpPr>
        <p:spPr>
          <a:xfrm>
            <a:off x="1397717" y="1158448"/>
            <a:ext cx="9079284" cy="4271355"/>
          </a:xfrm>
          <a:prstGeom prst="rect">
            <a:avLst/>
          </a:prstGeom>
          <a:blipFill>
            <a:blip r:embed="rId6" cstate="print"/>
            <a:stretch>
              <a:fillRect/>
            </a:stretch>
          </a:blipFill>
        </p:spPr>
        <p:txBody>
          <a:bodyPr wrap="square" lIns="0" tIns="0" rIns="0" bIns="0" rtlCol="0"/>
          <a:lstStyle/>
          <a:p>
            <a:endParaRPr/>
          </a:p>
        </p:txBody>
      </p:sp>
      <p:sp>
        <p:nvSpPr>
          <p:cNvPr id="12" name="object 12"/>
          <p:cNvSpPr txBox="1">
            <a:spLocks noGrp="1"/>
          </p:cNvSpPr>
          <p:nvPr>
            <p:ph type="title" idx="4294967295"/>
          </p:nvPr>
        </p:nvSpPr>
        <p:spPr>
          <a:xfrm>
            <a:off x="391159" y="326263"/>
            <a:ext cx="261175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0000"/>
                </a:solidFill>
                <a:latin typeface="微软雅黑"/>
                <a:cs typeface="微软雅黑"/>
              </a:rPr>
              <a:t>云-边-端架构</a:t>
            </a:r>
            <a:r>
              <a:rPr sz="2000" spc="-75" dirty="0">
                <a:solidFill>
                  <a:srgbClr val="000000"/>
                </a:solidFill>
                <a:latin typeface="微软雅黑"/>
                <a:cs typeface="微软雅黑"/>
              </a:rPr>
              <a:t> </a:t>
            </a:r>
            <a:r>
              <a:rPr sz="2000" dirty="0">
                <a:solidFill>
                  <a:srgbClr val="000000"/>
                </a:solidFill>
                <a:latin typeface="微软雅黑"/>
                <a:cs typeface="微软雅黑"/>
              </a:rPr>
              <a:t>部署视图</a:t>
            </a:r>
            <a:endParaRPr sz="2000" dirty="0">
              <a:latin typeface="微软雅黑"/>
              <a:cs typeface="微软雅黑"/>
            </a:endParaRPr>
          </a:p>
        </p:txBody>
      </p:sp>
      <p:sp>
        <p:nvSpPr>
          <p:cNvPr id="13" name="object 13"/>
          <p:cNvSpPr/>
          <p:nvPr/>
        </p:nvSpPr>
        <p:spPr>
          <a:xfrm>
            <a:off x="446531" y="5515354"/>
            <a:ext cx="3213100" cy="1289685"/>
          </a:xfrm>
          <a:custGeom>
            <a:avLst/>
            <a:gdLst/>
            <a:ahLst/>
            <a:cxnLst/>
            <a:rect l="l" t="t" r="r" b="b"/>
            <a:pathLst>
              <a:path w="3213100" h="1289684">
                <a:moveTo>
                  <a:pt x="0" y="1289304"/>
                </a:moveTo>
                <a:lnTo>
                  <a:pt x="3212592" y="1289304"/>
                </a:lnTo>
                <a:lnTo>
                  <a:pt x="3212592" y="0"/>
                </a:lnTo>
                <a:lnTo>
                  <a:pt x="0" y="0"/>
                </a:lnTo>
                <a:lnTo>
                  <a:pt x="0" y="1289304"/>
                </a:lnTo>
                <a:close/>
              </a:path>
            </a:pathLst>
          </a:custGeom>
          <a:solidFill>
            <a:srgbClr val="E9F7F8"/>
          </a:solidFill>
        </p:spPr>
        <p:txBody>
          <a:bodyPr wrap="square" lIns="0" tIns="0" rIns="0" bIns="0" rtlCol="0"/>
          <a:lstStyle/>
          <a:p>
            <a:endParaRPr/>
          </a:p>
        </p:txBody>
      </p:sp>
      <p:sp>
        <p:nvSpPr>
          <p:cNvPr id="14" name="object 14"/>
          <p:cNvSpPr txBox="1"/>
          <p:nvPr/>
        </p:nvSpPr>
        <p:spPr>
          <a:xfrm>
            <a:off x="525576" y="5492475"/>
            <a:ext cx="3055620" cy="1261110"/>
          </a:xfrm>
          <a:prstGeom prst="rect">
            <a:avLst/>
          </a:prstGeom>
        </p:spPr>
        <p:txBody>
          <a:bodyPr vert="horz" wrap="square" lIns="0" tIns="12700" rIns="0" bIns="0" rtlCol="0">
            <a:spAutoFit/>
          </a:bodyPr>
          <a:lstStyle/>
          <a:p>
            <a:pPr marL="12700" marR="5080" indent="545465" algn="just">
              <a:lnSpc>
                <a:spcPct val="150100"/>
              </a:lnSpc>
              <a:spcBef>
                <a:spcPts val="100"/>
              </a:spcBef>
            </a:pPr>
            <a:r>
              <a:rPr sz="1800" spc="160" dirty="0">
                <a:latin typeface="微软雅黑"/>
                <a:cs typeface="微软雅黑"/>
              </a:rPr>
              <a:t>现场</a:t>
            </a:r>
            <a:r>
              <a:rPr sz="1800" spc="175" dirty="0">
                <a:latin typeface="微软雅黑"/>
                <a:cs typeface="微软雅黑"/>
              </a:rPr>
              <a:t>节点</a:t>
            </a:r>
            <a:r>
              <a:rPr sz="1800" spc="160" dirty="0">
                <a:latin typeface="微软雅黑"/>
                <a:cs typeface="微软雅黑"/>
              </a:rPr>
              <a:t>通过各</a:t>
            </a:r>
            <a:r>
              <a:rPr sz="1800" spc="175" dirty="0">
                <a:latin typeface="微软雅黑"/>
                <a:cs typeface="微软雅黑"/>
              </a:rPr>
              <a:t>类</a:t>
            </a:r>
            <a:r>
              <a:rPr sz="1800" spc="160" dirty="0">
                <a:latin typeface="微软雅黑"/>
                <a:cs typeface="微软雅黑"/>
              </a:rPr>
              <a:t>现</a:t>
            </a:r>
            <a:r>
              <a:rPr sz="1800" dirty="0">
                <a:latin typeface="微软雅黑"/>
                <a:cs typeface="微软雅黑"/>
              </a:rPr>
              <a:t>场 </a:t>
            </a:r>
            <a:r>
              <a:rPr sz="1800" spc="30" dirty="0">
                <a:latin typeface="微软雅黑"/>
                <a:cs typeface="微软雅黑"/>
              </a:rPr>
              <a:t>网络与边缘</a:t>
            </a:r>
            <a:r>
              <a:rPr sz="1800" spc="45" dirty="0">
                <a:latin typeface="微软雅黑"/>
                <a:cs typeface="微软雅黑"/>
              </a:rPr>
              <a:t>网</a:t>
            </a:r>
            <a:r>
              <a:rPr sz="1800" spc="30" dirty="0">
                <a:latin typeface="微软雅黑"/>
                <a:cs typeface="微软雅黑"/>
              </a:rPr>
              <a:t>关设备连</a:t>
            </a:r>
            <a:r>
              <a:rPr sz="1800" spc="55" dirty="0">
                <a:latin typeface="微软雅黑"/>
                <a:cs typeface="微软雅黑"/>
              </a:rPr>
              <a:t>接</a:t>
            </a:r>
            <a:r>
              <a:rPr sz="1800" spc="45" dirty="0">
                <a:latin typeface="微软雅黑"/>
                <a:cs typeface="微软雅黑"/>
              </a:rPr>
              <a:t>，</a:t>
            </a:r>
            <a:r>
              <a:rPr sz="1800" dirty="0">
                <a:latin typeface="微软雅黑"/>
                <a:cs typeface="微软雅黑"/>
              </a:rPr>
              <a:t>实 现</a:t>
            </a:r>
            <a:r>
              <a:rPr sz="1800" b="1" dirty="0">
                <a:solidFill>
                  <a:srgbClr val="C00000"/>
                </a:solidFill>
                <a:latin typeface="微软雅黑"/>
                <a:cs typeface="微软雅黑"/>
              </a:rPr>
              <a:t>数据</a:t>
            </a:r>
            <a:r>
              <a:rPr sz="1800" b="1" spc="-5" dirty="0">
                <a:solidFill>
                  <a:srgbClr val="C00000"/>
                </a:solidFill>
                <a:latin typeface="微软雅黑"/>
                <a:cs typeface="微软雅黑"/>
              </a:rPr>
              <a:t>流</a:t>
            </a:r>
            <a:r>
              <a:rPr sz="1800" b="1" dirty="0">
                <a:solidFill>
                  <a:srgbClr val="C00000"/>
                </a:solidFill>
                <a:latin typeface="微软雅黑"/>
                <a:cs typeface="微软雅黑"/>
              </a:rPr>
              <a:t>/控制流的连通</a:t>
            </a:r>
            <a:r>
              <a:rPr sz="1800" dirty="0">
                <a:latin typeface="微软雅黑"/>
                <a:cs typeface="微软雅黑"/>
              </a:rPr>
              <a:t>。</a:t>
            </a:r>
            <a:endParaRPr sz="1800">
              <a:latin typeface="微软雅黑"/>
              <a:cs typeface="微软雅黑"/>
            </a:endParaRPr>
          </a:p>
        </p:txBody>
      </p:sp>
      <p:sp>
        <p:nvSpPr>
          <p:cNvPr id="15" name="object 15"/>
          <p:cNvSpPr/>
          <p:nvPr/>
        </p:nvSpPr>
        <p:spPr>
          <a:xfrm>
            <a:off x="3881628" y="5516878"/>
            <a:ext cx="3820795" cy="1289685"/>
          </a:xfrm>
          <a:custGeom>
            <a:avLst/>
            <a:gdLst/>
            <a:ahLst/>
            <a:cxnLst/>
            <a:rect l="l" t="t" r="r" b="b"/>
            <a:pathLst>
              <a:path w="3820795" h="1289684">
                <a:moveTo>
                  <a:pt x="0" y="1289304"/>
                </a:moveTo>
                <a:lnTo>
                  <a:pt x="3820668" y="1289304"/>
                </a:lnTo>
                <a:lnTo>
                  <a:pt x="3820668" y="0"/>
                </a:lnTo>
                <a:lnTo>
                  <a:pt x="0" y="0"/>
                </a:lnTo>
                <a:lnTo>
                  <a:pt x="0" y="1289304"/>
                </a:lnTo>
                <a:close/>
              </a:path>
            </a:pathLst>
          </a:custGeom>
          <a:solidFill>
            <a:srgbClr val="E9F7F8"/>
          </a:solidFill>
        </p:spPr>
        <p:txBody>
          <a:bodyPr wrap="square" lIns="0" tIns="0" rIns="0" bIns="0" rtlCol="0"/>
          <a:lstStyle/>
          <a:p>
            <a:endParaRPr/>
          </a:p>
        </p:txBody>
      </p:sp>
      <p:sp>
        <p:nvSpPr>
          <p:cNvPr id="16" name="object 16"/>
          <p:cNvSpPr txBox="1"/>
          <p:nvPr/>
        </p:nvSpPr>
        <p:spPr>
          <a:xfrm>
            <a:off x="4504435" y="5631891"/>
            <a:ext cx="3346450" cy="299720"/>
          </a:xfrm>
          <a:prstGeom prst="rect">
            <a:avLst/>
          </a:prstGeom>
        </p:spPr>
        <p:txBody>
          <a:bodyPr vert="horz" wrap="square" lIns="0" tIns="12700" rIns="0" bIns="0" rtlCol="0">
            <a:spAutoFit/>
          </a:bodyPr>
          <a:lstStyle/>
          <a:p>
            <a:pPr marL="12700">
              <a:lnSpc>
                <a:spcPct val="100000"/>
              </a:lnSpc>
              <a:spcBef>
                <a:spcPts val="100"/>
              </a:spcBef>
            </a:pPr>
            <a:r>
              <a:rPr sz="1800" spc="70" dirty="0">
                <a:latin typeface="微软雅黑"/>
                <a:cs typeface="微软雅黑"/>
              </a:rPr>
              <a:t>提供智</a:t>
            </a:r>
            <a:r>
              <a:rPr sz="1800" spc="80" dirty="0">
                <a:latin typeface="微软雅黑"/>
                <a:cs typeface="微软雅黑"/>
              </a:rPr>
              <a:t>能</a:t>
            </a:r>
            <a:r>
              <a:rPr sz="1800" spc="70" dirty="0">
                <a:latin typeface="微软雅黑"/>
                <a:cs typeface="微软雅黑"/>
              </a:rPr>
              <a:t>感</a:t>
            </a:r>
            <a:r>
              <a:rPr sz="1800" spc="80" dirty="0">
                <a:latin typeface="微软雅黑"/>
                <a:cs typeface="微软雅黑"/>
              </a:rPr>
              <a:t>知</a:t>
            </a:r>
            <a:r>
              <a:rPr sz="1800" spc="70" dirty="0">
                <a:latin typeface="微软雅黑"/>
                <a:cs typeface="微软雅黑"/>
              </a:rPr>
              <a:t>、安全隐私保护</a:t>
            </a:r>
            <a:r>
              <a:rPr sz="1800" dirty="0">
                <a:latin typeface="微软雅黑"/>
                <a:cs typeface="微软雅黑"/>
              </a:rPr>
              <a:t>、</a:t>
            </a:r>
            <a:endParaRPr sz="1800">
              <a:latin typeface="微软雅黑"/>
              <a:cs typeface="微软雅黑"/>
            </a:endParaRPr>
          </a:p>
        </p:txBody>
      </p:sp>
      <p:sp>
        <p:nvSpPr>
          <p:cNvPr id="17" name="object 17"/>
          <p:cNvSpPr txBox="1"/>
          <p:nvPr/>
        </p:nvSpPr>
        <p:spPr>
          <a:xfrm>
            <a:off x="3960114" y="5905906"/>
            <a:ext cx="3661410" cy="848994"/>
          </a:xfrm>
          <a:prstGeom prst="rect">
            <a:avLst/>
          </a:prstGeom>
        </p:spPr>
        <p:txBody>
          <a:bodyPr vert="horz" wrap="square" lIns="0" tIns="12700" rIns="0" bIns="0" rtlCol="0">
            <a:spAutoFit/>
          </a:bodyPr>
          <a:lstStyle/>
          <a:p>
            <a:pPr marL="12700" marR="5080">
              <a:lnSpc>
                <a:spcPct val="150100"/>
              </a:lnSpc>
              <a:spcBef>
                <a:spcPts val="100"/>
              </a:spcBef>
            </a:pPr>
            <a:r>
              <a:rPr sz="1800" spc="120" dirty="0">
                <a:latin typeface="微软雅黑"/>
                <a:cs typeface="微软雅黑"/>
              </a:rPr>
              <a:t>数据分析</a:t>
            </a:r>
            <a:r>
              <a:rPr sz="1800" spc="105" dirty="0">
                <a:latin typeface="微软雅黑"/>
                <a:cs typeface="微软雅黑"/>
              </a:rPr>
              <a:t>、智</a:t>
            </a:r>
            <a:r>
              <a:rPr sz="1800" spc="114" dirty="0">
                <a:latin typeface="微软雅黑"/>
                <a:cs typeface="微软雅黑"/>
              </a:rPr>
              <a:t>能计</a:t>
            </a:r>
            <a:r>
              <a:rPr sz="1800" spc="120" dirty="0">
                <a:latin typeface="微软雅黑"/>
                <a:cs typeface="微软雅黑"/>
              </a:rPr>
              <a:t>算、</a:t>
            </a:r>
            <a:r>
              <a:rPr sz="1800" spc="105" dirty="0">
                <a:latin typeface="微软雅黑"/>
                <a:cs typeface="微软雅黑"/>
              </a:rPr>
              <a:t>过程</a:t>
            </a:r>
            <a:r>
              <a:rPr sz="1800" spc="114" dirty="0">
                <a:latin typeface="微软雅黑"/>
                <a:cs typeface="微软雅黑"/>
              </a:rPr>
              <a:t>优化</a:t>
            </a:r>
            <a:r>
              <a:rPr sz="1800" dirty="0">
                <a:latin typeface="微软雅黑"/>
                <a:cs typeface="微软雅黑"/>
              </a:rPr>
              <a:t>和 实时控制等</a:t>
            </a:r>
            <a:r>
              <a:rPr sz="1800" b="1" dirty="0">
                <a:solidFill>
                  <a:srgbClr val="C00000"/>
                </a:solidFill>
                <a:latin typeface="微软雅黑"/>
                <a:cs typeface="微软雅黑"/>
              </a:rPr>
              <a:t>时间敏感服务</a:t>
            </a:r>
            <a:r>
              <a:rPr sz="1800" dirty="0">
                <a:latin typeface="微软雅黑"/>
                <a:cs typeface="微软雅黑"/>
              </a:rPr>
              <a:t>。</a:t>
            </a:r>
            <a:endParaRPr sz="1800">
              <a:latin typeface="微软雅黑"/>
              <a:cs typeface="微软雅黑"/>
            </a:endParaRPr>
          </a:p>
        </p:txBody>
      </p:sp>
      <p:sp>
        <p:nvSpPr>
          <p:cNvPr id="18" name="object 18"/>
          <p:cNvSpPr/>
          <p:nvPr/>
        </p:nvSpPr>
        <p:spPr>
          <a:xfrm>
            <a:off x="7924800" y="5497067"/>
            <a:ext cx="3820795" cy="1290955"/>
          </a:xfrm>
          <a:custGeom>
            <a:avLst/>
            <a:gdLst/>
            <a:ahLst/>
            <a:cxnLst/>
            <a:rect l="l" t="t" r="r" b="b"/>
            <a:pathLst>
              <a:path w="3820795" h="1290954">
                <a:moveTo>
                  <a:pt x="0" y="1290827"/>
                </a:moveTo>
                <a:lnTo>
                  <a:pt x="3820667" y="1290827"/>
                </a:lnTo>
                <a:lnTo>
                  <a:pt x="3820667" y="0"/>
                </a:lnTo>
                <a:lnTo>
                  <a:pt x="0" y="0"/>
                </a:lnTo>
                <a:lnTo>
                  <a:pt x="0" y="1290827"/>
                </a:lnTo>
                <a:close/>
              </a:path>
            </a:pathLst>
          </a:custGeom>
          <a:solidFill>
            <a:srgbClr val="E9F7F8"/>
          </a:solidFill>
        </p:spPr>
        <p:txBody>
          <a:bodyPr wrap="square" lIns="0" tIns="0" rIns="0" bIns="0" rtlCol="0"/>
          <a:lstStyle/>
          <a:p>
            <a:endParaRPr/>
          </a:p>
        </p:txBody>
      </p:sp>
      <p:sp>
        <p:nvSpPr>
          <p:cNvPr id="19" name="object 19"/>
          <p:cNvSpPr txBox="1"/>
          <p:nvPr/>
        </p:nvSpPr>
        <p:spPr>
          <a:xfrm>
            <a:off x="8003793" y="5475833"/>
            <a:ext cx="3662679" cy="1259840"/>
          </a:xfrm>
          <a:prstGeom prst="rect">
            <a:avLst/>
          </a:prstGeom>
        </p:spPr>
        <p:txBody>
          <a:bodyPr vert="horz" wrap="square" lIns="0" tIns="12700" rIns="0" bIns="0" rtlCol="0">
            <a:spAutoFit/>
          </a:bodyPr>
          <a:lstStyle/>
          <a:p>
            <a:pPr marL="12700" marR="5080" algn="just">
              <a:lnSpc>
                <a:spcPct val="150000"/>
              </a:lnSpc>
              <a:spcBef>
                <a:spcPts val="100"/>
              </a:spcBef>
            </a:pPr>
            <a:r>
              <a:rPr sz="1800" spc="114" dirty="0">
                <a:latin typeface="微软雅黑"/>
                <a:cs typeface="微软雅黑"/>
              </a:rPr>
              <a:t>提供决策</a:t>
            </a:r>
            <a:r>
              <a:rPr sz="1800" spc="105" dirty="0">
                <a:latin typeface="微软雅黑"/>
                <a:cs typeface="微软雅黑"/>
              </a:rPr>
              <a:t>支持</a:t>
            </a:r>
            <a:r>
              <a:rPr sz="1800" spc="114" dirty="0">
                <a:latin typeface="微软雅黑"/>
                <a:cs typeface="微软雅黑"/>
              </a:rPr>
              <a:t>系</a:t>
            </a:r>
            <a:r>
              <a:rPr sz="1800" spc="130" dirty="0">
                <a:latin typeface="微软雅黑"/>
                <a:cs typeface="微软雅黑"/>
              </a:rPr>
              <a:t>统</a:t>
            </a:r>
            <a:r>
              <a:rPr sz="1800" spc="120" dirty="0">
                <a:latin typeface="微软雅黑"/>
                <a:cs typeface="微软雅黑"/>
              </a:rPr>
              <a:t>，以</a:t>
            </a:r>
            <a:r>
              <a:rPr sz="1800" spc="105" dirty="0">
                <a:latin typeface="微软雅黑"/>
                <a:cs typeface="微软雅黑"/>
              </a:rPr>
              <a:t>及</a:t>
            </a:r>
            <a:r>
              <a:rPr sz="1800" b="1" spc="105" dirty="0">
                <a:solidFill>
                  <a:srgbClr val="C00000"/>
                </a:solidFill>
                <a:latin typeface="微软雅黑"/>
                <a:cs typeface="微软雅黑"/>
              </a:rPr>
              <a:t>智</a:t>
            </a:r>
            <a:r>
              <a:rPr sz="1800" b="1" spc="120" dirty="0">
                <a:solidFill>
                  <a:srgbClr val="C00000"/>
                </a:solidFill>
                <a:latin typeface="微软雅黑"/>
                <a:cs typeface="微软雅黑"/>
              </a:rPr>
              <a:t>能化</a:t>
            </a:r>
            <a:r>
              <a:rPr sz="1800" b="1" dirty="0">
                <a:solidFill>
                  <a:srgbClr val="C00000"/>
                </a:solidFill>
                <a:latin typeface="微软雅黑"/>
                <a:cs typeface="微软雅黑"/>
              </a:rPr>
              <a:t>施 </a:t>
            </a:r>
            <a:r>
              <a:rPr sz="1800" b="1" spc="120" dirty="0">
                <a:solidFill>
                  <a:srgbClr val="C00000"/>
                </a:solidFill>
                <a:latin typeface="微软雅黑"/>
                <a:cs typeface="微软雅黑"/>
              </a:rPr>
              <a:t>工、网络</a:t>
            </a:r>
            <a:r>
              <a:rPr sz="1800" b="1" spc="105" dirty="0">
                <a:solidFill>
                  <a:srgbClr val="C00000"/>
                </a:solidFill>
                <a:latin typeface="微软雅黑"/>
                <a:cs typeface="微软雅黑"/>
              </a:rPr>
              <a:t>化协</a:t>
            </a:r>
            <a:r>
              <a:rPr sz="1800" b="1" spc="120" dirty="0">
                <a:solidFill>
                  <a:srgbClr val="C00000"/>
                </a:solidFill>
                <a:latin typeface="微软雅黑"/>
                <a:cs typeface="微软雅黑"/>
              </a:rPr>
              <a:t>同、</a:t>
            </a:r>
            <a:r>
              <a:rPr sz="1800" b="1" spc="114" dirty="0">
                <a:solidFill>
                  <a:srgbClr val="C00000"/>
                </a:solidFill>
                <a:latin typeface="微软雅黑"/>
                <a:cs typeface="微软雅黑"/>
              </a:rPr>
              <a:t>服务</a:t>
            </a:r>
            <a:r>
              <a:rPr sz="1800" b="1" spc="105" dirty="0">
                <a:solidFill>
                  <a:srgbClr val="C00000"/>
                </a:solidFill>
                <a:latin typeface="微软雅黑"/>
                <a:cs typeface="微软雅黑"/>
              </a:rPr>
              <a:t>化延</a:t>
            </a:r>
            <a:r>
              <a:rPr sz="1800" b="1" spc="114" dirty="0">
                <a:solidFill>
                  <a:srgbClr val="C00000"/>
                </a:solidFill>
                <a:latin typeface="微软雅黑"/>
                <a:cs typeface="微软雅黑"/>
              </a:rPr>
              <a:t>伸和</a:t>
            </a:r>
            <a:r>
              <a:rPr sz="1800" b="1" dirty="0">
                <a:solidFill>
                  <a:srgbClr val="C00000"/>
                </a:solidFill>
                <a:latin typeface="微软雅黑"/>
                <a:cs typeface="微软雅黑"/>
              </a:rPr>
              <a:t>个 性化定制</a:t>
            </a:r>
            <a:r>
              <a:rPr sz="1800" dirty="0">
                <a:latin typeface="微软雅黑"/>
                <a:cs typeface="微软雅黑"/>
              </a:rPr>
              <a:t>等特定领域的应用服务。</a:t>
            </a:r>
            <a:endParaRPr sz="1800">
              <a:latin typeface="微软雅黑"/>
              <a:cs typeface="微软雅黑"/>
            </a:endParaRPr>
          </a:p>
        </p:txBody>
      </p:sp>
      <p:pic>
        <p:nvPicPr>
          <p:cNvPr id="20" name="luvvoice.com-20240823-9l3Y">
            <a:hlinkClick r:id="" action="ppaction://media"/>
            <a:extLst>
              <a:ext uri="{FF2B5EF4-FFF2-40B4-BE49-F238E27FC236}">
                <a16:creationId xmlns:a16="http://schemas.microsoft.com/office/drawing/2014/main" id="{0D8279F2-F0B3-0698-795E-F78398EE701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075" y="9207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80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689B585-E940-A4E2-3635-544F1711F857}"/>
              </a:ext>
            </a:extLst>
          </p:cNvPr>
          <p:cNvSpPr>
            <a:spLocks noGrp="1"/>
          </p:cNvSpPr>
          <p:nvPr>
            <p:ph type="body" idx="1"/>
          </p:nvPr>
        </p:nvSpPr>
        <p:spPr/>
        <p:txBody>
          <a:bodyPr/>
          <a:lstStyle/>
          <a:p>
            <a:endParaRPr lang="zh-CN" altLang="en-US"/>
          </a:p>
        </p:txBody>
      </p:sp>
      <p:sp>
        <p:nvSpPr>
          <p:cNvPr id="3" name="object 2">
            <a:extLst>
              <a:ext uri="{FF2B5EF4-FFF2-40B4-BE49-F238E27FC236}">
                <a16:creationId xmlns:a16="http://schemas.microsoft.com/office/drawing/2014/main" id="{2957004F-86B9-D5D4-1BF1-41680196BD6C}"/>
              </a:ext>
            </a:extLst>
          </p:cNvPr>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solidFill>
            <a:srgbClr val="6AE7FF"/>
          </a:solidFill>
        </p:spPr>
        <p:txBody>
          <a:bodyPr wrap="square" lIns="0" tIns="0" rIns="0" bIns="0" rtlCol="0"/>
          <a:lstStyle/>
          <a:p>
            <a:endParaRPr/>
          </a:p>
        </p:txBody>
      </p:sp>
      <p:sp>
        <p:nvSpPr>
          <p:cNvPr id="4" name="object 3">
            <a:extLst>
              <a:ext uri="{FF2B5EF4-FFF2-40B4-BE49-F238E27FC236}">
                <a16:creationId xmlns:a16="http://schemas.microsoft.com/office/drawing/2014/main" id="{03A44EBC-BC69-EB7A-78E5-9F277E49E649}"/>
              </a:ext>
            </a:extLst>
          </p:cNvPr>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ln w="12192">
            <a:solidFill>
              <a:srgbClr val="000000"/>
            </a:solidFill>
          </a:ln>
        </p:spPr>
        <p:txBody>
          <a:bodyPr wrap="square" lIns="0" tIns="0" rIns="0" bIns="0" rtlCol="0"/>
          <a:lstStyle/>
          <a:p>
            <a:endParaRPr/>
          </a:p>
        </p:txBody>
      </p:sp>
      <p:sp>
        <p:nvSpPr>
          <p:cNvPr id="5" name="object 4">
            <a:extLst>
              <a:ext uri="{FF2B5EF4-FFF2-40B4-BE49-F238E27FC236}">
                <a16:creationId xmlns:a16="http://schemas.microsoft.com/office/drawing/2014/main" id="{43DE7F13-1436-FCD1-5809-33A3C973DFE0}"/>
              </a:ext>
            </a:extLst>
          </p:cNvPr>
          <p:cNvSpPr/>
          <p:nvPr/>
        </p:nvSpPr>
        <p:spPr>
          <a:xfrm>
            <a:off x="312420" y="688848"/>
            <a:ext cx="3282950" cy="0"/>
          </a:xfrm>
          <a:custGeom>
            <a:avLst/>
            <a:gdLst/>
            <a:ahLst/>
            <a:cxnLst/>
            <a:rect l="l" t="t" r="r" b="b"/>
            <a:pathLst>
              <a:path w="3282950">
                <a:moveTo>
                  <a:pt x="0" y="0"/>
                </a:moveTo>
                <a:lnTo>
                  <a:pt x="3282695" y="0"/>
                </a:lnTo>
              </a:path>
            </a:pathLst>
          </a:custGeom>
          <a:ln w="45720">
            <a:solidFill>
              <a:srgbClr val="6AE7FF"/>
            </a:solidFill>
          </a:ln>
        </p:spPr>
        <p:txBody>
          <a:bodyPr wrap="square" lIns="0" tIns="0" rIns="0" bIns="0" rtlCol="0"/>
          <a:lstStyle/>
          <a:p>
            <a:endParaRPr/>
          </a:p>
        </p:txBody>
      </p:sp>
      <p:sp>
        <p:nvSpPr>
          <p:cNvPr id="6" name="object 5">
            <a:extLst>
              <a:ext uri="{FF2B5EF4-FFF2-40B4-BE49-F238E27FC236}">
                <a16:creationId xmlns:a16="http://schemas.microsoft.com/office/drawing/2014/main" id="{A52E171D-B532-463B-9E4C-31789B21F35E}"/>
              </a:ext>
            </a:extLst>
          </p:cNvPr>
          <p:cNvSpPr/>
          <p:nvPr/>
        </p:nvSpPr>
        <p:spPr>
          <a:xfrm>
            <a:off x="312420" y="665987"/>
            <a:ext cx="3282950" cy="45720"/>
          </a:xfrm>
          <a:custGeom>
            <a:avLst/>
            <a:gdLst/>
            <a:ahLst/>
            <a:cxnLst/>
            <a:rect l="l" t="t" r="r" b="b"/>
            <a:pathLst>
              <a:path w="3282950" h="45720">
                <a:moveTo>
                  <a:pt x="0" y="45720"/>
                </a:moveTo>
                <a:lnTo>
                  <a:pt x="145186" y="0"/>
                </a:lnTo>
                <a:lnTo>
                  <a:pt x="3282695" y="0"/>
                </a:lnTo>
                <a:lnTo>
                  <a:pt x="3137535" y="45720"/>
                </a:lnTo>
                <a:lnTo>
                  <a:pt x="0" y="45720"/>
                </a:lnTo>
                <a:close/>
              </a:path>
            </a:pathLst>
          </a:custGeom>
          <a:ln w="12191">
            <a:solidFill>
              <a:srgbClr val="000000"/>
            </a:solidFill>
          </a:ln>
        </p:spPr>
        <p:txBody>
          <a:bodyPr wrap="square" lIns="0" tIns="0" rIns="0" bIns="0" rtlCol="0"/>
          <a:lstStyle/>
          <a:p>
            <a:endParaRPr/>
          </a:p>
        </p:txBody>
      </p:sp>
      <p:sp>
        <p:nvSpPr>
          <p:cNvPr id="7" name="object 6">
            <a:extLst>
              <a:ext uri="{FF2B5EF4-FFF2-40B4-BE49-F238E27FC236}">
                <a16:creationId xmlns:a16="http://schemas.microsoft.com/office/drawing/2014/main" id="{E41708DD-BF2E-53D0-028D-A61A03D87199}"/>
              </a:ext>
            </a:extLst>
          </p:cNvPr>
          <p:cNvSpPr/>
          <p:nvPr/>
        </p:nvSpPr>
        <p:spPr>
          <a:xfrm>
            <a:off x="3906011" y="652272"/>
            <a:ext cx="118872" cy="118872"/>
          </a:xfrm>
          <a:prstGeom prst="rect">
            <a:avLst/>
          </a:prstGeom>
          <a:blipFill>
            <a:blip r:embed="rId5"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60E5FE14-73B7-25E0-396D-B2AE82C4F8D2}"/>
              </a:ext>
            </a:extLst>
          </p:cNvPr>
          <p:cNvSpPr/>
          <p:nvPr/>
        </p:nvSpPr>
        <p:spPr>
          <a:xfrm>
            <a:off x="4076700" y="652272"/>
            <a:ext cx="118872" cy="118872"/>
          </a:xfrm>
          <a:prstGeom prst="rect">
            <a:avLst/>
          </a:prstGeom>
          <a:blipFill>
            <a:blip r:embed="rId5" cstate="print"/>
            <a:stretch>
              <a:fillRect/>
            </a:stretch>
          </a:blipFill>
        </p:spPr>
        <p:txBody>
          <a:bodyPr wrap="square" lIns="0" tIns="0" rIns="0" bIns="0" rtlCol="0"/>
          <a:lstStyle/>
          <a:p>
            <a:endParaRPr/>
          </a:p>
        </p:txBody>
      </p:sp>
      <p:sp>
        <p:nvSpPr>
          <p:cNvPr id="9" name="object 8">
            <a:extLst>
              <a:ext uri="{FF2B5EF4-FFF2-40B4-BE49-F238E27FC236}">
                <a16:creationId xmlns:a16="http://schemas.microsoft.com/office/drawing/2014/main" id="{7F6515F2-5CC4-9A47-FF9D-43CB1A9E4ABE}"/>
              </a:ext>
            </a:extLst>
          </p:cNvPr>
          <p:cNvSpPr/>
          <p:nvPr/>
        </p:nvSpPr>
        <p:spPr>
          <a:xfrm>
            <a:off x="4248911" y="652272"/>
            <a:ext cx="118872" cy="118872"/>
          </a:xfrm>
          <a:prstGeom prst="rect">
            <a:avLst/>
          </a:prstGeom>
          <a:blipFill>
            <a:blip r:embed="rId5" cstate="print"/>
            <a:stretch>
              <a:fillRect/>
            </a:stretch>
          </a:blipFill>
        </p:spPr>
        <p:txBody>
          <a:bodyPr wrap="square" lIns="0" tIns="0" rIns="0" bIns="0" rtlCol="0"/>
          <a:lstStyle/>
          <a:p>
            <a:endParaRPr/>
          </a:p>
        </p:txBody>
      </p:sp>
      <p:sp>
        <p:nvSpPr>
          <p:cNvPr id="10" name="object 9">
            <a:extLst>
              <a:ext uri="{FF2B5EF4-FFF2-40B4-BE49-F238E27FC236}">
                <a16:creationId xmlns:a16="http://schemas.microsoft.com/office/drawing/2014/main" id="{54EDDF48-49FF-B06C-7802-ED84662443B6}"/>
              </a:ext>
            </a:extLst>
          </p:cNvPr>
          <p:cNvSpPr/>
          <p:nvPr/>
        </p:nvSpPr>
        <p:spPr>
          <a:xfrm>
            <a:off x="4634484" y="647700"/>
            <a:ext cx="118872" cy="118872"/>
          </a:xfrm>
          <a:prstGeom prst="rect">
            <a:avLst/>
          </a:prstGeom>
          <a:blipFill>
            <a:blip r:embed="rId5" cstate="print"/>
            <a:stretch>
              <a:fillRect/>
            </a:stretch>
          </a:blipFill>
        </p:spPr>
        <p:txBody>
          <a:bodyPr wrap="square" lIns="0" tIns="0" rIns="0" bIns="0" rtlCol="0"/>
          <a:lstStyle/>
          <a:p>
            <a:endParaRPr/>
          </a:p>
        </p:txBody>
      </p:sp>
      <p:sp>
        <p:nvSpPr>
          <p:cNvPr id="11" name="object 10">
            <a:extLst>
              <a:ext uri="{FF2B5EF4-FFF2-40B4-BE49-F238E27FC236}">
                <a16:creationId xmlns:a16="http://schemas.microsoft.com/office/drawing/2014/main" id="{21DF4615-8A04-0B48-8075-A089839F95F1}"/>
              </a:ext>
            </a:extLst>
          </p:cNvPr>
          <p:cNvSpPr/>
          <p:nvPr/>
        </p:nvSpPr>
        <p:spPr>
          <a:xfrm>
            <a:off x="1888235" y="778763"/>
            <a:ext cx="3021965" cy="0"/>
          </a:xfrm>
          <a:custGeom>
            <a:avLst/>
            <a:gdLst/>
            <a:ahLst/>
            <a:cxnLst/>
            <a:rect l="l" t="t" r="r" b="b"/>
            <a:pathLst>
              <a:path w="3021965">
                <a:moveTo>
                  <a:pt x="0" y="0"/>
                </a:moveTo>
                <a:lnTo>
                  <a:pt x="3021965" y="0"/>
                </a:lnTo>
              </a:path>
            </a:pathLst>
          </a:custGeom>
          <a:ln w="6096">
            <a:solidFill>
              <a:srgbClr val="000000"/>
            </a:solidFill>
            <a:prstDash val="sysDot"/>
          </a:ln>
        </p:spPr>
        <p:txBody>
          <a:bodyPr wrap="square" lIns="0" tIns="0" rIns="0" bIns="0" rtlCol="0"/>
          <a:lstStyle/>
          <a:p>
            <a:endParaRPr/>
          </a:p>
        </p:txBody>
      </p:sp>
      <p:sp>
        <p:nvSpPr>
          <p:cNvPr id="12" name="object 11">
            <a:extLst>
              <a:ext uri="{FF2B5EF4-FFF2-40B4-BE49-F238E27FC236}">
                <a16:creationId xmlns:a16="http://schemas.microsoft.com/office/drawing/2014/main" id="{B23D0E2A-9192-0BB4-C384-3AA39678F27B}"/>
              </a:ext>
            </a:extLst>
          </p:cNvPr>
          <p:cNvSpPr/>
          <p:nvPr/>
        </p:nvSpPr>
        <p:spPr>
          <a:xfrm>
            <a:off x="1025541" y="1220489"/>
            <a:ext cx="10411822" cy="5214868"/>
          </a:xfrm>
          <a:prstGeom prst="rect">
            <a:avLst/>
          </a:prstGeom>
          <a:blipFill>
            <a:blip r:embed="rId6" cstate="print"/>
            <a:stretch>
              <a:fillRect/>
            </a:stretch>
          </a:blipFill>
        </p:spPr>
        <p:txBody>
          <a:bodyPr wrap="square" lIns="0" tIns="0" rIns="0" bIns="0" rtlCol="0"/>
          <a:lstStyle/>
          <a:p>
            <a:endParaRPr/>
          </a:p>
        </p:txBody>
      </p:sp>
      <p:sp>
        <p:nvSpPr>
          <p:cNvPr id="13" name="object 12">
            <a:extLst>
              <a:ext uri="{FF2B5EF4-FFF2-40B4-BE49-F238E27FC236}">
                <a16:creationId xmlns:a16="http://schemas.microsoft.com/office/drawing/2014/main" id="{A626EAAD-A2F3-65D2-2273-D27DDE33E738}"/>
              </a:ext>
            </a:extLst>
          </p:cNvPr>
          <p:cNvSpPr txBox="1">
            <a:spLocks/>
          </p:cNvSpPr>
          <p:nvPr/>
        </p:nvSpPr>
        <p:spPr>
          <a:xfrm>
            <a:off x="391159" y="326263"/>
            <a:ext cx="2570480" cy="33083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zh-CN" altLang="en-US" sz="2000" dirty="0">
                <a:solidFill>
                  <a:srgbClr val="000000"/>
                </a:solidFill>
                <a:latin typeface="微软雅黑"/>
                <a:cs typeface="微软雅黑"/>
              </a:rPr>
              <a:t>靠近现场的边缘层管理</a:t>
            </a:r>
            <a:endParaRPr lang="zh-CN" altLang="en-US" sz="2000" dirty="0">
              <a:latin typeface="微软雅黑"/>
              <a:cs typeface="微软雅黑"/>
            </a:endParaRPr>
          </a:p>
        </p:txBody>
      </p:sp>
      <p:pic>
        <p:nvPicPr>
          <p:cNvPr id="14" name="luvvoice.com-20240823-j21z">
            <a:hlinkClick r:id="" action="ppaction://media"/>
            <a:extLst>
              <a:ext uri="{FF2B5EF4-FFF2-40B4-BE49-F238E27FC236}">
                <a16:creationId xmlns:a16="http://schemas.microsoft.com/office/drawing/2014/main" id="{304E760B-AC8B-86A8-4932-EDB735BCF91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075" y="92075"/>
            <a:ext cx="304800" cy="304800"/>
          </a:xfrm>
          <a:prstGeom prst="rect">
            <a:avLst/>
          </a:prstGeom>
        </p:spPr>
      </p:pic>
    </p:spTree>
    <p:extLst>
      <p:ext uri="{BB962C8B-B14F-4D97-AF65-F5344CB8AC3E}">
        <p14:creationId xmlns:p14="http://schemas.microsoft.com/office/powerpoint/2010/main" val="131563394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00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81057870-8E7A-3793-C717-E73510B85E59}"/>
              </a:ext>
            </a:extLst>
          </p:cNvPr>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solidFill>
            <a:srgbClr val="6AE7FF"/>
          </a:solidFill>
        </p:spPr>
        <p:txBody>
          <a:bodyPr wrap="square" lIns="0" tIns="0" rIns="0" bIns="0" rtlCol="0"/>
          <a:lstStyle/>
          <a:p>
            <a:endParaRPr/>
          </a:p>
        </p:txBody>
      </p:sp>
      <p:sp>
        <p:nvSpPr>
          <p:cNvPr id="4" name="object 3">
            <a:extLst>
              <a:ext uri="{FF2B5EF4-FFF2-40B4-BE49-F238E27FC236}">
                <a16:creationId xmlns:a16="http://schemas.microsoft.com/office/drawing/2014/main" id="{6FBFCDCD-51A7-FE50-E199-1CBE52B370BA}"/>
              </a:ext>
            </a:extLst>
          </p:cNvPr>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ln w="12192">
            <a:solidFill>
              <a:srgbClr val="000000"/>
            </a:solidFill>
          </a:ln>
        </p:spPr>
        <p:txBody>
          <a:bodyPr wrap="square" lIns="0" tIns="0" rIns="0" bIns="0" rtlCol="0"/>
          <a:lstStyle/>
          <a:p>
            <a:endParaRPr/>
          </a:p>
        </p:txBody>
      </p:sp>
      <p:sp>
        <p:nvSpPr>
          <p:cNvPr id="5" name="object 4">
            <a:extLst>
              <a:ext uri="{FF2B5EF4-FFF2-40B4-BE49-F238E27FC236}">
                <a16:creationId xmlns:a16="http://schemas.microsoft.com/office/drawing/2014/main" id="{B7D080C5-4118-EAA8-B43B-8AA694C2443C}"/>
              </a:ext>
            </a:extLst>
          </p:cNvPr>
          <p:cNvSpPr/>
          <p:nvPr/>
        </p:nvSpPr>
        <p:spPr>
          <a:xfrm>
            <a:off x="312420" y="688848"/>
            <a:ext cx="3282950" cy="0"/>
          </a:xfrm>
          <a:custGeom>
            <a:avLst/>
            <a:gdLst/>
            <a:ahLst/>
            <a:cxnLst/>
            <a:rect l="l" t="t" r="r" b="b"/>
            <a:pathLst>
              <a:path w="3282950">
                <a:moveTo>
                  <a:pt x="0" y="0"/>
                </a:moveTo>
                <a:lnTo>
                  <a:pt x="3282695" y="0"/>
                </a:lnTo>
              </a:path>
            </a:pathLst>
          </a:custGeom>
          <a:ln w="45720">
            <a:solidFill>
              <a:srgbClr val="6AE7FF"/>
            </a:solidFill>
          </a:ln>
        </p:spPr>
        <p:txBody>
          <a:bodyPr wrap="square" lIns="0" tIns="0" rIns="0" bIns="0" rtlCol="0"/>
          <a:lstStyle/>
          <a:p>
            <a:endParaRPr/>
          </a:p>
        </p:txBody>
      </p:sp>
      <p:sp>
        <p:nvSpPr>
          <p:cNvPr id="6" name="object 5">
            <a:extLst>
              <a:ext uri="{FF2B5EF4-FFF2-40B4-BE49-F238E27FC236}">
                <a16:creationId xmlns:a16="http://schemas.microsoft.com/office/drawing/2014/main" id="{05C43467-8705-11A6-35E0-5E79EF48B4CF}"/>
              </a:ext>
            </a:extLst>
          </p:cNvPr>
          <p:cNvSpPr/>
          <p:nvPr/>
        </p:nvSpPr>
        <p:spPr>
          <a:xfrm>
            <a:off x="312420" y="665987"/>
            <a:ext cx="3282950" cy="45720"/>
          </a:xfrm>
          <a:custGeom>
            <a:avLst/>
            <a:gdLst/>
            <a:ahLst/>
            <a:cxnLst/>
            <a:rect l="l" t="t" r="r" b="b"/>
            <a:pathLst>
              <a:path w="3282950" h="45720">
                <a:moveTo>
                  <a:pt x="0" y="45720"/>
                </a:moveTo>
                <a:lnTo>
                  <a:pt x="145186" y="0"/>
                </a:lnTo>
                <a:lnTo>
                  <a:pt x="3282695" y="0"/>
                </a:lnTo>
                <a:lnTo>
                  <a:pt x="3137535" y="45720"/>
                </a:lnTo>
                <a:lnTo>
                  <a:pt x="0" y="45720"/>
                </a:lnTo>
                <a:close/>
              </a:path>
            </a:pathLst>
          </a:custGeom>
          <a:ln w="12191">
            <a:solidFill>
              <a:srgbClr val="000000"/>
            </a:solidFill>
          </a:ln>
        </p:spPr>
        <p:txBody>
          <a:bodyPr wrap="square" lIns="0" tIns="0" rIns="0" bIns="0" rtlCol="0"/>
          <a:lstStyle/>
          <a:p>
            <a:endParaRPr/>
          </a:p>
        </p:txBody>
      </p:sp>
      <p:sp>
        <p:nvSpPr>
          <p:cNvPr id="7" name="object 6">
            <a:extLst>
              <a:ext uri="{FF2B5EF4-FFF2-40B4-BE49-F238E27FC236}">
                <a16:creationId xmlns:a16="http://schemas.microsoft.com/office/drawing/2014/main" id="{EB76518B-6C3B-7716-83AA-6F5F3F408D2C}"/>
              </a:ext>
            </a:extLst>
          </p:cNvPr>
          <p:cNvSpPr/>
          <p:nvPr/>
        </p:nvSpPr>
        <p:spPr>
          <a:xfrm>
            <a:off x="3906011" y="652272"/>
            <a:ext cx="118872" cy="118872"/>
          </a:xfrm>
          <a:prstGeom prst="rect">
            <a:avLst/>
          </a:prstGeom>
          <a:blipFill>
            <a:blip r:embed="rId5"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51FDF78C-99EE-FA30-24AB-CF5C87C67A61}"/>
              </a:ext>
            </a:extLst>
          </p:cNvPr>
          <p:cNvSpPr/>
          <p:nvPr/>
        </p:nvSpPr>
        <p:spPr>
          <a:xfrm>
            <a:off x="4076700" y="652272"/>
            <a:ext cx="118872" cy="118872"/>
          </a:xfrm>
          <a:prstGeom prst="rect">
            <a:avLst/>
          </a:prstGeom>
          <a:blipFill>
            <a:blip r:embed="rId5" cstate="print"/>
            <a:stretch>
              <a:fillRect/>
            </a:stretch>
          </a:blipFill>
        </p:spPr>
        <p:txBody>
          <a:bodyPr wrap="square" lIns="0" tIns="0" rIns="0" bIns="0" rtlCol="0"/>
          <a:lstStyle/>
          <a:p>
            <a:endParaRPr/>
          </a:p>
        </p:txBody>
      </p:sp>
      <p:sp>
        <p:nvSpPr>
          <p:cNvPr id="9" name="object 8">
            <a:extLst>
              <a:ext uri="{FF2B5EF4-FFF2-40B4-BE49-F238E27FC236}">
                <a16:creationId xmlns:a16="http://schemas.microsoft.com/office/drawing/2014/main" id="{286CEB34-135A-936E-638A-5E6B811D3DCD}"/>
              </a:ext>
            </a:extLst>
          </p:cNvPr>
          <p:cNvSpPr/>
          <p:nvPr/>
        </p:nvSpPr>
        <p:spPr>
          <a:xfrm>
            <a:off x="4248911" y="652272"/>
            <a:ext cx="118872" cy="118872"/>
          </a:xfrm>
          <a:prstGeom prst="rect">
            <a:avLst/>
          </a:prstGeom>
          <a:blipFill>
            <a:blip r:embed="rId5" cstate="print"/>
            <a:stretch>
              <a:fillRect/>
            </a:stretch>
          </a:blipFill>
        </p:spPr>
        <p:txBody>
          <a:bodyPr wrap="square" lIns="0" tIns="0" rIns="0" bIns="0" rtlCol="0"/>
          <a:lstStyle/>
          <a:p>
            <a:endParaRPr/>
          </a:p>
        </p:txBody>
      </p:sp>
      <p:sp>
        <p:nvSpPr>
          <p:cNvPr id="10" name="object 9">
            <a:extLst>
              <a:ext uri="{FF2B5EF4-FFF2-40B4-BE49-F238E27FC236}">
                <a16:creationId xmlns:a16="http://schemas.microsoft.com/office/drawing/2014/main" id="{8E38F142-41BC-2C00-384A-4689514D48B3}"/>
              </a:ext>
            </a:extLst>
          </p:cNvPr>
          <p:cNvSpPr/>
          <p:nvPr/>
        </p:nvSpPr>
        <p:spPr>
          <a:xfrm>
            <a:off x="4634484" y="647700"/>
            <a:ext cx="118872" cy="118872"/>
          </a:xfrm>
          <a:prstGeom prst="rect">
            <a:avLst/>
          </a:prstGeom>
          <a:blipFill>
            <a:blip r:embed="rId5" cstate="print"/>
            <a:stretch>
              <a:fillRect/>
            </a:stretch>
          </a:blipFill>
        </p:spPr>
        <p:txBody>
          <a:bodyPr wrap="square" lIns="0" tIns="0" rIns="0" bIns="0" rtlCol="0"/>
          <a:lstStyle/>
          <a:p>
            <a:endParaRPr/>
          </a:p>
        </p:txBody>
      </p:sp>
      <p:sp>
        <p:nvSpPr>
          <p:cNvPr id="11" name="object 10">
            <a:extLst>
              <a:ext uri="{FF2B5EF4-FFF2-40B4-BE49-F238E27FC236}">
                <a16:creationId xmlns:a16="http://schemas.microsoft.com/office/drawing/2014/main" id="{8DCEEC65-3F95-58E5-192F-FF314B84BC9F}"/>
              </a:ext>
            </a:extLst>
          </p:cNvPr>
          <p:cNvSpPr/>
          <p:nvPr/>
        </p:nvSpPr>
        <p:spPr>
          <a:xfrm>
            <a:off x="1888235" y="778763"/>
            <a:ext cx="3021965" cy="0"/>
          </a:xfrm>
          <a:custGeom>
            <a:avLst/>
            <a:gdLst/>
            <a:ahLst/>
            <a:cxnLst/>
            <a:rect l="l" t="t" r="r" b="b"/>
            <a:pathLst>
              <a:path w="3021965">
                <a:moveTo>
                  <a:pt x="0" y="0"/>
                </a:moveTo>
                <a:lnTo>
                  <a:pt x="3021965" y="0"/>
                </a:lnTo>
              </a:path>
            </a:pathLst>
          </a:custGeom>
          <a:ln w="6096">
            <a:solidFill>
              <a:srgbClr val="000000"/>
            </a:solidFill>
            <a:prstDash val="sysDot"/>
          </a:ln>
        </p:spPr>
        <p:txBody>
          <a:bodyPr wrap="square" lIns="0" tIns="0" rIns="0" bIns="0" rtlCol="0"/>
          <a:lstStyle/>
          <a:p>
            <a:endParaRPr/>
          </a:p>
        </p:txBody>
      </p:sp>
      <p:sp>
        <p:nvSpPr>
          <p:cNvPr id="12" name="object 11">
            <a:extLst>
              <a:ext uri="{FF2B5EF4-FFF2-40B4-BE49-F238E27FC236}">
                <a16:creationId xmlns:a16="http://schemas.microsoft.com/office/drawing/2014/main" id="{D5FB58AD-D403-8A39-C568-D2A60ABFA3F9}"/>
              </a:ext>
            </a:extLst>
          </p:cNvPr>
          <p:cNvSpPr/>
          <p:nvPr/>
        </p:nvSpPr>
        <p:spPr>
          <a:xfrm>
            <a:off x="2425133" y="1049082"/>
            <a:ext cx="8562456" cy="3763964"/>
          </a:xfrm>
          <a:prstGeom prst="rect">
            <a:avLst/>
          </a:prstGeom>
          <a:blipFill>
            <a:blip r:embed="rId6" cstate="print"/>
            <a:stretch>
              <a:fillRect/>
            </a:stretch>
          </a:blipFill>
        </p:spPr>
        <p:txBody>
          <a:bodyPr wrap="square" lIns="0" tIns="0" rIns="0" bIns="0" rtlCol="0"/>
          <a:lstStyle/>
          <a:p>
            <a:endParaRPr/>
          </a:p>
        </p:txBody>
      </p:sp>
      <p:sp>
        <p:nvSpPr>
          <p:cNvPr id="13" name="object 12">
            <a:extLst>
              <a:ext uri="{FF2B5EF4-FFF2-40B4-BE49-F238E27FC236}">
                <a16:creationId xmlns:a16="http://schemas.microsoft.com/office/drawing/2014/main" id="{B19DD557-C925-14D2-DA27-C4A3E12B968B}"/>
              </a:ext>
            </a:extLst>
          </p:cNvPr>
          <p:cNvSpPr txBox="1">
            <a:spLocks/>
          </p:cNvSpPr>
          <p:nvPr/>
        </p:nvSpPr>
        <p:spPr>
          <a:xfrm>
            <a:off x="391159" y="326263"/>
            <a:ext cx="2316480" cy="33083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zh-CN" altLang="en-US" sz="2000">
                <a:solidFill>
                  <a:srgbClr val="000000"/>
                </a:solidFill>
                <a:latin typeface="微软雅黑"/>
                <a:cs typeface="微软雅黑"/>
              </a:rPr>
              <a:t>边缘计算的功能视图</a:t>
            </a:r>
            <a:endParaRPr lang="zh-CN" altLang="en-US" sz="2000" dirty="0">
              <a:latin typeface="微软雅黑"/>
              <a:cs typeface="微软雅黑"/>
            </a:endParaRPr>
          </a:p>
        </p:txBody>
      </p:sp>
      <p:sp>
        <p:nvSpPr>
          <p:cNvPr id="14" name="object 13">
            <a:extLst>
              <a:ext uri="{FF2B5EF4-FFF2-40B4-BE49-F238E27FC236}">
                <a16:creationId xmlns:a16="http://schemas.microsoft.com/office/drawing/2014/main" id="{AEB01951-3D27-A529-C920-6C3796E49D1C}"/>
              </a:ext>
            </a:extLst>
          </p:cNvPr>
          <p:cNvSpPr txBox="1"/>
          <p:nvPr/>
        </p:nvSpPr>
        <p:spPr>
          <a:xfrm>
            <a:off x="738631" y="3005073"/>
            <a:ext cx="65849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C00000"/>
                </a:solidFill>
                <a:latin typeface="微软雅黑"/>
                <a:cs typeface="微软雅黑"/>
              </a:rPr>
              <a:t>VMM</a:t>
            </a:r>
            <a:endParaRPr sz="1800">
              <a:latin typeface="微软雅黑"/>
              <a:cs typeface="微软雅黑"/>
            </a:endParaRPr>
          </a:p>
        </p:txBody>
      </p:sp>
      <p:sp>
        <p:nvSpPr>
          <p:cNvPr id="15" name="object 14">
            <a:extLst>
              <a:ext uri="{FF2B5EF4-FFF2-40B4-BE49-F238E27FC236}">
                <a16:creationId xmlns:a16="http://schemas.microsoft.com/office/drawing/2014/main" id="{E5D2D0DB-6E58-553E-F0C3-3B0D97D9CFC9}"/>
              </a:ext>
            </a:extLst>
          </p:cNvPr>
          <p:cNvSpPr txBox="1"/>
          <p:nvPr/>
        </p:nvSpPr>
        <p:spPr>
          <a:xfrm>
            <a:off x="882497" y="4139260"/>
            <a:ext cx="53911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C00000"/>
                </a:solidFill>
                <a:latin typeface="微软雅黑"/>
                <a:cs typeface="微软雅黑"/>
              </a:rPr>
              <a:t>SDN</a:t>
            </a:r>
            <a:endParaRPr sz="1800">
              <a:latin typeface="微软雅黑"/>
              <a:cs typeface="微软雅黑"/>
            </a:endParaRPr>
          </a:p>
        </p:txBody>
      </p:sp>
      <p:sp>
        <p:nvSpPr>
          <p:cNvPr id="16" name="object 15">
            <a:extLst>
              <a:ext uri="{FF2B5EF4-FFF2-40B4-BE49-F238E27FC236}">
                <a16:creationId xmlns:a16="http://schemas.microsoft.com/office/drawing/2014/main" id="{63765556-CD28-D1A1-D2B8-9D099E794548}"/>
              </a:ext>
            </a:extLst>
          </p:cNvPr>
          <p:cNvSpPr/>
          <p:nvPr/>
        </p:nvSpPr>
        <p:spPr>
          <a:xfrm>
            <a:off x="1839467" y="3121151"/>
            <a:ext cx="3331210" cy="228600"/>
          </a:xfrm>
          <a:custGeom>
            <a:avLst/>
            <a:gdLst/>
            <a:ahLst/>
            <a:cxnLst/>
            <a:rect l="l" t="t" r="r" b="b"/>
            <a:pathLst>
              <a:path w="3331210" h="228600">
                <a:moveTo>
                  <a:pt x="228600" y="0"/>
                </a:moveTo>
                <a:lnTo>
                  <a:pt x="0" y="114300"/>
                </a:lnTo>
                <a:lnTo>
                  <a:pt x="228600" y="228600"/>
                </a:lnTo>
                <a:lnTo>
                  <a:pt x="228600" y="152400"/>
                </a:lnTo>
                <a:lnTo>
                  <a:pt x="190500" y="152400"/>
                </a:lnTo>
                <a:lnTo>
                  <a:pt x="190500" y="76200"/>
                </a:lnTo>
                <a:lnTo>
                  <a:pt x="228600" y="76200"/>
                </a:lnTo>
                <a:lnTo>
                  <a:pt x="228600" y="0"/>
                </a:lnTo>
                <a:close/>
              </a:path>
              <a:path w="3331210" h="228600">
                <a:moveTo>
                  <a:pt x="228600" y="76200"/>
                </a:moveTo>
                <a:lnTo>
                  <a:pt x="190500" y="76200"/>
                </a:lnTo>
                <a:lnTo>
                  <a:pt x="190500" y="152400"/>
                </a:lnTo>
                <a:lnTo>
                  <a:pt x="228600" y="152400"/>
                </a:lnTo>
                <a:lnTo>
                  <a:pt x="228600" y="76200"/>
                </a:lnTo>
                <a:close/>
              </a:path>
              <a:path w="3331210" h="228600">
                <a:moveTo>
                  <a:pt x="3330702" y="76200"/>
                </a:moveTo>
                <a:lnTo>
                  <a:pt x="228600" y="76200"/>
                </a:lnTo>
                <a:lnTo>
                  <a:pt x="228600" y="152400"/>
                </a:lnTo>
                <a:lnTo>
                  <a:pt x="3330702" y="152400"/>
                </a:lnTo>
                <a:lnTo>
                  <a:pt x="3330702" y="76200"/>
                </a:lnTo>
                <a:close/>
              </a:path>
            </a:pathLst>
          </a:custGeom>
          <a:solidFill>
            <a:srgbClr val="000000"/>
          </a:solidFill>
        </p:spPr>
        <p:txBody>
          <a:bodyPr wrap="square" lIns="0" tIns="0" rIns="0" bIns="0" rtlCol="0"/>
          <a:lstStyle/>
          <a:p>
            <a:endParaRPr/>
          </a:p>
        </p:txBody>
      </p:sp>
      <p:sp>
        <p:nvSpPr>
          <p:cNvPr id="17" name="object 16">
            <a:extLst>
              <a:ext uri="{FF2B5EF4-FFF2-40B4-BE49-F238E27FC236}">
                <a16:creationId xmlns:a16="http://schemas.microsoft.com/office/drawing/2014/main" id="{1FD8F3E8-E774-72E9-AA37-89AF4E38B064}"/>
              </a:ext>
            </a:extLst>
          </p:cNvPr>
          <p:cNvSpPr/>
          <p:nvPr/>
        </p:nvSpPr>
        <p:spPr>
          <a:xfrm>
            <a:off x="1804416" y="4230623"/>
            <a:ext cx="2170430" cy="228600"/>
          </a:xfrm>
          <a:custGeom>
            <a:avLst/>
            <a:gdLst/>
            <a:ahLst/>
            <a:cxnLst/>
            <a:rect l="l" t="t" r="r" b="b"/>
            <a:pathLst>
              <a:path w="2170429" h="228600">
                <a:moveTo>
                  <a:pt x="228600" y="0"/>
                </a:moveTo>
                <a:lnTo>
                  <a:pt x="0" y="114300"/>
                </a:lnTo>
                <a:lnTo>
                  <a:pt x="228600" y="228600"/>
                </a:lnTo>
                <a:lnTo>
                  <a:pt x="228600" y="152400"/>
                </a:lnTo>
                <a:lnTo>
                  <a:pt x="190500" y="152400"/>
                </a:lnTo>
                <a:lnTo>
                  <a:pt x="190500" y="76200"/>
                </a:lnTo>
                <a:lnTo>
                  <a:pt x="228600" y="76200"/>
                </a:lnTo>
                <a:lnTo>
                  <a:pt x="228600" y="0"/>
                </a:lnTo>
                <a:close/>
              </a:path>
              <a:path w="2170429" h="228600">
                <a:moveTo>
                  <a:pt x="228600" y="76200"/>
                </a:moveTo>
                <a:lnTo>
                  <a:pt x="190500" y="76200"/>
                </a:lnTo>
                <a:lnTo>
                  <a:pt x="190500" y="152400"/>
                </a:lnTo>
                <a:lnTo>
                  <a:pt x="228600" y="152400"/>
                </a:lnTo>
                <a:lnTo>
                  <a:pt x="228600" y="76200"/>
                </a:lnTo>
                <a:close/>
              </a:path>
              <a:path w="2170429" h="228600">
                <a:moveTo>
                  <a:pt x="2170175" y="76200"/>
                </a:moveTo>
                <a:lnTo>
                  <a:pt x="228600" y="76200"/>
                </a:lnTo>
                <a:lnTo>
                  <a:pt x="228600" y="152400"/>
                </a:lnTo>
                <a:lnTo>
                  <a:pt x="2170175" y="152400"/>
                </a:lnTo>
                <a:lnTo>
                  <a:pt x="2170175" y="76200"/>
                </a:lnTo>
                <a:close/>
              </a:path>
            </a:pathLst>
          </a:custGeom>
          <a:solidFill>
            <a:srgbClr val="000000"/>
          </a:solidFill>
        </p:spPr>
        <p:txBody>
          <a:bodyPr wrap="square" lIns="0" tIns="0" rIns="0" bIns="0" rtlCol="0"/>
          <a:lstStyle/>
          <a:p>
            <a:endParaRPr/>
          </a:p>
        </p:txBody>
      </p:sp>
      <p:sp>
        <p:nvSpPr>
          <p:cNvPr id="18" name="object 17">
            <a:extLst>
              <a:ext uri="{FF2B5EF4-FFF2-40B4-BE49-F238E27FC236}">
                <a16:creationId xmlns:a16="http://schemas.microsoft.com/office/drawing/2014/main" id="{993787C2-CEB8-3F51-CFD9-0024E2A90A50}"/>
              </a:ext>
            </a:extLst>
          </p:cNvPr>
          <p:cNvSpPr/>
          <p:nvPr/>
        </p:nvSpPr>
        <p:spPr>
          <a:xfrm>
            <a:off x="803148" y="5071871"/>
            <a:ext cx="10487025" cy="1567180"/>
          </a:xfrm>
          <a:custGeom>
            <a:avLst/>
            <a:gdLst/>
            <a:ahLst/>
            <a:cxnLst/>
            <a:rect l="l" t="t" r="r" b="b"/>
            <a:pathLst>
              <a:path w="10487025" h="1567179">
                <a:moveTo>
                  <a:pt x="0" y="1566671"/>
                </a:moveTo>
                <a:lnTo>
                  <a:pt x="10486644" y="1566671"/>
                </a:lnTo>
                <a:lnTo>
                  <a:pt x="10486644" y="0"/>
                </a:lnTo>
                <a:lnTo>
                  <a:pt x="0" y="0"/>
                </a:lnTo>
                <a:lnTo>
                  <a:pt x="0" y="1566671"/>
                </a:lnTo>
                <a:close/>
              </a:path>
            </a:pathLst>
          </a:custGeom>
          <a:solidFill>
            <a:srgbClr val="E9F7F8"/>
          </a:solidFill>
        </p:spPr>
        <p:txBody>
          <a:bodyPr wrap="square" lIns="0" tIns="0" rIns="0" bIns="0" rtlCol="0"/>
          <a:lstStyle/>
          <a:p>
            <a:endParaRPr/>
          </a:p>
        </p:txBody>
      </p:sp>
      <p:sp>
        <p:nvSpPr>
          <p:cNvPr id="19" name="object 18">
            <a:extLst>
              <a:ext uri="{FF2B5EF4-FFF2-40B4-BE49-F238E27FC236}">
                <a16:creationId xmlns:a16="http://schemas.microsoft.com/office/drawing/2014/main" id="{5E87EEBC-E196-536E-5F03-324589AAFCB7}"/>
              </a:ext>
            </a:extLst>
          </p:cNvPr>
          <p:cNvSpPr txBox="1"/>
          <p:nvPr/>
        </p:nvSpPr>
        <p:spPr>
          <a:xfrm>
            <a:off x="882497" y="5029555"/>
            <a:ext cx="10556240" cy="1554480"/>
          </a:xfrm>
          <a:prstGeom prst="rect">
            <a:avLst/>
          </a:prstGeom>
        </p:spPr>
        <p:txBody>
          <a:bodyPr vert="horz" wrap="square" lIns="0" tIns="25400" rIns="0" bIns="0" rtlCol="0">
            <a:spAutoFit/>
          </a:bodyPr>
          <a:lstStyle/>
          <a:p>
            <a:pPr marL="12700" marR="5080" indent="543560">
              <a:lnSpc>
                <a:spcPct val="146500"/>
              </a:lnSpc>
              <a:spcBef>
                <a:spcPts val="200"/>
              </a:spcBef>
            </a:pPr>
            <a:r>
              <a:rPr sz="1800" dirty="0">
                <a:latin typeface="微软雅黑"/>
                <a:cs typeface="微软雅黑"/>
              </a:rPr>
              <a:t>一方面</a:t>
            </a:r>
            <a:r>
              <a:rPr sz="1800" spc="10" dirty="0">
                <a:latin typeface="微软雅黑"/>
                <a:cs typeface="微软雅黑"/>
              </a:rPr>
              <a:t>将</a:t>
            </a:r>
            <a:r>
              <a:rPr sz="1800" dirty="0">
                <a:latin typeface="微软雅黑"/>
                <a:cs typeface="微软雅黑"/>
              </a:rPr>
              <a:t>海量边缘设备采集或产生的数据部分或全部计算</a:t>
            </a:r>
            <a:r>
              <a:rPr sz="1800" spc="5" dirty="0">
                <a:latin typeface="微软雅黑"/>
                <a:cs typeface="微软雅黑"/>
              </a:rPr>
              <a:t>的</a:t>
            </a:r>
            <a:r>
              <a:rPr sz="2400" b="1" dirty="0">
                <a:solidFill>
                  <a:srgbClr val="C00000"/>
                </a:solidFill>
                <a:latin typeface="微软雅黑"/>
                <a:cs typeface="微软雅黑"/>
              </a:rPr>
              <a:t>预处理操作</a:t>
            </a:r>
            <a:r>
              <a:rPr sz="1800" dirty="0">
                <a:latin typeface="微软雅黑"/>
                <a:cs typeface="微软雅黑"/>
              </a:rPr>
              <a:t>，对无用的数据进行过 </a:t>
            </a:r>
            <a:r>
              <a:rPr sz="1800" spc="20" dirty="0">
                <a:latin typeface="微软雅黑"/>
                <a:cs typeface="微软雅黑"/>
              </a:rPr>
              <a:t>滤，降低传输的带宽</a:t>
            </a:r>
            <a:r>
              <a:rPr sz="1800" dirty="0">
                <a:latin typeface="微软雅黑"/>
                <a:cs typeface="微软雅黑"/>
              </a:rPr>
              <a:t>；</a:t>
            </a:r>
            <a:r>
              <a:rPr sz="1800" spc="315" dirty="0">
                <a:latin typeface="微软雅黑"/>
                <a:cs typeface="微软雅黑"/>
              </a:rPr>
              <a:t> </a:t>
            </a:r>
            <a:r>
              <a:rPr sz="1800" spc="20" dirty="0">
                <a:latin typeface="微软雅黑"/>
                <a:cs typeface="微软雅黑"/>
              </a:rPr>
              <a:t>另</a:t>
            </a:r>
            <a:r>
              <a:rPr sz="1800" spc="30" dirty="0">
                <a:latin typeface="微软雅黑"/>
                <a:cs typeface="微软雅黑"/>
              </a:rPr>
              <a:t>一</a:t>
            </a:r>
            <a:r>
              <a:rPr sz="1800" spc="20" dirty="0">
                <a:latin typeface="微软雅黑"/>
                <a:cs typeface="微软雅黑"/>
              </a:rPr>
              <a:t>方面</a:t>
            </a:r>
            <a:r>
              <a:rPr sz="1800" spc="30" dirty="0">
                <a:latin typeface="微软雅黑"/>
                <a:cs typeface="微软雅黑"/>
              </a:rPr>
              <a:t>将</a:t>
            </a:r>
            <a:r>
              <a:rPr sz="2400" b="1" spc="25" dirty="0">
                <a:solidFill>
                  <a:srgbClr val="C00000"/>
                </a:solidFill>
                <a:latin typeface="微软雅黑"/>
                <a:cs typeface="微软雅黑"/>
              </a:rPr>
              <a:t>时间敏感型数据分</a:t>
            </a:r>
            <a:r>
              <a:rPr sz="2400" b="1" spc="5" dirty="0">
                <a:solidFill>
                  <a:srgbClr val="C00000"/>
                </a:solidFill>
                <a:latin typeface="微软雅黑"/>
                <a:cs typeface="微软雅黑"/>
              </a:rPr>
              <a:t>析</a:t>
            </a:r>
            <a:r>
              <a:rPr sz="1800" spc="20" dirty="0">
                <a:latin typeface="微软雅黑"/>
                <a:cs typeface="微软雅黑"/>
              </a:rPr>
              <a:t>应用迁移至边缘侧，提高数据访问速</a:t>
            </a:r>
            <a:r>
              <a:rPr sz="1800" spc="25" dirty="0">
                <a:latin typeface="微软雅黑"/>
                <a:cs typeface="微软雅黑"/>
              </a:rPr>
              <a:t>度</a:t>
            </a:r>
            <a:r>
              <a:rPr sz="1800" dirty="0">
                <a:latin typeface="微软雅黑"/>
                <a:cs typeface="微软雅黑"/>
              </a:rPr>
              <a:t>，  </a:t>
            </a:r>
            <a:r>
              <a:rPr sz="1800" spc="-5" dirty="0">
                <a:latin typeface="微软雅黑"/>
                <a:cs typeface="微软雅黑"/>
              </a:rPr>
              <a:t>保证数据中心可靠性，满足数据生成速度的需</a:t>
            </a:r>
            <a:r>
              <a:rPr sz="1800" dirty="0">
                <a:latin typeface="微软雅黑"/>
                <a:cs typeface="微软雅黑"/>
              </a:rPr>
              <a:t>求。</a:t>
            </a:r>
          </a:p>
        </p:txBody>
      </p:sp>
      <p:pic>
        <p:nvPicPr>
          <p:cNvPr id="20" name="luvvoice.com-20240823-U4eU">
            <a:hlinkClick r:id="" action="ppaction://media"/>
            <a:extLst>
              <a:ext uri="{FF2B5EF4-FFF2-40B4-BE49-F238E27FC236}">
                <a16:creationId xmlns:a16="http://schemas.microsoft.com/office/drawing/2014/main" id="{9007B947-A711-FFF0-573B-C232AD5E9C1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075" y="92075"/>
            <a:ext cx="304800" cy="304800"/>
          </a:xfrm>
          <a:prstGeom prst="rect">
            <a:avLst/>
          </a:prstGeom>
        </p:spPr>
      </p:pic>
    </p:spTree>
    <p:extLst>
      <p:ext uri="{BB962C8B-B14F-4D97-AF65-F5344CB8AC3E}">
        <p14:creationId xmlns:p14="http://schemas.microsoft.com/office/powerpoint/2010/main" val="30041893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20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solidFill>
            <a:srgbClr val="6AE7FF"/>
          </a:solidFill>
        </p:spPr>
        <p:txBody>
          <a:bodyPr wrap="square" lIns="0" tIns="0" rIns="0" bIns="0" rtlCol="0"/>
          <a:lstStyle/>
          <a:p>
            <a:endParaRPr/>
          </a:p>
        </p:txBody>
      </p:sp>
      <p:sp>
        <p:nvSpPr>
          <p:cNvPr id="3" name="object 3"/>
          <p:cNvSpPr/>
          <p:nvPr/>
        </p:nvSpPr>
        <p:spPr>
          <a:xfrm>
            <a:off x="3401567" y="516636"/>
            <a:ext cx="1308100" cy="108585"/>
          </a:xfrm>
          <a:custGeom>
            <a:avLst/>
            <a:gdLst/>
            <a:ahLst/>
            <a:cxnLst/>
            <a:rect l="l" t="t" r="r" b="b"/>
            <a:pathLst>
              <a:path w="1308100" h="108584">
                <a:moveTo>
                  <a:pt x="0" y="108203"/>
                </a:moveTo>
                <a:lnTo>
                  <a:pt x="1307591" y="108203"/>
                </a:lnTo>
                <a:lnTo>
                  <a:pt x="1307591" y="0"/>
                </a:lnTo>
                <a:lnTo>
                  <a:pt x="0" y="0"/>
                </a:lnTo>
                <a:lnTo>
                  <a:pt x="0" y="108203"/>
                </a:lnTo>
                <a:close/>
              </a:path>
            </a:pathLst>
          </a:custGeom>
          <a:ln w="12192">
            <a:solidFill>
              <a:srgbClr val="000000"/>
            </a:solidFill>
          </a:ln>
        </p:spPr>
        <p:txBody>
          <a:bodyPr wrap="square" lIns="0" tIns="0" rIns="0" bIns="0" rtlCol="0"/>
          <a:lstStyle/>
          <a:p>
            <a:endParaRPr/>
          </a:p>
        </p:txBody>
      </p:sp>
      <p:sp>
        <p:nvSpPr>
          <p:cNvPr id="4" name="object 4"/>
          <p:cNvSpPr/>
          <p:nvPr/>
        </p:nvSpPr>
        <p:spPr>
          <a:xfrm>
            <a:off x="312420" y="688848"/>
            <a:ext cx="3282950" cy="0"/>
          </a:xfrm>
          <a:custGeom>
            <a:avLst/>
            <a:gdLst/>
            <a:ahLst/>
            <a:cxnLst/>
            <a:rect l="l" t="t" r="r" b="b"/>
            <a:pathLst>
              <a:path w="3282950">
                <a:moveTo>
                  <a:pt x="0" y="0"/>
                </a:moveTo>
                <a:lnTo>
                  <a:pt x="3282695" y="0"/>
                </a:lnTo>
              </a:path>
            </a:pathLst>
          </a:custGeom>
          <a:ln w="45720">
            <a:solidFill>
              <a:srgbClr val="6AE7FF"/>
            </a:solidFill>
          </a:ln>
        </p:spPr>
        <p:txBody>
          <a:bodyPr wrap="square" lIns="0" tIns="0" rIns="0" bIns="0" rtlCol="0"/>
          <a:lstStyle/>
          <a:p>
            <a:endParaRPr/>
          </a:p>
        </p:txBody>
      </p:sp>
      <p:sp>
        <p:nvSpPr>
          <p:cNvPr id="5" name="object 5"/>
          <p:cNvSpPr/>
          <p:nvPr/>
        </p:nvSpPr>
        <p:spPr>
          <a:xfrm>
            <a:off x="312420" y="665987"/>
            <a:ext cx="3282950" cy="45720"/>
          </a:xfrm>
          <a:custGeom>
            <a:avLst/>
            <a:gdLst/>
            <a:ahLst/>
            <a:cxnLst/>
            <a:rect l="l" t="t" r="r" b="b"/>
            <a:pathLst>
              <a:path w="3282950" h="45720">
                <a:moveTo>
                  <a:pt x="0" y="45720"/>
                </a:moveTo>
                <a:lnTo>
                  <a:pt x="145186" y="0"/>
                </a:lnTo>
                <a:lnTo>
                  <a:pt x="3282695" y="0"/>
                </a:lnTo>
                <a:lnTo>
                  <a:pt x="3137535" y="45720"/>
                </a:lnTo>
                <a:lnTo>
                  <a:pt x="0" y="45720"/>
                </a:lnTo>
                <a:close/>
              </a:path>
            </a:pathLst>
          </a:custGeom>
          <a:ln w="12191">
            <a:solidFill>
              <a:srgbClr val="000000"/>
            </a:solidFill>
          </a:ln>
        </p:spPr>
        <p:txBody>
          <a:bodyPr wrap="square" lIns="0" tIns="0" rIns="0" bIns="0" rtlCol="0"/>
          <a:lstStyle/>
          <a:p>
            <a:endParaRPr/>
          </a:p>
        </p:txBody>
      </p:sp>
      <p:sp>
        <p:nvSpPr>
          <p:cNvPr id="6" name="object 6"/>
          <p:cNvSpPr/>
          <p:nvPr/>
        </p:nvSpPr>
        <p:spPr>
          <a:xfrm>
            <a:off x="3906011" y="652272"/>
            <a:ext cx="118872" cy="1188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076700" y="652272"/>
            <a:ext cx="118872" cy="11887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248911" y="652272"/>
            <a:ext cx="118872" cy="11887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634484" y="647700"/>
            <a:ext cx="118872" cy="11887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888235" y="778763"/>
            <a:ext cx="3021965" cy="0"/>
          </a:xfrm>
          <a:custGeom>
            <a:avLst/>
            <a:gdLst/>
            <a:ahLst/>
            <a:cxnLst/>
            <a:rect l="l" t="t" r="r" b="b"/>
            <a:pathLst>
              <a:path w="3021965">
                <a:moveTo>
                  <a:pt x="0" y="0"/>
                </a:moveTo>
                <a:lnTo>
                  <a:pt x="3021965" y="0"/>
                </a:lnTo>
              </a:path>
            </a:pathLst>
          </a:custGeom>
          <a:ln w="6096">
            <a:solidFill>
              <a:srgbClr val="000000"/>
            </a:solidFill>
            <a:prstDash val="sysDot"/>
          </a:ln>
        </p:spPr>
        <p:txBody>
          <a:bodyPr wrap="square" lIns="0" tIns="0" rIns="0" bIns="0" rtlCol="0"/>
          <a:lstStyle/>
          <a:p>
            <a:endParaRPr/>
          </a:p>
        </p:txBody>
      </p:sp>
      <p:sp>
        <p:nvSpPr>
          <p:cNvPr id="11" name="object 11"/>
          <p:cNvSpPr/>
          <p:nvPr/>
        </p:nvSpPr>
        <p:spPr>
          <a:xfrm>
            <a:off x="3696620" y="1370947"/>
            <a:ext cx="8015878" cy="4698926"/>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09016" y="1336547"/>
            <a:ext cx="3016250" cy="5029200"/>
          </a:xfrm>
          <a:custGeom>
            <a:avLst/>
            <a:gdLst/>
            <a:ahLst/>
            <a:cxnLst/>
            <a:rect l="l" t="t" r="r" b="b"/>
            <a:pathLst>
              <a:path w="3016250" h="5029200">
                <a:moveTo>
                  <a:pt x="0" y="5029200"/>
                </a:moveTo>
                <a:lnTo>
                  <a:pt x="3015996" y="5029200"/>
                </a:lnTo>
                <a:lnTo>
                  <a:pt x="3015996" y="0"/>
                </a:lnTo>
                <a:lnTo>
                  <a:pt x="0" y="0"/>
                </a:lnTo>
                <a:lnTo>
                  <a:pt x="0" y="5029200"/>
                </a:lnTo>
                <a:close/>
              </a:path>
            </a:pathLst>
          </a:custGeom>
          <a:solidFill>
            <a:srgbClr val="E9F7F8"/>
          </a:solidFill>
        </p:spPr>
        <p:txBody>
          <a:bodyPr wrap="square" lIns="0" tIns="0" rIns="0" bIns="0" rtlCol="0"/>
          <a:lstStyle/>
          <a:p>
            <a:endParaRPr/>
          </a:p>
        </p:txBody>
      </p:sp>
      <p:sp>
        <p:nvSpPr>
          <p:cNvPr id="13" name="object 13"/>
          <p:cNvSpPr txBox="1"/>
          <p:nvPr/>
        </p:nvSpPr>
        <p:spPr>
          <a:xfrm>
            <a:off x="588060" y="1313815"/>
            <a:ext cx="3086100" cy="4964430"/>
          </a:xfrm>
          <a:prstGeom prst="rect">
            <a:avLst/>
          </a:prstGeom>
        </p:spPr>
        <p:txBody>
          <a:bodyPr vert="horz" wrap="square" lIns="0" tIns="149860" rIns="0" bIns="0" rtlCol="0">
            <a:spAutoFit/>
          </a:bodyPr>
          <a:lstStyle/>
          <a:p>
            <a:pPr marL="299085" indent="-286385">
              <a:lnSpc>
                <a:spcPct val="100000"/>
              </a:lnSpc>
              <a:spcBef>
                <a:spcPts val="1180"/>
              </a:spcBef>
              <a:buFont typeface="Wingdings"/>
              <a:buChar char=""/>
              <a:tabLst>
                <a:tab pos="299720" algn="l"/>
              </a:tabLst>
            </a:pPr>
            <a:r>
              <a:rPr sz="1800" b="1" dirty="0">
                <a:solidFill>
                  <a:srgbClr val="C00000"/>
                </a:solidFill>
                <a:latin typeface="微软雅黑"/>
                <a:cs typeface="微软雅黑"/>
              </a:rPr>
              <a:t>数据预处理</a:t>
            </a:r>
            <a:endParaRPr sz="1800">
              <a:latin typeface="微软雅黑"/>
              <a:cs typeface="微软雅黑"/>
            </a:endParaRPr>
          </a:p>
          <a:p>
            <a:pPr marL="12700" marR="5080">
              <a:lnSpc>
                <a:spcPts val="3240"/>
              </a:lnSpc>
              <a:spcBef>
                <a:spcPts val="285"/>
              </a:spcBef>
            </a:pPr>
            <a:r>
              <a:rPr sz="1800" spc="55" dirty="0">
                <a:latin typeface="微软雅黑"/>
                <a:cs typeface="微软雅黑"/>
              </a:rPr>
              <a:t>对原始</a:t>
            </a:r>
            <a:r>
              <a:rPr sz="1800" spc="70" dirty="0">
                <a:latin typeface="微软雅黑"/>
                <a:cs typeface="微软雅黑"/>
              </a:rPr>
              <a:t>数</a:t>
            </a:r>
            <a:r>
              <a:rPr sz="1800" spc="55" dirty="0">
                <a:latin typeface="微软雅黑"/>
                <a:cs typeface="微软雅黑"/>
              </a:rPr>
              <a:t>据</a:t>
            </a:r>
            <a:r>
              <a:rPr sz="1800" spc="70" dirty="0">
                <a:latin typeface="微软雅黑"/>
                <a:cs typeface="微软雅黑"/>
              </a:rPr>
              <a:t>的</a:t>
            </a:r>
            <a:r>
              <a:rPr sz="1800" spc="55" dirty="0">
                <a:latin typeface="微软雅黑"/>
                <a:cs typeface="微软雅黑"/>
              </a:rPr>
              <a:t>过</a:t>
            </a:r>
            <a:r>
              <a:rPr sz="1800" spc="75" dirty="0">
                <a:latin typeface="微软雅黑"/>
                <a:cs typeface="微软雅黑"/>
              </a:rPr>
              <a:t>滤</a:t>
            </a:r>
            <a:r>
              <a:rPr sz="1800" spc="60" dirty="0">
                <a:latin typeface="微软雅黑"/>
                <a:cs typeface="微软雅黑"/>
              </a:rPr>
              <a:t>、清洗</a:t>
            </a:r>
            <a:r>
              <a:rPr sz="1800" dirty="0">
                <a:latin typeface="微软雅黑"/>
                <a:cs typeface="微软雅黑"/>
              </a:rPr>
              <a:t>、 </a:t>
            </a:r>
            <a:r>
              <a:rPr sz="1800" spc="60" dirty="0">
                <a:latin typeface="微软雅黑"/>
                <a:cs typeface="微软雅黑"/>
              </a:rPr>
              <a:t>聚合</a:t>
            </a:r>
            <a:r>
              <a:rPr sz="1800" spc="55" dirty="0">
                <a:latin typeface="微软雅黑"/>
                <a:cs typeface="微软雅黑"/>
              </a:rPr>
              <a:t>、</a:t>
            </a:r>
            <a:r>
              <a:rPr sz="1800" spc="60" dirty="0">
                <a:latin typeface="微软雅黑"/>
                <a:cs typeface="微软雅黑"/>
              </a:rPr>
              <a:t>质量</a:t>
            </a:r>
            <a:r>
              <a:rPr sz="1800" spc="45" dirty="0">
                <a:latin typeface="微软雅黑"/>
                <a:cs typeface="微软雅黑"/>
              </a:rPr>
              <a:t>优</a:t>
            </a:r>
            <a:r>
              <a:rPr sz="1800" spc="60" dirty="0">
                <a:latin typeface="微软雅黑"/>
                <a:cs typeface="微软雅黑"/>
              </a:rPr>
              <a:t>化和语义解</a:t>
            </a:r>
            <a:r>
              <a:rPr sz="1800" spc="40" dirty="0">
                <a:latin typeface="微软雅黑"/>
                <a:cs typeface="微软雅黑"/>
              </a:rPr>
              <a:t>析</a:t>
            </a:r>
            <a:r>
              <a:rPr sz="1800" dirty="0">
                <a:latin typeface="微软雅黑"/>
                <a:cs typeface="微软雅黑"/>
              </a:rPr>
              <a:t>。</a:t>
            </a:r>
            <a:endParaRPr sz="1800">
              <a:latin typeface="微软雅黑"/>
              <a:cs typeface="微软雅黑"/>
            </a:endParaRPr>
          </a:p>
          <a:p>
            <a:pPr marL="299085" indent="-286385">
              <a:lnSpc>
                <a:spcPct val="100000"/>
              </a:lnSpc>
              <a:spcBef>
                <a:spcPts val="795"/>
              </a:spcBef>
              <a:buFont typeface="Wingdings"/>
              <a:buChar char=""/>
              <a:tabLst>
                <a:tab pos="299720" algn="l"/>
              </a:tabLst>
            </a:pPr>
            <a:r>
              <a:rPr sz="1800" b="1" dirty="0">
                <a:solidFill>
                  <a:srgbClr val="C00000"/>
                </a:solidFill>
                <a:latin typeface="微软雅黑"/>
                <a:cs typeface="微软雅黑"/>
              </a:rPr>
              <a:t>分发与策略执行</a:t>
            </a:r>
            <a:endParaRPr sz="1800">
              <a:latin typeface="微软雅黑"/>
              <a:cs typeface="微软雅黑"/>
            </a:endParaRPr>
          </a:p>
          <a:p>
            <a:pPr marL="12700">
              <a:lnSpc>
                <a:spcPct val="100000"/>
              </a:lnSpc>
              <a:spcBef>
                <a:spcPts val="1080"/>
              </a:spcBef>
            </a:pPr>
            <a:r>
              <a:rPr sz="1800" spc="55" dirty="0">
                <a:latin typeface="微软雅黑"/>
                <a:cs typeface="微软雅黑"/>
              </a:rPr>
              <a:t>基于预</a:t>
            </a:r>
            <a:r>
              <a:rPr sz="1800" spc="70" dirty="0">
                <a:latin typeface="微软雅黑"/>
                <a:cs typeface="微软雅黑"/>
              </a:rPr>
              <a:t>定</a:t>
            </a:r>
            <a:r>
              <a:rPr sz="1800" spc="55" dirty="0">
                <a:latin typeface="微软雅黑"/>
                <a:cs typeface="微软雅黑"/>
              </a:rPr>
              <a:t>义</a:t>
            </a:r>
            <a:r>
              <a:rPr sz="1800" spc="70" dirty="0">
                <a:latin typeface="微软雅黑"/>
                <a:cs typeface="微软雅黑"/>
              </a:rPr>
              <a:t>规</a:t>
            </a:r>
            <a:r>
              <a:rPr sz="1800" spc="55" dirty="0">
                <a:latin typeface="微软雅黑"/>
                <a:cs typeface="微软雅黑"/>
              </a:rPr>
              <a:t>则和数据分</a:t>
            </a:r>
            <a:r>
              <a:rPr sz="1800" dirty="0">
                <a:latin typeface="微软雅黑"/>
                <a:cs typeface="微软雅黑"/>
              </a:rPr>
              <a:t>析</a:t>
            </a:r>
            <a:endParaRPr sz="1800">
              <a:latin typeface="微软雅黑"/>
              <a:cs typeface="微软雅黑"/>
            </a:endParaRPr>
          </a:p>
          <a:p>
            <a:pPr marL="12700" marR="5080">
              <a:lnSpc>
                <a:spcPct val="150000"/>
              </a:lnSpc>
              <a:spcBef>
                <a:spcPts val="5"/>
              </a:spcBef>
            </a:pPr>
            <a:r>
              <a:rPr sz="1800" spc="60" dirty="0">
                <a:latin typeface="微软雅黑"/>
                <a:cs typeface="微软雅黑"/>
              </a:rPr>
              <a:t>结果</a:t>
            </a:r>
            <a:r>
              <a:rPr sz="1800" spc="55" dirty="0">
                <a:latin typeface="微软雅黑"/>
                <a:cs typeface="微软雅黑"/>
              </a:rPr>
              <a:t>，</a:t>
            </a:r>
            <a:r>
              <a:rPr sz="1800" spc="60" dirty="0">
                <a:latin typeface="微软雅黑"/>
                <a:cs typeface="微软雅黑"/>
              </a:rPr>
              <a:t>在本</a:t>
            </a:r>
            <a:r>
              <a:rPr sz="1800" spc="45" dirty="0">
                <a:latin typeface="微软雅黑"/>
                <a:cs typeface="微软雅黑"/>
              </a:rPr>
              <a:t>地</a:t>
            </a:r>
            <a:r>
              <a:rPr sz="1800" spc="60" dirty="0">
                <a:latin typeface="微软雅黑"/>
                <a:cs typeface="微软雅黑"/>
              </a:rPr>
              <a:t>进行策略执</a:t>
            </a:r>
            <a:r>
              <a:rPr sz="1800" spc="40" dirty="0">
                <a:latin typeface="微软雅黑"/>
                <a:cs typeface="微软雅黑"/>
              </a:rPr>
              <a:t>行</a:t>
            </a:r>
            <a:r>
              <a:rPr sz="1800" dirty="0">
                <a:latin typeface="微软雅黑"/>
                <a:cs typeface="微软雅黑"/>
              </a:rPr>
              <a:t>， </a:t>
            </a:r>
            <a:r>
              <a:rPr sz="1800" spc="55" dirty="0">
                <a:latin typeface="微软雅黑"/>
                <a:cs typeface="微软雅黑"/>
              </a:rPr>
              <a:t>或转发</a:t>
            </a:r>
            <a:r>
              <a:rPr sz="1800" spc="70" dirty="0">
                <a:latin typeface="微软雅黑"/>
                <a:cs typeface="微软雅黑"/>
              </a:rPr>
              <a:t>给</a:t>
            </a:r>
            <a:r>
              <a:rPr sz="1800" spc="55" dirty="0">
                <a:latin typeface="微软雅黑"/>
                <a:cs typeface="微软雅黑"/>
              </a:rPr>
              <a:t>云</a:t>
            </a:r>
            <a:r>
              <a:rPr sz="1800" spc="85" dirty="0">
                <a:latin typeface="微软雅黑"/>
                <a:cs typeface="微软雅黑"/>
              </a:rPr>
              <a:t>端</a:t>
            </a:r>
            <a:r>
              <a:rPr sz="1800" spc="60" dirty="0">
                <a:latin typeface="微软雅黑"/>
                <a:cs typeface="微软雅黑"/>
              </a:rPr>
              <a:t>、其他边缘计 </a:t>
            </a:r>
            <a:r>
              <a:rPr sz="1800" dirty="0">
                <a:latin typeface="微软雅黑"/>
                <a:cs typeface="微软雅黑"/>
              </a:rPr>
              <a:t>算节点处理。</a:t>
            </a:r>
            <a:endParaRPr sz="1800">
              <a:latin typeface="微软雅黑"/>
              <a:cs typeface="微软雅黑"/>
            </a:endParaRPr>
          </a:p>
          <a:p>
            <a:pPr marL="299085" indent="-286385">
              <a:lnSpc>
                <a:spcPct val="100000"/>
              </a:lnSpc>
              <a:spcBef>
                <a:spcPts val="1080"/>
              </a:spcBef>
              <a:buFont typeface="Wingdings"/>
              <a:buChar char=""/>
              <a:tabLst>
                <a:tab pos="299720" algn="l"/>
              </a:tabLst>
            </a:pPr>
            <a:r>
              <a:rPr sz="1800" b="1" spc="-5" dirty="0">
                <a:solidFill>
                  <a:srgbClr val="C00000"/>
                </a:solidFill>
                <a:latin typeface="微软雅黑"/>
                <a:cs typeface="微软雅黑"/>
              </a:rPr>
              <a:t>可视化和存储</a:t>
            </a:r>
            <a:endParaRPr sz="1800">
              <a:latin typeface="微软雅黑"/>
              <a:cs typeface="微软雅黑"/>
            </a:endParaRPr>
          </a:p>
          <a:p>
            <a:pPr marL="12700" marR="236854" algn="just">
              <a:lnSpc>
                <a:spcPct val="150000"/>
              </a:lnSpc>
            </a:pPr>
            <a:r>
              <a:rPr sz="1800" spc="55" dirty="0">
                <a:latin typeface="微软雅黑"/>
                <a:cs typeface="微软雅黑"/>
              </a:rPr>
              <a:t>采用时</a:t>
            </a:r>
            <a:r>
              <a:rPr sz="1800" spc="70" dirty="0">
                <a:latin typeface="微软雅黑"/>
                <a:cs typeface="微软雅黑"/>
              </a:rPr>
              <a:t>序</a:t>
            </a:r>
            <a:r>
              <a:rPr sz="1800" spc="55" dirty="0">
                <a:latin typeface="微软雅黑"/>
                <a:cs typeface="微软雅黑"/>
              </a:rPr>
              <a:t>数</a:t>
            </a:r>
            <a:r>
              <a:rPr sz="1800" spc="70" dirty="0">
                <a:latin typeface="微软雅黑"/>
                <a:cs typeface="微软雅黑"/>
              </a:rPr>
              <a:t>据</a:t>
            </a:r>
            <a:r>
              <a:rPr sz="1800" spc="55" dirty="0">
                <a:latin typeface="微软雅黑"/>
                <a:cs typeface="微软雅黑"/>
              </a:rPr>
              <a:t>库等技术节</a:t>
            </a:r>
            <a:r>
              <a:rPr sz="1800" dirty="0">
                <a:latin typeface="微软雅黑"/>
                <a:cs typeface="微软雅黑"/>
              </a:rPr>
              <a:t>省 </a:t>
            </a:r>
            <a:r>
              <a:rPr sz="1800" spc="60" dirty="0">
                <a:latin typeface="微软雅黑"/>
                <a:cs typeface="微软雅黑"/>
              </a:rPr>
              <a:t>存储空</a:t>
            </a:r>
            <a:r>
              <a:rPr sz="1800" spc="70" dirty="0">
                <a:latin typeface="微软雅黑"/>
                <a:cs typeface="微软雅黑"/>
              </a:rPr>
              <a:t>间</a:t>
            </a:r>
            <a:r>
              <a:rPr sz="1800" spc="60" dirty="0">
                <a:latin typeface="微软雅黑"/>
                <a:cs typeface="微软雅黑"/>
              </a:rPr>
              <a:t>、</a:t>
            </a:r>
            <a:r>
              <a:rPr sz="1800" spc="70" dirty="0">
                <a:latin typeface="微软雅黑"/>
                <a:cs typeface="微软雅黑"/>
              </a:rPr>
              <a:t>满</a:t>
            </a:r>
            <a:r>
              <a:rPr sz="1800" spc="55" dirty="0">
                <a:latin typeface="微软雅黑"/>
                <a:cs typeface="微软雅黑"/>
              </a:rPr>
              <a:t>足告诉读写</a:t>
            </a:r>
            <a:r>
              <a:rPr sz="1800" dirty="0">
                <a:latin typeface="微软雅黑"/>
                <a:cs typeface="微软雅黑"/>
              </a:rPr>
              <a:t>操 </a:t>
            </a:r>
            <a:r>
              <a:rPr sz="1800" spc="-5" dirty="0">
                <a:latin typeface="微软雅黑"/>
                <a:cs typeface="微软雅黑"/>
              </a:rPr>
              <a:t>作要求</a:t>
            </a:r>
            <a:r>
              <a:rPr sz="1800" dirty="0">
                <a:latin typeface="微软雅黑"/>
                <a:cs typeface="微软雅黑"/>
              </a:rPr>
              <a:t>。</a:t>
            </a:r>
            <a:endParaRPr sz="1800">
              <a:latin typeface="微软雅黑"/>
              <a:cs typeface="微软雅黑"/>
            </a:endParaRPr>
          </a:p>
        </p:txBody>
      </p:sp>
      <p:sp>
        <p:nvSpPr>
          <p:cNvPr id="14" name="object 14"/>
          <p:cNvSpPr txBox="1">
            <a:spLocks noGrp="1"/>
          </p:cNvSpPr>
          <p:nvPr>
            <p:ph type="title" idx="4294967295"/>
          </p:nvPr>
        </p:nvSpPr>
        <p:spPr>
          <a:xfrm>
            <a:off x="391159" y="326263"/>
            <a:ext cx="231648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0000"/>
                </a:solidFill>
                <a:latin typeface="微软雅黑"/>
                <a:cs typeface="微软雅黑"/>
              </a:rPr>
              <a:t>数据全生命周期服务</a:t>
            </a:r>
            <a:endParaRPr sz="2000" dirty="0">
              <a:latin typeface="微软雅黑"/>
              <a:cs typeface="微软雅黑"/>
            </a:endParaRPr>
          </a:p>
        </p:txBody>
      </p:sp>
      <p:pic>
        <p:nvPicPr>
          <p:cNvPr id="15" name="luvvoice.com-20240823-lBkt">
            <a:hlinkClick r:id="" action="ppaction://media"/>
            <a:extLst>
              <a:ext uri="{FF2B5EF4-FFF2-40B4-BE49-F238E27FC236}">
                <a16:creationId xmlns:a16="http://schemas.microsoft.com/office/drawing/2014/main" id="{AF3FA3B5-C313-990F-9947-8EEA1CDED0B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075" y="9207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328"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68382" y="3141662"/>
            <a:ext cx="5055235" cy="574675"/>
          </a:xfrm>
          <a:prstGeom prst="rect">
            <a:avLst/>
          </a:prstGeom>
        </p:spPr>
        <p:txBody>
          <a:bodyPr vert="horz" wrap="square" lIns="0" tIns="12700" rIns="0" bIns="0" rtlCol="0">
            <a:spAutoFit/>
          </a:bodyPr>
          <a:lstStyle/>
          <a:p>
            <a:pPr marL="12700" algn="ctr">
              <a:lnSpc>
                <a:spcPct val="100000"/>
              </a:lnSpc>
              <a:spcBef>
                <a:spcPts val="100"/>
              </a:spcBef>
            </a:pPr>
            <a:r>
              <a:rPr lang="zh-CN" altLang="en-US" sz="3600" b="1" spc="-5" dirty="0">
                <a:latin typeface="微软雅黑"/>
                <a:cs typeface="微软雅黑"/>
              </a:rPr>
              <a:t>谢谢</a:t>
            </a:r>
            <a:endParaRPr sz="3600" dirty="0">
              <a:latin typeface="微软雅黑"/>
              <a:cs typeface="微软雅黑"/>
            </a:endParaRPr>
          </a:p>
        </p:txBody>
      </p:sp>
    </p:spTree>
    <p:extLst>
      <p:ext uri="{BB962C8B-B14F-4D97-AF65-F5344CB8AC3E}">
        <p14:creationId xmlns:p14="http://schemas.microsoft.com/office/powerpoint/2010/main" val="254116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35CEED2-4CAE-6441-7D0A-97C1E7D7208B}"/>
              </a:ext>
            </a:extLst>
          </p:cNvPr>
          <p:cNvSpPr txBox="1">
            <a:spLocks/>
          </p:cNvSpPr>
          <p:nvPr/>
        </p:nvSpPr>
        <p:spPr>
          <a:xfrm>
            <a:off x="436880" y="261366"/>
            <a:ext cx="11221720" cy="443070"/>
          </a:xfrm>
          <a:prstGeom prst="rect">
            <a:avLst/>
          </a:prstGeom>
        </p:spPr>
        <p:txBody>
          <a:bodyPr vert="horz" wrap="square" lIns="0" tIns="12065" rIns="0" bIns="0" rtlCol="0">
            <a:spAutoFit/>
          </a:bodyPr>
          <a:lstStyle>
            <a:lvl1pPr>
              <a:defRPr sz="4000" b="1" i="0">
                <a:solidFill>
                  <a:srgbClr val="FFE699"/>
                </a:solidFill>
                <a:latin typeface="隶书"/>
                <a:ea typeface="+mj-ea"/>
                <a:cs typeface="隶书"/>
              </a:defRPr>
            </a:lvl1pPr>
          </a:lstStyle>
          <a:p>
            <a:pPr marL="12700">
              <a:spcBef>
                <a:spcPts val="95"/>
              </a:spcBef>
            </a:pPr>
            <a:r>
              <a:rPr lang="zh-CN" altLang="en-US" sz="2800" kern="0" spc="-5" dirty="0">
                <a:solidFill>
                  <a:schemeClr val="tx1"/>
                </a:solidFill>
                <a:latin typeface="Arial"/>
                <a:cs typeface="Arial"/>
              </a:rPr>
              <a:t>工程物联网的定义与本质特征</a:t>
            </a:r>
          </a:p>
        </p:txBody>
      </p:sp>
      <p:sp>
        <p:nvSpPr>
          <p:cNvPr id="7" name="文本框 6">
            <a:extLst>
              <a:ext uri="{FF2B5EF4-FFF2-40B4-BE49-F238E27FC236}">
                <a16:creationId xmlns:a16="http://schemas.microsoft.com/office/drawing/2014/main" id="{D362DF1A-3E45-E7C9-3BF4-7F7374A6EBD6}"/>
              </a:ext>
            </a:extLst>
          </p:cNvPr>
          <p:cNvSpPr txBox="1"/>
          <p:nvPr/>
        </p:nvSpPr>
        <p:spPr>
          <a:xfrm>
            <a:off x="436880" y="847518"/>
            <a:ext cx="11221720" cy="1895519"/>
          </a:xfrm>
          <a:prstGeom prst="rect">
            <a:avLst/>
          </a:prstGeom>
          <a:noFill/>
        </p:spPr>
        <p:txBody>
          <a:bodyPr wrap="square" rtlCol="0">
            <a:spAutoFit/>
          </a:bodyPr>
          <a:lstStyle/>
          <a:p>
            <a:pPr>
              <a:lnSpc>
                <a:spcPct val="150000"/>
              </a:lnSpc>
            </a:pPr>
            <a:r>
              <a:rPr lang="zh-CN" altLang="en-US" sz="1600" dirty="0"/>
              <a:t>物联网：美国麻省理工学院的自动识别中心（</a:t>
            </a:r>
            <a:r>
              <a:rPr lang="en-US" altLang="zh-CN" sz="1600" dirty="0"/>
              <a:t>AutoID</a:t>
            </a:r>
            <a:r>
              <a:rPr lang="zh-CN" altLang="en-US" sz="1600" dirty="0"/>
              <a:t>）率先提出了物联网的概念，中国工业与信息化部也对进行定义：物联网是通信网和互联网的拓展和延伸，利用感知技术与智能装备对物理世界进行识别感知，通过网络传输互联，实现人与物、物与物的交互和无缝衔接，达到对物理世界的实时控制、精确管理和科学决策。工程物联网：工程物联网是物联网技术在建造领域的扩展，通过工程要素的泛在感知与连接，实现建造工序协同优化、建造环境实时响应、建造资源合理配置及建造过程的按需执行。</a:t>
            </a:r>
            <a:endParaRPr lang="en-US" altLang="zh-CN" sz="1600" dirty="0"/>
          </a:p>
        </p:txBody>
      </p:sp>
      <p:sp>
        <p:nvSpPr>
          <p:cNvPr id="9" name="文本框 8">
            <a:extLst>
              <a:ext uri="{FF2B5EF4-FFF2-40B4-BE49-F238E27FC236}">
                <a16:creationId xmlns:a16="http://schemas.microsoft.com/office/drawing/2014/main" id="{17C68EC6-0171-5FC8-20A5-C0D5A3AA8913}"/>
              </a:ext>
            </a:extLst>
          </p:cNvPr>
          <p:cNvSpPr txBox="1"/>
          <p:nvPr/>
        </p:nvSpPr>
        <p:spPr>
          <a:xfrm>
            <a:off x="5659120" y="2743037"/>
            <a:ext cx="6096000" cy="3003515"/>
          </a:xfrm>
          <a:prstGeom prst="rect">
            <a:avLst/>
          </a:prstGeom>
          <a:noFill/>
        </p:spPr>
        <p:txBody>
          <a:bodyPr wrap="square">
            <a:spAutoFit/>
          </a:bodyPr>
          <a:lstStyle/>
          <a:p>
            <a:pPr>
              <a:lnSpc>
                <a:spcPct val="150000"/>
              </a:lnSpc>
            </a:pPr>
            <a:r>
              <a:rPr lang="zh-CN" altLang="en-US" sz="1600" dirty="0"/>
              <a:t>物联网的本质特征就是构建一套工程物理空间与数字空间基于数据自动流动的泛在感知、异构互联、虚实映射、分析决策、精准执行、优化自治的闭环赋能体系。其中：泛在感知是工程数据获取的基础；异构互联是工程数据传输的前提；虚实映射是工程数据表达的方法；分析决策是工程数据处理的手段；精准执行是工程数据价值的体现；优化自治是工程数据应用的效果。目前，工程物联网技术的主要体现了以下六个方面的发展趋势：终端智能化、感知融合化、连接泛在化、计算边缘化、网络扁平化和服务平台化。</a:t>
            </a:r>
          </a:p>
        </p:txBody>
      </p:sp>
      <p:sp>
        <p:nvSpPr>
          <p:cNvPr id="10" name="object 6">
            <a:extLst>
              <a:ext uri="{FF2B5EF4-FFF2-40B4-BE49-F238E27FC236}">
                <a16:creationId xmlns:a16="http://schemas.microsoft.com/office/drawing/2014/main" id="{F4AFF450-B650-00F1-7FDB-65992F56D742}"/>
              </a:ext>
            </a:extLst>
          </p:cNvPr>
          <p:cNvSpPr/>
          <p:nvPr/>
        </p:nvSpPr>
        <p:spPr>
          <a:xfrm>
            <a:off x="436880" y="2743037"/>
            <a:ext cx="5120640" cy="372922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51989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35CEED2-4CAE-6441-7D0A-97C1E7D7208B}"/>
              </a:ext>
            </a:extLst>
          </p:cNvPr>
          <p:cNvSpPr txBox="1">
            <a:spLocks/>
          </p:cNvSpPr>
          <p:nvPr/>
        </p:nvSpPr>
        <p:spPr>
          <a:xfrm>
            <a:off x="436880" y="261366"/>
            <a:ext cx="11221720" cy="443070"/>
          </a:xfrm>
          <a:prstGeom prst="rect">
            <a:avLst/>
          </a:prstGeom>
        </p:spPr>
        <p:txBody>
          <a:bodyPr vert="horz" wrap="square" lIns="0" tIns="12065" rIns="0" bIns="0" rtlCol="0">
            <a:spAutoFit/>
          </a:bodyPr>
          <a:lstStyle>
            <a:lvl1pPr>
              <a:defRPr sz="4000" b="1" i="0">
                <a:solidFill>
                  <a:srgbClr val="FFE699"/>
                </a:solidFill>
                <a:latin typeface="隶书"/>
                <a:ea typeface="+mj-ea"/>
                <a:cs typeface="隶书"/>
              </a:defRPr>
            </a:lvl1pPr>
          </a:lstStyle>
          <a:p>
            <a:pPr marL="12700">
              <a:spcBef>
                <a:spcPts val="95"/>
              </a:spcBef>
            </a:pPr>
            <a:r>
              <a:rPr lang="zh-CN" altLang="en-US" sz="2800" kern="0" spc="-5" dirty="0">
                <a:solidFill>
                  <a:srgbClr val="000000"/>
                </a:solidFill>
                <a:latin typeface="Arial"/>
                <a:cs typeface="Arial"/>
              </a:rPr>
              <a:t>工程物联网的体系架构</a:t>
            </a:r>
          </a:p>
        </p:txBody>
      </p:sp>
      <p:sp>
        <p:nvSpPr>
          <p:cNvPr id="7" name="文本框 6">
            <a:extLst>
              <a:ext uri="{FF2B5EF4-FFF2-40B4-BE49-F238E27FC236}">
                <a16:creationId xmlns:a16="http://schemas.microsoft.com/office/drawing/2014/main" id="{D362DF1A-3E45-E7C9-3BF4-7F7374A6EBD6}"/>
              </a:ext>
            </a:extLst>
          </p:cNvPr>
          <p:cNvSpPr txBox="1"/>
          <p:nvPr/>
        </p:nvSpPr>
        <p:spPr>
          <a:xfrm>
            <a:off x="436880" y="847518"/>
            <a:ext cx="11221720" cy="418191"/>
          </a:xfrm>
          <a:prstGeom prst="rect">
            <a:avLst/>
          </a:prstGeom>
          <a:noFill/>
        </p:spPr>
        <p:txBody>
          <a:bodyPr wrap="square" rtlCol="0">
            <a:spAutoFit/>
          </a:bodyPr>
          <a:lstStyle/>
          <a:p>
            <a:pPr>
              <a:lnSpc>
                <a:spcPct val="150000"/>
              </a:lnSpc>
            </a:pPr>
            <a:r>
              <a:rPr lang="zh-CN" altLang="en-US" sz="1600" dirty="0"/>
              <a:t>参考物联网系统的基本架构，工程物联网的体系架构由对象层、泛在感知层、网络通信层、信息处理层以及决策控制层组成。</a:t>
            </a:r>
          </a:p>
        </p:txBody>
      </p:sp>
      <p:sp>
        <p:nvSpPr>
          <p:cNvPr id="19" name="object 2">
            <a:extLst>
              <a:ext uri="{FF2B5EF4-FFF2-40B4-BE49-F238E27FC236}">
                <a16:creationId xmlns:a16="http://schemas.microsoft.com/office/drawing/2014/main" id="{08A09A82-F5BD-6A38-D39E-2A52946B8E30}"/>
              </a:ext>
            </a:extLst>
          </p:cNvPr>
          <p:cNvSpPr/>
          <p:nvPr/>
        </p:nvSpPr>
        <p:spPr>
          <a:xfrm>
            <a:off x="885843" y="1425724"/>
            <a:ext cx="2110740" cy="1986280"/>
          </a:xfrm>
          <a:custGeom>
            <a:avLst/>
            <a:gdLst/>
            <a:ahLst/>
            <a:cxnLst/>
            <a:rect l="l" t="t" r="r" b="b"/>
            <a:pathLst>
              <a:path w="2110740" h="1986280">
                <a:moveTo>
                  <a:pt x="1188321" y="0"/>
                </a:moveTo>
                <a:lnTo>
                  <a:pt x="1125641" y="3695"/>
                </a:lnTo>
                <a:lnTo>
                  <a:pt x="1055684" y="14623"/>
                </a:lnTo>
                <a:lnTo>
                  <a:pt x="1018379" y="22724"/>
                </a:lnTo>
                <a:lnTo>
                  <a:pt x="979740" y="32543"/>
                </a:lnTo>
                <a:lnTo>
                  <a:pt x="939926" y="44050"/>
                </a:lnTo>
                <a:lnTo>
                  <a:pt x="899100" y="57215"/>
                </a:lnTo>
                <a:lnTo>
                  <a:pt x="857423" y="72008"/>
                </a:lnTo>
                <a:lnTo>
                  <a:pt x="815056" y="88400"/>
                </a:lnTo>
                <a:lnTo>
                  <a:pt x="772160" y="106359"/>
                </a:lnTo>
                <a:lnTo>
                  <a:pt x="728898" y="125856"/>
                </a:lnTo>
                <a:lnTo>
                  <a:pt x="685430" y="146862"/>
                </a:lnTo>
                <a:lnTo>
                  <a:pt x="641918" y="169346"/>
                </a:lnTo>
                <a:lnTo>
                  <a:pt x="598523" y="193278"/>
                </a:lnTo>
                <a:lnTo>
                  <a:pt x="555407" y="218628"/>
                </a:lnTo>
                <a:lnTo>
                  <a:pt x="512730" y="245366"/>
                </a:lnTo>
                <a:lnTo>
                  <a:pt x="470655" y="273462"/>
                </a:lnTo>
                <a:lnTo>
                  <a:pt x="429342" y="302887"/>
                </a:lnTo>
                <a:lnTo>
                  <a:pt x="388954" y="333610"/>
                </a:lnTo>
                <a:lnTo>
                  <a:pt x="349651" y="365601"/>
                </a:lnTo>
                <a:lnTo>
                  <a:pt x="311594" y="398830"/>
                </a:lnTo>
                <a:lnTo>
                  <a:pt x="274946" y="433268"/>
                </a:lnTo>
                <a:lnTo>
                  <a:pt x="239868" y="468883"/>
                </a:lnTo>
                <a:lnTo>
                  <a:pt x="206520" y="505648"/>
                </a:lnTo>
                <a:lnTo>
                  <a:pt x="175065" y="543530"/>
                </a:lnTo>
                <a:lnTo>
                  <a:pt x="145664" y="582501"/>
                </a:lnTo>
                <a:lnTo>
                  <a:pt x="118477" y="622530"/>
                </a:lnTo>
                <a:lnTo>
                  <a:pt x="93667" y="663587"/>
                </a:lnTo>
                <a:lnTo>
                  <a:pt x="71395" y="705643"/>
                </a:lnTo>
                <a:lnTo>
                  <a:pt x="51823" y="748667"/>
                </a:lnTo>
                <a:lnTo>
                  <a:pt x="35110" y="792630"/>
                </a:lnTo>
                <a:lnTo>
                  <a:pt x="21420" y="837501"/>
                </a:lnTo>
                <a:lnTo>
                  <a:pt x="10914" y="883250"/>
                </a:lnTo>
                <a:lnTo>
                  <a:pt x="3752" y="929848"/>
                </a:lnTo>
                <a:lnTo>
                  <a:pt x="96" y="977264"/>
                </a:lnTo>
                <a:lnTo>
                  <a:pt x="0" y="1026099"/>
                </a:lnTo>
                <a:lnTo>
                  <a:pt x="3409" y="1074210"/>
                </a:lnTo>
                <a:lnTo>
                  <a:pt x="10167" y="1121558"/>
                </a:lnTo>
                <a:lnTo>
                  <a:pt x="20118" y="1168101"/>
                </a:lnTo>
                <a:lnTo>
                  <a:pt x="33103" y="1213797"/>
                </a:lnTo>
                <a:lnTo>
                  <a:pt x="48966" y="1258605"/>
                </a:lnTo>
                <a:lnTo>
                  <a:pt x="67550" y="1302483"/>
                </a:lnTo>
                <a:lnTo>
                  <a:pt x="88698" y="1345391"/>
                </a:lnTo>
                <a:lnTo>
                  <a:pt x="112253" y="1387286"/>
                </a:lnTo>
                <a:lnTo>
                  <a:pt x="138058" y="1428129"/>
                </a:lnTo>
                <a:lnTo>
                  <a:pt x="165956" y="1467876"/>
                </a:lnTo>
                <a:lnTo>
                  <a:pt x="195790" y="1506487"/>
                </a:lnTo>
                <a:lnTo>
                  <a:pt x="227403" y="1543920"/>
                </a:lnTo>
                <a:lnTo>
                  <a:pt x="260638" y="1580135"/>
                </a:lnTo>
                <a:lnTo>
                  <a:pt x="295338" y="1615088"/>
                </a:lnTo>
                <a:lnTo>
                  <a:pt x="331345" y="1648741"/>
                </a:lnTo>
                <a:lnTo>
                  <a:pt x="368505" y="1681050"/>
                </a:lnTo>
                <a:lnTo>
                  <a:pt x="406658" y="1711974"/>
                </a:lnTo>
                <a:lnTo>
                  <a:pt x="445648" y="1741473"/>
                </a:lnTo>
                <a:lnTo>
                  <a:pt x="485318" y="1769505"/>
                </a:lnTo>
                <a:lnTo>
                  <a:pt x="525511" y="1796027"/>
                </a:lnTo>
                <a:lnTo>
                  <a:pt x="566070" y="1821000"/>
                </a:lnTo>
                <a:lnTo>
                  <a:pt x="606839" y="1844382"/>
                </a:lnTo>
                <a:lnTo>
                  <a:pt x="647659" y="1866130"/>
                </a:lnTo>
                <a:lnTo>
                  <a:pt x="688375" y="1886205"/>
                </a:lnTo>
                <a:lnTo>
                  <a:pt x="728829" y="1904564"/>
                </a:lnTo>
                <a:lnTo>
                  <a:pt x="768864" y="1921166"/>
                </a:lnTo>
                <a:lnTo>
                  <a:pt x="808323" y="1935970"/>
                </a:lnTo>
                <a:lnTo>
                  <a:pt x="847049" y="1948935"/>
                </a:lnTo>
                <a:lnTo>
                  <a:pt x="884885" y="1960018"/>
                </a:lnTo>
                <a:lnTo>
                  <a:pt x="957260" y="1976376"/>
                </a:lnTo>
                <a:lnTo>
                  <a:pt x="1024192" y="1984714"/>
                </a:lnTo>
                <a:lnTo>
                  <a:pt x="1055225" y="1985772"/>
                </a:lnTo>
                <a:lnTo>
                  <a:pt x="1086204" y="1984797"/>
                </a:lnTo>
                <a:lnTo>
                  <a:pt x="1152741" y="1977082"/>
                </a:lnTo>
                <a:lnTo>
                  <a:pt x="1224399" y="1961857"/>
                </a:lnTo>
                <a:lnTo>
                  <a:pt x="1261779" y="1951495"/>
                </a:lnTo>
                <a:lnTo>
                  <a:pt x="1299995" y="1939335"/>
                </a:lnTo>
                <a:lnTo>
                  <a:pt x="1338901" y="1925404"/>
                </a:lnTo>
                <a:lnTo>
                  <a:pt x="1378349" y="1909729"/>
                </a:lnTo>
                <a:lnTo>
                  <a:pt x="1418191" y="1892337"/>
                </a:lnTo>
                <a:lnTo>
                  <a:pt x="1458279" y="1873253"/>
                </a:lnTo>
                <a:lnTo>
                  <a:pt x="1498465" y="1852505"/>
                </a:lnTo>
                <a:lnTo>
                  <a:pt x="1538603" y="1830119"/>
                </a:lnTo>
                <a:lnTo>
                  <a:pt x="1578544" y="1806122"/>
                </a:lnTo>
                <a:lnTo>
                  <a:pt x="1618140" y="1780541"/>
                </a:lnTo>
                <a:lnTo>
                  <a:pt x="1657245" y="1753403"/>
                </a:lnTo>
                <a:lnTo>
                  <a:pt x="1695710" y="1724733"/>
                </a:lnTo>
                <a:lnTo>
                  <a:pt x="1733387" y="1694559"/>
                </a:lnTo>
                <a:lnTo>
                  <a:pt x="1770130" y="1662907"/>
                </a:lnTo>
                <a:lnTo>
                  <a:pt x="1805789" y="1629804"/>
                </a:lnTo>
                <a:lnTo>
                  <a:pt x="1840219" y="1595277"/>
                </a:lnTo>
                <a:lnTo>
                  <a:pt x="1873270" y="1559352"/>
                </a:lnTo>
                <a:lnTo>
                  <a:pt x="1904795" y="1522056"/>
                </a:lnTo>
                <a:lnTo>
                  <a:pt x="1934648" y="1483416"/>
                </a:lnTo>
                <a:lnTo>
                  <a:pt x="1962679" y="1443457"/>
                </a:lnTo>
                <a:lnTo>
                  <a:pt x="1988741" y="1402208"/>
                </a:lnTo>
                <a:lnTo>
                  <a:pt x="2012687" y="1359694"/>
                </a:lnTo>
                <a:lnTo>
                  <a:pt x="2034368" y="1315943"/>
                </a:lnTo>
                <a:lnTo>
                  <a:pt x="2053638" y="1270980"/>
                </a:lnTo>
                <a:lnTo>
                  <a:pt x="2070349" y="1224833"/>
                </a:lnTo>
                <a:lnTo>
                  <a:pt x="2084352" y="1177529"/>
                </a:lnTo>
                <a:lnTo>
                  <a:pt x="2095501" y="1129093"/>
                </a:lnTo>
                <a:lnTo>
                  <a:pt x="2103647" y="1079552"/>
                </a:lnTo>
                <a:lnTo>
                  <a:pt x="2108643" y="1028934"/>
                </a:lnTo>
                <a:lnTo>
                  <a:pt x="2110341" y="977264"/>
                </a:lnTo>
                <a:lnTo>
                  <a:pt x="2108694" y="920883"/>
                </a:lnTo>
                <a:lnTo>
                  <a:pt x="2103849" y="865935"/>
                </a:lnTo>
                <a:lnTo>
                  <a:pt x="2095952" y="812444"/>
                </a:lnTo>
                <a:lnTo>
                  <a:pt x="2085146" y="760433"/>
                </a:lnTo>
                <a:lnTo>
                  <a:pt x="2071576" y="709926"/>
                </a:lnTo>
                <a:lnTo>
                  <a:pt x="2055387" y="660946"/>
                </a:lnTo>
                <a:lnTo>
                  <a:pt x="2036723" y="613516"/>
                </a:lnTo>
                <a:lnTo>
                  <a:pt x="2015728" y="567660"/>
                </a:lnTo>
                <a:lnTo>
                  <a:pt x="1992547" y="523401"/>
                </a:lnTo>
                <a:lnTo>
                  <a:pt x="1967324" y="480762"/>
                </a:lnTo>
                <a:lnTo>
                  <a:pt x="1940204" y="439768"/>
                </a:lnTo>
                <a:lnTo>
                  <a:pt x="1911331" y="400440"/>
                </a:lnTo>
                <a:lnTo>
                  <a:pt x="1880851" y="362803"/>
                </a:lnTo>
                <a:lnTo>
                  <a:pt x="1848906" y="326880"/>
                </a:lnTo>
                <a:lnTo>
                  <a:pt x="1815643" y="292695"/>
                </a:lnTo>
                <a:lnTo>
                  <a:pt x="1781204" y="260270"/>
                </a:lnTo>
                <a:lnTo>
                  <a:pt x="1745736" y="229629"/>
                </a:lnTo>
                <a:lnTo>
                  <a:pt x="1709381" y="200796"/>
                </a:lnTo>
                <a:lnTo>
                  <a:pt x="1672285" y="173794"/>
                </a:lnTo>
                <a:lnTo>
                  <a:pt x="1634593" y="148645"/>
                </a:lnTo>
                <a:lnTo>
                  <a:pt x="1596448" y="125375"/>
                </a:lnTo>
                <a:lnTo>
                  <a:pt x="1557995" y="104005"/>
                </a:lnTo>
                <a:lnTo>
                  <a:pt x="1519379" y="84559"/>
                </a:lnTo>
                <a:lnTo>
                  <a:pt x="1480744" y="67061"/>
                </a:lnTo>
                <a:lnTo>
                  <a:pt x="1442235" y="51535"/>
                </a:lnTo>
                <a:lnTo>
                  <a:pt x="1403995" y="38002"/>
                </a:lnTo>
                <a:lnTo>
                  <a:pt x="1366170" y="26488"/>
                </a:lnTo>
                <a:lnTo>
                  <a:pt x="1328904" y="17014"/>
                </a:lnTo>
                <a:lnTo>
                  <a:pt x="1256628" y="4284"/>
                </a:lnTo>
                <a:lnTo>
                  <a:pt x="1188321" y="0"/>
                </a:lnTo>
                <a:close/>
              </a:path>
            </a:pathLst>
          </a:custGeom>
          <a:solidFill>
            <a:srgbClr val="DFD3FF">
              <a:alpha val="63136"/>
            </a:srgbClr>
          </a:solidFill>
        </p:spPr>
        <p:txBody>
          <a:bodyPr wrap="square" lIns="0" tIns="0" rIns="0" bIns="0" rtlCol="0"/>
          <a:lstStyle/>
          <a:p>
            <a:endParaRPr/>
          </a:p>
        </p:txBody>
      </p:sp>
      <p:sp>
        <p:nvSpPr>
          <p:cNvPr id="20" name="object 3">
            <a:extLst>
              <a:ext uri="{FF2B5EF4-FFF2-40B4-BE49-F238E27FC236}">
                <a16:creationId xmlns:a16="http://schemas.microsoft.com/office/drawing/2014/main" id="{F5F507E9-F94F-A2DA-4065-17FC002F2A3A}"/>
              </a:ext>
            </a:extLst>
          </p:cNvPr>
          <p:cNvSpPr/>
          <p:nvPr/>
        </p:nvSpPr>
        <p:spPr>
          <a:xfrm>
            <a:off x="1066800" y="1767099"/>
            <a:ext cx="1748027" cy="1644395"/>
          </a:xfrm>
          <a:prstGeom prst="rect">
            <a:avLst/>
          </a:prstGeom>
          <a:blipFill>
            <a:blip r:embed="rId3" cstate="print"/>
            <a:stretch>
              <a:fillRect/>
            </a:stretch>
          </a:blipFill>
        </p:spPr>
        <p:txBody>
          <a:bodyPr wrap="square" lIns="0" tIns="0" rIns="0" bIns="0" rtlCol="0"/>
          <a:lstStyle/>
          <a:p>
            <a:endParaRPr/>
          </a:p>
        </p:txBody>
      </p:sp>
      <p:sp>
        <p:nvSpPr>
          <p:cNvPr id="23" name="object 6">
            <a:extLst>
              <a:ext uri="{FF2B5EF4-FFF2-40B4-BE49-F238E27FC236}">
                <a16:creationId xmlns:a16="http://schemas.microsoft.com/office/drawing/2014/main" id="{31939A04-5B37-85BD-1DAD-1619FC9888AC}"/>
              </a:ext>
            </a:extLst>
          </p:cNvPr>
          <p:cNvSpPr/>
          <p:nvPr/>
        </p:nvSpPr>
        <p:spPr>
          <a:xfrm>
            <a:off x="3639722" y="1425724"/>
            <a:ext cx="2112010" cy="1986280"/>
          </a:xfrm>
          <a:custGeom>
            <a:avLst/>
            <a:gdLst/>
            <a:ahLst/>
            <a:cxnLst/>
            <a:rect l="l" t="t" r="r" b="b"/>
            <a:pathLst>
              <a:path w="2112010" h="1986280">
                <a:moveTo>
                  <a:pt x="1189199" y="0"/>
                </a:moveTo>
                <a:lnTo>
                  <a:pt x="1126474" y="3695"/>
                </a:lnTo>
                <a:lnTo>
                  <a:pt x="1056466" y="14623"/>
                </a:lnTo>
                <a:lnTo>
                  <a:pt x="1019135" y="22724"/>
                </a:lnTo>
                <a:lnTo>
                  <a:pt x="980467" y="32543"/>
                </a:lnTo>
                <a:lnTo>
                  <a:pt x="940625" y="44050"/>
                </a:lnTo>
                <a:lnTo>
                  <a:pt x="899770" y="57215"/>
                </a:lnTo>
                <a:lnTo>
                  <a:pt x="858062" y="72008"/>
                </a:lnTo>
                <a:lnTo>
                  <a:pt x="815665" y="88400"/>
                </a:lnTo>
                <a:lnTo>
                  <a:pt x="772738" y="106359"/>
                </a:lnTo>
                <a:lnTo>
                  <a:pt x="729445" y="125856"/>
                </a:lnTo>
                <a:lnTo>
                  <a:pt x="685945" y="146862"/>
                </a:lnTo>
                <a:lnTo>
                  <a:pt x="642402" y="169346"/>
                </a:lnTo>
                <a:lnTo>
                  <a:pt x="598975" y="193278"/>
                </a:lnTo>
                <a:lnTo>
                  <a:pt x="555827" y="218628"/>
                </a:lnTo>
                <a:lnTo>
                  <a:pt x="513120" y="245366"/>
                </a:lnTo>
                <a:lnTo>
                  <a:pt x="471014" y="273462"/>
                </a:lnTo>
                <a:lnTo>
                  <a:pt x="429671" y="302887"/>
                </a:lnTo>
                <a:lnTo>
                  <a:pt x="389253" y="333610"/>
                </a:lnTo>
                <a:lnTo>
                  <a:pt x="349921" y="365601"/>
                </a:lnTo>
                <a:lnTo>
                  <a:pt x="311837" y="398830"/>
                </a:lnTo>
                <a:lnTo>
                  <a:pt x="275162" y="433268"/>
                </a:lnTo>
                <a:lnTo>
                  <a:pt x="240057" y="468883"/>
                </a:lnTo>
                <a:lnTo>
                  <a:pt x="206685" y="505648"/>
                </a:lnTo>
                <a:lnTo>
                  <a:pt x="175206" y="543530"/>
                </a:lnTo>
                <a:lnTo>
                  <a:pt x="145783" y="582501"/>
                </a:lnTo>
                <a:lnTo>
                  <a:pt x="118576" y="622530"/>
                </a:lnTo>
                <a:lnTo>
                  <a:pt x="93747" y="663587"/>
                </a:lnTo>
                <a:lnTo>
                  <a:pt x="71458" y="705643"/>
                </a:lnTo>
                <a:lnTo>
                  <a:pt x="51870" y="748667"/>
                </a:lnTo>
                <a:lnTo>
                  <a:pt x="35144" y="792630"/>
                </a:lnTo>
                <a:lnTo>
                  <a:pt x="21443" y="837501"/>
                </a:lnTo>
                <a:lnTo>
                  <a:pt x="10927" y="883250"/>
                </a:lnTo>
                <a:lnTo>
                  <a:pt x="3758" y="929848"/>
                </a:lnTo>
                <a:lnTo>
                  <a:pt x="98" y="977264"/>
                </a:lnTo>
                <a:lnTo>
                  <a:pt x="0" y="1026099"/>
                </a:lnTo>
                <a:lnTo>
                  <a:pt x="3410" y="1074210"/>
                </a:lnTo>
                <a:lnTo>
                  <a:pt x="10171" y="1121558"/>
                </a:lnTo>
                <a:lnTo>
                  <a:pt x="20127" y="1168101"/>
                </a:lnTo>
                <a:lnTo>
                  <a:pt x="33121" y="1213797"/>
                </a:lnTo>
                <a:lnTo>
                  <a:pt x="48994" y="1258605"/>
                </a:lnTo>
                <a:lnTo>
                  <a:pt x="67591" y="1302483"/>
                </a:lnTo>
                <a:lnTo>
                  <a:pt x="88753" y="1345391"/>
                </a:lnTo>
                <a:lnTo>
                  <a:pt x="112324" y="1387286"/>
                </a:lnTo>
                <a:lnTo>
                  <a:pt x="138147" y="1428129"/>
                </a:lnTo>
                <a:lnTo>
                  <a:pt x="166065" y="1467876"/>
                </a:lnTo>
                <a:lnTo>
                  <a:pt x="195920" y="1506487"/>
                </a:lnTo>
                <a:lnTo>
                  <a:pt x="227555" y="1543920"/>
                </a:lnTo>
                <a:lnTo>
                  <a:pt x="260814" y="1580135"/>
                </a:lnTo>
                <a:lnTo>
                  <a:pt x="295538" y="1615088"/>
                </a:lnTo>
                <a:lnTo>
                  <a:pt x="331572" y="1648741"/>
                </a:lnTo>
                <a:lnTo>
                  <a:pt x="368758" y="1681050"/>
                </a:lnTo>
                <a:lnTo>
                  <a:pt x="406938" y="1711974"/>
                </a:lnTo>
                <a:lnTo>
                  <a:pt x="445957" y="1741473"/>
                </a:lnTo>
                <a:lnTo>
                  <a:pt x="485655" y="1769505"/>
                </a:lnTo>
                <a:lnTo>
                  <a:pt x="525878" y="1796027"/>
                </a:lnTo>
                <a:lnTo>
                  <a:pt x="566467" y="1821000"/>
                </a:lnTo>
                <a:lnTo>
                  <a:pt x="607265" y="1844382"/>
                </a:lnTo>
                <a:lnTo>
                  <a:pt x="648115" y="1866130"/>
                </a:lnTo>
                <a:lnTo>
                  <a:pt x="688860" y="1886205"/>
                </a:lnTo>
                <a:lnTo>
                  <a:pt x="729343" y="1904564"/>
                </a:lnTo>
                <a:lnTo>
                  <a:pt x="769407" y="1921166"/>
                </a:lnTo>
                <a:lnTo>
                  <a:pt x="808895" y="1935970"/>
                </a:lnTo>
                <a:lnTo>
                  <a:pt x="847649" y="1948935"/>
                </a:lnTo>
                <a:lnTo>
                  <a:pt x="885513" y="1960018"/>
                </a:lnTo>
                <a:lnTo>
                  <a:pt x="957941" y="1976376"/>
                </a:lnTo>
                <a:lnTo>
                  <a:pt x="1024921" y="1984714"/>
                </a:lnTo>
                <a:lnTo>
                  <a:pt x="1055976" y="1985772"/>
                </a:lnTo>
                <a:lnTo>
                  <a:pt x="1086978" y="1984797"/>
                </a:lnTo>
                <a:lnTo>
                  <a:pt x="1153563" y="1977082"/>
                </a:lnTo>
                <a:lnTo>
                  <a:pt x="1225272" y="1961857"/>
                </a:lnTo>
                <a:lnTo>
                  <a:pt x="1262679" y="1951495"/>
                </a:lnTo>
                <a:lnTo>
                  <a:pt x="1300923" y="1939335"/>
                </a:lnTo>
                <a:lnTo>
                  <a:pt x="1339857" y="1925404"/>
                </a:lnTo>
                <a:lnTo>
                  <a:pt x="1379334" y="1909729"/>
                </a:lnTo>
                <a:lnTo>
                  <a:pt x="1419204" y="1892337"/>
                </a:lnTo>
                <a:lnTo>
                  <a:pt x="1459321" y="1873253"/>
                </a:lnTo>
                <a:lnTo>
                  <a:pt x="1499537" y="1852505"/>
                </a:lnTo>
                <a:lnTo>
                  <a:pt x="1539703" y="1830119"/>
                </a:lnTo>
                <a:lnTo>
                  <a:pt x="1579673" y="1806122"/>
                </a:lnTo>
                <a:lnTo>
                  <a:pt x="1619298" y="1780541"/>
                </a:lnTo>
                <a:lnTo>
                  <a:pt x="1658431" y="1753403"/>
                </a:lnTo>
                <a:lnTo>
                  <a:pt x="1696924" y="1724733"/>
                </a:lnTo>
                <a:lnTo>
                  <a:pt x="1734628" y="1694559"/>
                </a:lnTo>
                <a:lnTo>
                  <a:pt x="1771397" y="1662907"/>
                </a:lnTo>
                <a:lnTo>
                  <a:pt x="1807083" y="1629804"/>
                </a:lnTo>
                <a:lnTo>
                  <a:pt x="1841537" y="1595277"/>
                </a:lnTo>
                <a:lnTo>
                  <a:pt x="1874612" y="1559352"/>
                </a:lnTo>
                <a:lnTo>
                  <a:pt x="1906160" y="1522056"/>
                </a:lnTo>
                <a:lnTo>
                  <a:pt x="1936034" y="1483416"/>
                </a:lnTo>
                <a:lnTo>
                  <a:pt x="1964085" y="1443457"/>
                </a:lnTo>
                <a:lnTo>
                  <a:pt x="1990166" y="1402208"/>
                </a:lnTo>
                <a:lnTo>
                  <a:pt x="2014129" y="1359694"/>
                </a:lnTo>
                <a:lnTo>
                  <a:pt x="2035827" y="1315943"/>
                </a:lnTo>
                <a:lnTo>
                  <a:pt x="2055110" y="1270980"/>
                </a:lnTo>
                <a:lnTo>
                  <a:pt x="2071833" y="1224833"/>
                </a:lnTo>
                <a:lnTo>
                  <a:pt x="2085846" y="1177529"/>
                </a:lnTo>
                <a:lnTo>
                  <a:pt x="2097003" y="1129093"/>
                </a:lnTo>
                <a:lnTo>
                  <a:pt x="2105155" y="1079552"/>
                </a:lnTo>
                <a:lnTo>
                  <a:pt x="2110154" y="1028934"/>
                </a:lnTo>
                <a:lnTo>
                  <a:pt x="2111854" y="977264"/>
                </a:lnTo>
                <a:lnTo>
                  <a:pt x="2110206" y="920883"/>
                </a:lnTo>
                <a:lnTo>
                  <a:pt x="2105358" y="865935"/>
                </a:lnTo>
                <a:lnTo>
                  <a:pt x="2097456" y="812444"/>
                </a:lnTo>
                <a:lnTo>
                  <a:pt x="2086643" y="760433"/>
                </a:lnTo>
                <a:lnTo>
                  <a:pt x="2073064" y="709926"/>
                </a:lnTo>
                <a:lnTo>
                  <a:pt x="2056863" y="660946"/>
                </a:lnTo>
                <a:lnTo>
                  <a:pt x="2038186" y="613516"/>
                </a:lnTo>
                <a:lnTo>
                  <a:pt x="2017177" y="567660"/>
                </a:lnTo>
                <a:lnTo>
                  <a:pt x="1993981" y="523401"/>
                </a:lnTo>
                <a:lnTo>
                  <a:pt x="1968741" y="480762"/>
                </a:lnTo>
                <a:lnTo>
                  <a:pt x="1941603" y="439768"/>
                </a:lnTo>
                <a:lnTo>
                  <a:pt x="1912711" y="400440"/>
                </a:lnTo>
                <a:lnTo>
                  <a:pt x="1882209" y="362803"/>
                </a:lnTo>
                <a:lnTo>
                  <a:pt x="1850243" y="326880"/>
                </a:lnTo>
                <a:lnTo>
                  <a:pt x="1816957" y="292695"/>
                </a:lnTo>
                <a:lnTo>
                  <a:pt x="1782495" y="260270"/>
                </a:lnTo>
                <a:lnTo>
                  <a:pt x="1747002" y="229629"/>
                </a:lnTo>
                <a:lnTo>
                  <a:pt x="1710623" y="200796"/>
                </a:lnTo>
                <a:lnTo>
                  <a:pt x="1673502" y="173794"/>
                </a:lnTo>
                <a:lnTo>
                  <a:pt x="1635784" y="148645"/>
                </a:lnTo>
                <a:lnTo>
                  <a:pt x="1597613" y="125375"/>
                </a:lnTo>
                <a:lnTo>
                  <a:pt x="1559133" y="104005"/>
                </a:lnTo>
                <a:lnTo>
                  <a:pt x="1520490" y="84559"/>
                </a:lnTo>
                <a:lnTo>
                  <a:pt x="1481829" y="67061"/>
                </a:lnTo>
                <a:lnTo>
                  <a:pt x="1443292" y="51535"/>
                </a:lnTo>
                <a:lnTo>
                  <a:pt x="1405026" y="38002"/>
                </a:lnTo>
                <a:lnTo>
                  <a:pt x="1367175" y="26488"/>
                </a:lnTo>
                <a:lnTo>
                  <a:pt x="1329883" y="17014"/>
                </a:lnTo>
                <a:lnTo>
                  <a:pt x="1257555" y="4284"/>
                </a:lnTo>
                <a:lnTo>
                  <a:pt x="1189199" y="0"/>
                </a:lnTo>
                <a:close/>
              </a:path>
            </a:pathLst>
          </a:custGeom>
          <a:solidFill>
            <a:srgbClr val="DFD3FF">
              <a:alpha val="63136"/>
            </a:srgbClr>
          </a:solidFill>
        </p:spPr>
        <p:txBody>
          <a:bodyPr wrap="square" lIns="0" tIns="0" rIns="0" bIns="0" rtlCol="0"/>
          <a:lstStyle/>
          <a:p>
            <a:endParaRPr/>
          </a:p>
        </p:txBody>
      </p:sp>
      <p:sp>
        <p:nvSpPr>
          <p:cNvPr id="24" name="object 7">
            <a:extLst>
              <a:ext uri="{FF2B5EF4-FFF2-40B4-BE49-F238E27FC236}">
                <a16:creationId xmlns:a16="http://schemas.microsoft.com/office/drawing/2014/main" id="{FE522055-5798-E469-8299-E0A74BEB5F6C}"/>
              </a:ext>
            </a:extLst>
          </p:cNvPr>
          <p:cNvSpPr/>
          <p:nvPr/>
        </p:nvSpPr>
        <p:spPr>
          <a:xfrm>
            <a:off x="3890773" y="1767099"/>
            <a:ext cx="1653539" cy="1644395"/>
          </a:xfrm>
          <a:prstGeom prst="rect">
            <a:avLst/>
          </a:prstGeom>
          <a:blipFill>
            <a:blip r:embed="rId4" cstate="print"/>
            <a:stretch>
              <a:fillRect/>
            </a:stretch>
          </a:blipFill>
        </p:spPr>
        <p:txBody>
          <a:bodyPr wrap="square" lIns="0" tIns="0" rIns="0" bIns="0" rtlCol="0"/>
          <a:lstStyle/>
          <a:p>
            <a:endParaRPr/>
          </a:p>
        </p:txBody>
      </p:sp>
      <p:sp>
        <p:nvSpPr>
          <p:cNvPr id="25" name="object 8">
            <a:extLst>
              <a:ext uri="{FF2B5EF4-FFF2-40B4-BE49-F238E27FC236}">
                <a16:creationId xmlns:a16="http://schemas.microsoft.com/office/drawing/2014/main" id="{CF900440-1C83-722E-059A-8E3360860F4B}"/>
              </a:ext>
            </a:extLst>
          </p:cNvPr>
          <p:cNvSpPr/>
          <p:nvPr/>
        </p:nvSpPr>
        <p:spPr>
          <a:xfrm>
            <a:off x="6393590" y="1425724"/>
            <a:ext cx="2112010" cy="1986280"/>
          </a:xfrm>
          <a:custGeom>
            <a:avLst/>
            <a:gdLst/>
            <a:ahLst/>
            <a:cxnLst/>
            <a:rect l="l" t="t" r="r" b="b"/>
            <a:pathLst>
              <a:path w="2112009" h="1986280">
                <a:moveTo>
                  <a:pt x="1189199" y="0"/>
                </a:moveTo>
                <a:lnTo>
                  <a:pt x="1126474" y="3695"/>
                </a:lnTo>
                <a:lnTo>
                  <a:pt x="1056466" y="14623"/>
                </a:lnTo>
                <a:lnTo>
                  <a:pt x="1019135" y="22724"/>
                </a:lnTo>
                <a:lnTo>
                  <a:pt x="980467" y="32543"/>
                </a:lnTo>
                <a:lnTo>
                  <a:pt x="940625" y="44050"/>
                </a:lnTo>
                <a:lnTo>
                  <a:pt x="899770" y="57215"/>
                </a:lnTo>
                <a:lnTo>
                  <a:pt x="858062" y="72008"/>
                </a:lnTo>
                <a:lnTo>
                  <a:pt x="815665" y="88400"/>
                </a:lnTo>
                <a:lnTo>
                  <a:pt x="772738" y="106359"/>
                </a:lnTo>
                <a:lnTo>
                  <a:pt x="729445" y="125856"/>
                </a:lnTo>
                <a:lnTo>
                  <a:pt x="685945" y="146862"/>
                </a:lnTo>
                <a:lnTo>
                  <a:pt x="642402" y="169346"/>
                </a:lnTo>
                <a:lnTo>
                  <a:pt x="598975" y="193278"/>
                </a:lnTo>
                <a:lnTo>
                  <a:pt x="555827" y="218628"/>
                </a:lnTo>
                <a:lnTo>
                  <a:pt x="513120" y="245366"/>
                </a:lnTo>
                <a:lnTo>
                  <a:pt x="471014" y="273462"/>
                </a:lnTo>
                <a:lnTo>
                  <a:pt x="429671" y="302887"/>
                </a:lnTo>
                <a:lnTo>
                  <a:pt x="389253" y="333610"/>
                </a:lnTo>
                <a:lnTo>
                  <a:pt x="349921" y="365601"/>
                </a:lnTo>
                <a:lnTo>
                  <a:pt x="311837" y="398830"/>
                </a:lnTo>
                <a:lnTo>
                  <a:pt x="275162" y="433268"/>
                </a:lnTo>
                <a:lnTo>
                  <a:pt x="240057" y="468883"/>
                </a:lnTo>
                <a:lnTo>
                  <a:pt x="206685" y="505648"/>
                </a:lnTo>
                <a:lnTo>
                  <a:pt x="175206" y="543530"/>
                </a:lnTo>
                <a:lnTo>
                  <a:pt x="145783" y="582501"/>
                </a:lnTo>
                <a:lnTo>
                  <a:pt x="118576" y="622530"/>
                </a:lnTo>
                <a:lnTo>
                  <a:pt x="93747" y="663587"/>
                </a:lnTo>
                <a:lnTo>
                  <a:pt x="71458" y="705643"/>
                </a:lnTo>
                <a:lnTo>
                  <a:pt x="51870" y="748667"/>
                </a:lnTo>
                <a:lnTo>
                  <a:pt x="35144" y="792630"/>
                </a:lnTo>
                <a:lnTo>
                  <a:pt x="21443" y="837501"/>
                </a:lnTo>
                <a:lnTo>
                  <a:pt x="10927" y="883250"/>
                </a:lnTo>
                <a:lnTo>
                  <a:pt x="3758" y="929848"/>
                </a:lnTo>
                <a:lnTo>
                  <a:pt x="98" y="977264"/>
                </a:lnTo>
                <a:lnTo>
                  <a:pt x="0" y="1026099"/>
                </a:lnTo>
                <a:lnTo>
                  <a:pt x="3410" y="1074210"/>
                </a:lnTo>
                <a:lnTo>
                  <a:pt x="10171" y="1121558"/>
                </a:lnTo>
                <a:lnTo>
                  <a:pt x="20127" y="1168101"/>
                </a:lnTo>
                <a:lnTo>
                  <a:pt x="33121" y="1213797"/>
                </a:lnTo>
                <a:lnTo>
                  <a:pt x="48994" y="1258605"/>
                </a:lnTo>
                <a:lnTo>
                  <a:pt x="67591" y="1302483"/>
                </a:lnTo>
                <a:lnTo>
                  <a:pt x="88753" y="1345391"/>
                </a:lnTo>
                <a:lnTo>
                  <a:pt x="112324" y="1387286"/>
                </a:lnTo>
                <a:lnTo>
                  <a:pt x="138147" y="1428129"/>
                </a:lnTo>
                <a:lnTo>
                  <a:pt x="166065" y="1467876"/>
                </a:lnTo>
                <a:lnTo>
                  <a:pt x="195920" y="1506487"/>
                </a:lnTo>
                <a:lnTo>
                  <a:pt x="227555" y="1543920"/>
                </a:lnTo>
                <a:lnTo>
                  <a:pt x="260814" y="1580135"/>
                </a:lnTo>
                <a:lnTo>
                  <a:pt x="295538" y="1615088"/>
                </a:lnTo>
                <a:lnTo>
                  <a:pt x="331572" y="1648741"/>
                </a:lnTo>
                <a:lnTo>
                  <a:pt x="368758" y="1681050"/>
                </a:lnTo>
                <a:lnTo>
                  <a:pt x="406938" y="1711974"/>
                </a:lnTo>
                <a:lnTo>
                  <a:pt x="445957" y="1741473"/>
                </a:lnTo>
                <a:lnTo>
                  <a:pt x="485655" y="1769505"/>
                </a:lnTo>
                <a:lnTo>
                  <a:pt x="525878" y="1796027"/>
                </a:lnTo>
                <a:lnTo>
                  <a:pt x="566467" y="1821000"/>
                </a:lnTo>
                <a:lnTo>
                  <a:pt x="607265" y="1844382"/>
                </a:lnTo>
                <a:lnTo>
                  <a:pt x="648115" y="1866130"/>
                </a:lnTo>
                <a:lnTo>
                  <a:pt x="688860" y="1886205"/>
                </a:lnTo>
                <a:lnTo>
                  <a:pt x="729343" y="1904564"/>
                </a:lnTo>
                <a:lnTo>
                  <a:pt x="769407" y="1921166"/>
                </a:lnTo>
                <a:lnTo>
                  <a:pt x="808895" y="1935970"/>
                </a:lnTo>
                <a:lnTo>
                  <a:pt x="847649" y="1948935"/>
                </a:lnTo>
                <a:lnTo>
                  <a:pt x="885513" y="1960018"/>
                </a:lnTo>
                <a:lnTo>
                  <a:pt x="957941" y="1976376"/>
                </a:lnTo>
                <a:lnTo>
                  <a:pt x="1024921" y="1984714"/>
                </a:lnTo>
                <a:lnTo>
                  <a:pt x="1055976" y="1985772"/>
                </a:lnTo>
                <a:lnTo>
                  <a:pt x="1086978" y="1984797"/>
                </a:lnTo>
                <a:lnTo>
                  <a:pt x="1153563" y="1977082"/>
                </a:lnTo>
                <a:lnTo>
                  <a:pt x="1225272" y="1961857"/>
                </a:lnTo>
                <a:lnTo>
                  <a:pt x="1262679" y="1951495"/>
                </a:lnTo>
                <a:lnTo>
                  <a:pt x="1300923" y="1939335"/>
                </a:lnTo>
                <a:lnTo>
                  <a:pt x="1339857" y="1925404"/>
                </a:lnTo>
                <a:lnTo>
                  <a:pt x="1379334" y="1909729"/>
                </a:lnTo>
                <a:lnTo>
                  <a:pt x="1419204" y="1892337"/>
                </a:lnTo>
                <a:lnTo>
                  <a:pt x="1459321" y="1873253"/>
                </a:lnTo>
                <a:lnTo>
                  <a:pt x="1499537" y="1852505"/>
                </a:lnTo>
                <a:lnTo>
                  <a:pt x="1539703" y="1830119"/>
                </a:lnTo>
                <a:lnTo>
                  <a:pt x="1579673" y="1806122"/>
                </a:lnTo>
                <a:lnTo>
                  <a:pt x="1619298" y="1780541"/>
                </a:lnTo>
                <a:lnTo>
                  <a:pt x="1658431" y="1753403"/>
                </a:lnTo>
                <a:lnTo>
                  <a:pt x="1696924" y="1724733"/>
                </a:lnTo>
                <a:lnTo>
                  <a:pt x="1734628" y="1694559"/>
                </a:lnTo>
                <a:lnTo>
                  <a:pt x="1771397" y="1662907"/>
                </a:lnTo>
                <a:lnTo>
                  <a:pt x="1807083" y="1629804"/>
                </a:lnTo>
                <a:lnTo>
                  <a:pt x="1841537" y="1595277"/>
                </a:lnTo>
                <a:lnTo>
                  <a:pt x="1874612" y="1559352"/>
                </a:lnTo>
                <a:lnTo>
                  <a:pt x="1906160" y="1522056"/>
                </a:lnTo>
                <a:lnTo>
                  <a:pt x="1936034" y="1483416"/>
                </a:lnTo>
                <a:lnTo>
                  <a:pt x="1964085" y="1443457"/>
                </a:lnTo>
                <a:lnTo>
                  <a:pt x="1990166" y="1402208"/>
                </a:lnTo>
                <a:lnTo>
                  <a:pt x="2014129" y="1359694"/>
                </a:lnTo>
                <a:lnTo>
                  <a:pt x="2035827" y="1315943"/>
                </a:lnTo>
                <a:lnTo>
                  <a:pt x="2055110" y="1270980"/>
                </a:lnTo>
                <a:lnTo>
                  <a:pt x="2071833" y="1224833"/>
                </a:lnTo>
                <a:lnTo>
                  <a:pt x="2085846" y="1177529"/>
                </a:lnTo>
                <a:lnTo>
                  <a:pt x="2097003" y="1129093"/>
                </a:lnTo>
                <a:lnTo>
                  <a:pt x="2105155" y="1079552"/>
                </a:lnTo>
                <a:lnTo>
                  <a:pt x="2110154" y="1028934"/>
                </a:lnTo>
                <a:lnTo>
                  <a:pt x="2111854" y="977264"/>
                </a:lnTo>
                <a:lnTo>
                  <a:pt x="2110206" y="920883"/>
                </a:lnTo>
                <a:lnTo>
                  <a:pt x="2105358" y="865935"/>
                </a:lnTo>
                <a:lnTo>
                  <a:pt x="2097456" y="812444"/>
                </a:lnTo>
                <a:lnTo>
                  <a:pt x="2086643" y="760433"/>
                </a:lnTo>
                <a:lnTo>
                  <a:pt x="2073064" y="709926"/>
                </a:lnTo>
                <a:lnTo>
                  <a:pt x="2056863" y="660946"/>
                </a:lnTo>
                <a:lnTo>
                  <a:pt x="2038186" y="613516"/>
                </a:lnTo>
                <a:lnTo>
                  <a:pt x="2017177" y="567660"/>
                </a:lnTo>
                <a:lnTo>
                  <a:pt x="1993981" y="523401"/>
                </a:lnTo>
                <a:lnTo>
                  <a:pt x="1968741" y="480762"/>
                </a:lnTo>
                <a:lnTo>
                  <a:pt x="1941603" y="439768"/>
                </a:lnTo>
                <a:lnTo>
                  <a:pt x="1912711" y="400440"/>
                </a:lnTo>
                <a:lnTo>
                  <a:pt x="1882209" y="362803"/>
                </a:lnTo>
                <a:lnTo>
                  <a:pt x="1850243" y="326880"/>
                </a:lnTo>
                <a:lnTo>
                  <a:pt x="1816957" y="292695"/>
                </a:lnTo>
                <a:lnTo>
                  <a:pt x="1782495" y="260270"/>
                </a:lnTo>
                <a:lnTo>
                  <a:pt x="1747002" y="229629"/>
                </a:lnTo>
                <a:lnTo>
                  <a:pt x="1710623" y="200796"/>
                </a:lnTo>
                <a:lnTo>
                  <a:pt x="1673502" y="173794"/>
                </a:lnTo>
                <a:lnTo>
                  <a:pt x="1635784" y="148645"/>
                </a:lnTo>
                <a:lnTo>
                  <a:pt x="1597613" y="125375"/>
                </a:lnTo>
                <a:lnTo>
                  <a:pt x="1559133" y="104005"/>
                </a:lnTo>
                <a:lnTo>
                  <a:pt x="1520490" y="84559"/>
                </a:lnTo>
                <a:lnTo>
                  <a:pt x="1481829" y="67061"/>
                </a:lnTo>
                <a:lnTo>
                  <a:pt x="1443292" y="51535"/>
                </a:lnTo>
                <a:lnTo>
                  <a:pt x="1405026" y="38002"/>
                </a:lnTo>
                <a:lnTo>
                  <a:pt x="1367175" y="26488"/>
                </a:lnTo>
                <a:lnTo>
                  <a:pt x="1329883" y="17014"/>
                </a:lnTo>
                <a:lnTo>
                  <a:pt x="1257555" y="4284"/>
                </a:lnTo>
                <a:lnTo>
                  <a:pt x="1189199" y="0"/>
                </a:lnTo>
                <a:close/>
              </a:path>
            </a:pathLst>
          </a:custGeom>
          <a:solidFill>
            <a:srgbClr val="DFD3FF">
              <a:alpha val="63136"/>
            </a:srgbClr>
          </a:solidFill>
        </p:spPr>
        <p:txBody>
          <a:bodyPr wrap="square" lIns="0" tIns="0" rIns="0" bIns="0" rtlCol="0"/>
          <a:lstStyle/>
          <a:p>
            <a:endParaRPr/>
          </a:p>
        </p:txBody>
      </p:sp>
      <p:sp>
        <p:nvSpPr>
          <p:cNvPr id="26" name="object 9">
            <a:extLst>
              <a:ext uri="{FF2B5EF4-FFF2-40B4-BE49-F238E27FC236}">
                <a16:creationId xmlns:a16="http://schemas.microsoft.com/office/drawing/2014/main" id="{5A314BBE-D5F8-FCD4-476F-7273E19C57F3}"/>
              </a:ext>
            </a:extLst>
          </p:cNvPr>
          <p:cNvSpPr/>
          <p:nvPr/>
        </p:nvSpPr>
        <p:spPr>
          <a:xfrm>
            <a:off x="6499861" y="1767099"/>
            <a:ext cx="2005583" cy="1644395"/>
          </a:xfrm>
          <a:prstGeom prst="rect">
            <a:avLst/>
          </a:prstGeom>
          <a:blipFill>
            <a:blip r:embed="rId5" cstate="print"/>
            <a:stretch>
              <a:fillRect/>
            </a:stretch>
          </a:blipFill>
        </p:spPr>
        <p:txBody>
          <a:bodyPr wrap="square" lIns="0" tIns="0" rIns="0" bIns="0" rtlCol="0"/>
          <a:lstStyle/>
          <a:p>
            <a:endParaRPr/>
          </a:p>
        </p:txBody>
      </p:sp>
      <p:sp>
        <p:nvSpPr>
          <p:cNvPr id="27" name="object 10">
            <a:extLst>
              <a:ext uri="{FF2B5EF4-FFF2-40B4-BE49-F238E27FC236}">
                <a16:creationId xmlns:a16="http://schemas.microsoft.com/office/drawing/2014/main" id="{C5692A70-986E-145A-91A2-46BED4D0FA6E}"/>
              </a:ext>
            </a:extLst>
          </p:cNvPr>
          <p:cNvSpPr/>
          <p:nvPr/>
        </p:nvSpPr>
        <p:spPr>
          <a:xfrm>
            <a:off x="9148982" y="1425724"/>
            <a:ext cx="2112010" cy="1986280"/>
          </a:xfrm>
          <a:custGeom>
            <a:avLst/>
            <a:gdLst/>
            <a:ahLst/>
            <a:cxnLst/>
            <a:rect l="l" t="t" r="r" b="b"/>
            <a:pathLst>
              <a:path w="2112009" h="1986280">
                <a:moveTo>
                  <a:pt x="1189199" y="0"/>
                </a:moveTo>
                <a:lnTo>
                  <a:pt x="1126474" y="3695"/>
                </a:lnTo>
                <a:lnTo>
                  <a:pt x="1056466" y="14623"/>
                </a:lnTo>
                <a:lnTo>
                  <a:pt x="1019135" y="22724"/>
                </a:lnTo>
                <a:lnTo>
                  <a:pt x="980467" y="32543"/>
                </a:lnTo>
                <a:lnTo>
                  <a:pt x="940625" y="44050"/>
                </a:lnTo>
                <a:lnTo>
                  <a:pt x="899770" y="57215"/>
                </a:lnTo>
                <a:lnTo>
                  <a:pt x="858062" y="72008"/>
                </a:lnTo>
                <a:lnTo>
                  <a:pt x="815665" y="88400"/>
                </a:lnTo>
                <a:lnTo>
                  <a:pt x="772738" y="106359"/>
                </a:lnTo>
                <a:lnTo>
                  <a:pt x="729445" y="125856"/>
                </a:lnTo>
                <a:lnTo>
                  <a:pt x="685945" y="146862"/>
                </a:lnTo>
                <a:lnTo>
                  <a:pt x="642402" y="169346"/>
                </a:lnTo>
                <a:lnTo>
                  <a:pt x="598975" y="193278"/>
                </a:lnTo>
                <a:lnTo>
                  <a:pt x="555827" y="218628"/>
                </a:lnTo>
                <a:lnTo>
                  <a:pt x="513120" y="245366"/>
                </a:lnTo>
                <a:lnTo>
                  <a:pt x="471014" y="273462"/>
                </a:lnTo>
                <a:lnTo>
                  <a:pt x="429671" y="302887"/>
                </a:lnTo>
                <a:lnTo>
                  <a:pt x="389253" y="333610"/>
                </a:lnTo>
                <a:lnTo>
                  <a:pt x="349921" y="365601"/>
                </a:lnTo>
                <a:lnTo>
                  <a:pt x="311837" y="398830"/>
                </a:lnTo>
                <a:lnTo>
                  <a:pt x="275162" y="433268"/>
                </a:lnTo>
                <a:lnTo>
                  <a:pt x="240057" y="468883"/>
                </a:lnTo>
                <a:lnTo>
                  <a:pt x="206685" y="505648"/>
                </a:lnTo>
                <a:lnTo>
                  <a:pt x="175206" y="543530"/>
                </a:lnTo>
                <a:lnTo>
                  <a:pt x="145783" y="582501"/>
                </a:lnTo>
                <a:lnTo>
                  <a:pt x="118576" y="622530"/>
                </a:lnTo>
                <a:lnTo>
                  <a:pt x="93747" y="663587"/>
                </a:lnTo>
                <a:lnTo>
                  <a:pt x="71458" y="705643"/>
                </a:lnTo>
                <a:lnTo>
                  <a:pt x="51870" y="748667"/>
                </a:lnTo>
                <a:lnTo>
                  <a:pt x="35144" y="792630"/>
                </a:lnTo>
                <a:lnTo>
                  <a:pt x="21443" y="837501"/>
                </a:lnTo>
                <a:lnTo>
                  <a:pt x="10927" y="883250"/>
                </a:lnTo>
                <a:lnTo>
                  <a:pt x="3758" y="929848"/>
                </a:lnTo>
                <a:lnTo>
                  <a:pt x="98" y="977264"/>
                </a:lnTo>
                <a:lnTo>
                  <a:pt x="0" y="1026099"/>
                </a:lnTo>
                <a:lnTo>
                  <a:pt x="3410" y="1074210"/>
                </a:lnTo>
                <a:lnTo>
                  <a:pt x="10171" y="1121558"/>
                </a:lnTo>
                <a:lnTo>
                  <a:pt x="20127" y="1168101"/>
                </a:lnTo>
                <a:lnTo>
                  <a:pt x="33121" y="1213797"/>
                </a:lnTo>
                <a:lnTo>
                  <a:pt x="48994" y="1258605"/>
                </a:lnTo>
                <a:lnTo>
                  <a:pt x="67591" y="1302483"/>
                </a:lnTo>
                <a:lnTo>
                  <a:pt x="88753" y="1345391"/>
                </a:lnTo>
                <a:lnTo>
                  <a:pt x="112324" y="1387286"/>
                </a:lnTo>
                <a:lnTo>
                  <a:pt x="138147" y="1428129"/>
                </a:lnTo>
                <a:lnTo>
                  <a:pt x="166065" y="1467876"/>
                </a:lnTo>
                <a:lnTo>
                  <a:pt x="195920" y="1506487"/>
                </a:lnTo>
                <a:lnTo>
                  <a:pt x="227555" y="1543920"/>
                </a:lnTo>
                <a:lnTo>
                  <a:pt x="260814" y="1580135"/>
                </a:lnTo>
                <a:lnTo>
                  <a:pt x="295538" y="1615088"/>
                </a:lnTo>
                <a:lnTo>
                  <a:pt x="331572" y="1648741"/>
                </a:lnTo>
                <a:lnTo>
                  <a:pt x="368758" y="1681050"/>
                </a:lnTo>
                <a:lnTo>
                  <a:pt x="406938" y="1711974"/>
                </a:lnTo>
                <a:lnTo>
                  <a:pt x="445957" y="1741473"/>
                </a:lnTo>
                <a:lnTo>
                  <a:pt x="485655" y="1769505"/>
                </a:lnTo>
                <a:lnTo>
                  <a:pt x="525878" y="1796027"/>
                </a:lnTo>
                <a:lnTo>
                  <a:pt x="566467" y="1821000"/>
                </a:lnTo>
                <a:lnTo>
                  <a:pt x="607265" y="1844382"/>
                </a:lnTo>
                <a:lnTo>
                  <a:pt x="648115" y="1866130"/>
                </a:lnTo>
                <a:lnTo>
                  <a:pt x="688860" y="1886205"/>
                </a:lnTo>
                <a:lnTo>
                  <a:pt x="729343" y="1904564"/>
                </a:lnTo>
                <a:lnTo>
                  <a:pt x="769407" y="1921166"/>
                </a:lnTo>
                <a:lnTo>
                  <a:pt x="808895" y="1935970"/>
                </a:lnTo>
                <a:lnTo>
                  <a:pt x="847649" y="1948935"/>
                </a:lnTo>
                <a:lnTo>
                  <a:pt x="885513" y="1960018"/>
                </a:lnTo>
                <a:lnTo>
                  <a:pt x="957941" y="1976376"/>
                </a:lnTo>
                <a:lnTo>
                  <a:pt x="1024921" y="1984714"/>
                </a:lnTo>
                <a:lnTo>
                  <a:pt x="1055976" y="1985772"/>
                </a:lnTo>
                <a:lnTo>
                  <a:pt x="1086978" y="1984797"/>
                </a:lnTo>
                <a:lnTo>
                  <a:pt x="1153563" y="1977082"/>
                </a:lnTo>
                <a:lnTo>
                  <a:pt x="1225272" y="1961857"/>
                </a:lnTo>
                <a:lnTo>
                  <a:pt x="1262679" y="1951495"/>
                </a:lnTo>
                <a:lnTo>
                  <a:pt x="1300923" y="1939335"/>
                </a:lnTo>
                <a:lnTo>
                  <a:pt x="1339857" y="1925404"/>
                </a:lnTo>
                <a:lnTo>
                  <a:pt x="1379334" y="1909729"/>
                </a:lnTo>
                <a:lnTo>
                  <a:pt x="1419204" y="1892337"/>
                </a:lnTo>
                <a:lnTo>
                  <a:pt x="1459321" y="1873253"/>
                </a:lnTo>
                <a:lnTo>
                  <a:pt x="1499537" y="1852505"/>
                </a:lnTo>
                <a:lnTo>
                  <a:pt x="1539703" y="1830119"/>
                </a:lnTo>
                <a:lnTo>
                  <a:pt x="1579673" y="1806122"/>
                </a:lnTo>
                <a:lnTo>
                  <a:pt x="1619298" y="1780541"/>
                </a:lnTo>
                <a:lnTo>
                  <a:pt x="1658431" y="1753403"/>
                </a:lnTo>
                <a:lnTo>
                  <a:pt x="1696924" y="1724733"/>
                </a:lnTo>
                <a:lnTo>
                  <a:pt x="1734628" y="1694559"/>
                </a:lnTo>
                <a:lnTo>
                  <a:pt x="1771397" y="1662907"/>
                </a:lnTo>
                <a:lnTo>
                  <a:pt x="1807083" y="1629804"/>
                </a:lnTo>
                <a:lnTo>
                  <a:pt x="1841537" y="1595277"/>
                </a:lnTo>
                <a:lnTo>
                  <a:pt x="1874612" y="1559352"/>
                </a:lnTo>
                <a:lnTo>
                  <a:pt x="1906160" y="1522056"/>
                </a:lnTo>
                <a:lnTo>
                  <a:pt x="1936034" y="1483416"/>
                </a:lnTo>
                <a:lnTo>
                  <a:pt x="1964085" y="1443457"/>
                </a:lnTo>
                <a:lnTo>
                  <a:pt x="1990166" y="1402208"/>
                </a:lnTo>
                <a:lnTo>
                  <a:pt x="2014129" y="1359694"/>
                </a:lnTo>
                <a:lnTo>
                  <a:pt x="2035827" y="1315943"/>
                </a:lnTo>
                <a:lnTo>
                  <a:pt x="2055110" y="1270980"/>
                </a:lnTo>
                <a:lnTo>
                  <a:pt x="2071833" y="1224833"/>
                </a:lnTo>
                <a:lnTo>
                  <a:pt x="2085846" y="1177529"/>
                </a:lnTo>
                <a:lnTo>
                  <a:pt x="2097003" y="1129093"/>
                </a:lnTo>
                <a:lnTo>
                  <a:pt x="2105155" y="1079552"/>
                </a:lnTo>
                <a:lnTo>
                  <a:pt x="2110154" y="1028934"/>
                </a:lnTo>
                <a:lnTo>
                  <a:pt x="2111854" y="977264"/>
                </a:lnTo>
                <a:lnTo>
                  <a:pt x="2110206" y="920883"/>
                </a:lnTo>
                <a:lnTo>
                  <a:pt x="2105358" y="865935"/>
                </a:lnTo>
                <a:lnTo>
                  <a:pt x="2097456" y="812444"/>
                </a:lnTo>
                <a:lnTo>
                  <a:pt x="2086643" y="760433"/>
                </a:lnTo>
                <a:lnTo>
                  <a:pt x="2073064" y="709926"/>
                </a:lnTo>
                <a:lnTo>
                  <a:pt x="2056863" y="660946"/>
                </a:lnTo>
                <a:lnTo>
                  <a:pt x="2038186" y="613516"/>
                </a:lnTo>
                <a:lnTo>
                  <a:pt x="2017177" y="567660"/>
                </a:lnTo>
                <a:lnTo>
                  <a:pt x="1993981" y="523401"/>
                </a:lnTo>
                <a:lnTo>
                  <a:pt x="1968741" y="480762"/>
                </a:lnTo>
                <a:lnTo>
                  <a:pt x="1941603" y="439768"/>
                </a:lnTo>
                <a:lnTo>
                  <a:pt x="1912711" y="400440"/>
                </a:lnTo>
                <a:lnTo>
                  <a:pt x="1882209" y="362803"/>
                </a:lnTo>
                <a:lnTo>
                  <a:pt x="1850243" y="326880"/>
                </a:lnTo>
                <a:lnTo>
                  <a:pt x="1816957" y="292695"/>
                </a:lnTo>
                <a:lnTo>
                  <a:pt x="1782495" y="260270"/>
                </a:lnTo>
                <a:lnTo>
                  <a:pt x="1747002" y="229629"/>
                </a:lnTo>
                <a:lnTo>
                  <a:pt x="1710623" y="200796"/>
                </a:lnTo>
                <a:lnTo>
                  <a:pt x="1673502" y="173794"/>
                </a:lnTo>
                <a:lnTo>
                  <a:pt x="1635784" y="148645"/>
                </a:lnTo>
                <a:lnTo>
                  <a:pt x="1597613" y="125375"/>
                </a:lnTo>
                <a:lnTo>
                  <a:pt x="1559133" y="104005"/>
                </a:lnTo>
                <a:lnTo>
                  <a:pt x="1520490" y="84559"/>
                </a:lnTo>
                <a:lnTo>
                  <a:pt x="1481829" y="67061"/>
                </a:lnTo>
                <a:lnTo>
                  <a:pt x="1443292" y="51535"/>
                </a:lnTo>
                <a:lnTo>
                  <a:pt x="1405026" y="38002"/>
                </a:lnTo>
                <a:lnTo>
                  <a:pt x="1367175" y="26488"/>
                </a:lnTo>
                <a:lnTo>
                  <a:pt x="1329883" y="17014"/>
                </a:lnTo>
                <a:lnTo>
                  <a:pt x="1257555" y="4284"/>
                </a:lnTo>
                <a:lnTo>
                  <a:pt x="1189199" y="0"/>
                </a:lnTo>
                <a:close/>
              </a:path>
            </a:pathLst>
          </a:custGeom>
          <a:solidFill>
            <a:srgbClr val="DFD3FF">
              <a:alpha val="63136"/>
            </a:srgbClr>
          </a:solidFill>
        </p:spPr>
        <p:txBody>
          <a:bodyPr wrap="square" lIns="0" tIns="0" rIns="0" bIns="0" rtlCol="0"/>
          <a:lstStyle/>
          <a:p>
            <a:endParaRPr/>
          </a:p>
        </p:txBody>
      </p:sp>
      <p:sp>
        <p:nvSpPr>
          <p:cNvPr id="28" name="object 11">
            <a:extLst>
              <a:ext uri="{FF2B5EF4-FFF2-40B4-BE49-F238E27FC236}">
                <a16:creationId xmlns:a16="http://schemas.microsoft.com/office/drawing/2014/main" id="{EF6521CB-3F93-F86C-0954-B035E2B3E220}"/>
              </a:ext>
            </a:extLst>
          </p:cNvPr>
          <p:cNvSpPr/>
          <p:nvPr/>
        </p:nvSpPr>
        <p:spPr>
          <a:xfrm>
            <a:off x="9428989" y="1767099"/>
            <a:ext cx="1549907" cy="1548384"/>
          </a:xfrm>
          <a:prstGeom prst="rect">
            <a:avLst/>
          </a:prstGeom>
          <a:blipFill>
            <a:blip r:embed="rId6" cstate="print"/>
            <a:stretch>
              <a:fillRect/>
            </a:stretch>
          </a:blipFill>
        </p:spPr>
        <p:txBody>
          <a:bodyPr wrap="square" lIns="0" tIns="0" rIns="0" bIns="0" rtlCol="0"/>
          <a:lstStyle/>
          <a:p>
            <a:endParaRPr/>
          </a:p>
        </p:txBody>
      </p:sp>
      <p:grpSp>
        <p:nvGrpSpPr>
          <p:cNvPr id="35" name="组合 34">
            <a:extLst>
              <a:ext uri="{FF2B5EF4-FFF2-40B4-BE49-F238E27FC236}">
                <a16:creationId xmlns:a16="http://schemas.microsoft.com/office/drawing/2014/main" id="{9164EAB9-C319-5E60-2BAC-69ED521403EF}"/>
              </a:ext>
            </a:extLst>
          </p:cNvPr>
          <p:cNvGrpSpPr/>
          <p:nvPr/>
        </p:nvGrpSpPr>
        <p:grpSpPr>
          <a:xfrm>
            <a:off x="892619" y="3657247"/>
            <a:ext cx="2110740" cy="2701389"/>
            <a:chOff x="892619" y="3657247"/>
            <a:chExt cx="2110740" cy="2701389"/>
          </a:xfrm>
        </p:grpSpPr>
        <p:sp>
          <p:nvSpPr>
            <p:cNvPr id="21" name="object 4">
              <a:extLst>
                <a:ext uri="{FF2B5EF4-FFF2-40B4-BE49-F238E27FC236}">
                  <a16:creationId xmlns:a16="http://schemas.microsoft.com/office/drawing/2014/main" id="{740EAFF7-1BEC-0320-D445-9BF0418251EE}"/>
                </a:ext>
              </a:extLst>
            </p:cNvPr>
            <p:cNvSpPr txBox="1"/>
            <p:nvPr/>
          </p:nvSpPr>
          <p:spPr>
            <a:xfrm>
              <a:off x="1225042" y="3657247"/>
              <a:ext cx="1445895" cy="406400"/>
            </a:xfrm>
            <a:prstGeom prst="rect">
              <a:avLst/>
            </a:prstGeom>
          </p:spPr>
          <p:txBody>
            <a:bodyPr vert="horz" wrap="square" lIns="0" tIns="12065" rIns="0" bIns="0" rtlCol="0">
              <a:spAutoFit/>
            </a:bodyPr>
            <a:lstStyle/>
            <a:p>
              <a:pPr marL="12700">
                <a:lnSpc>
                  <a:spcPct val="100000"/>
                </a:lnSpc>
                <a:spcBef>
                  <a:spcPts val="95"/>
                </a:spcBef>
              </a:pPr>
              <a:r>
                <a:rPr sz="2500" spc="295" dirty="0">
                  <a:latin typeface="微软雅黑"/>
                  <a:cs typeface="微软雅黑"/>
                </a:rPr>
                <a:t>泛在感知</a:t>
              </a:r>
              <a:endParaRPr sz="2500" dirty="0">
                <a:latin typeface="微软雅黑"/>
                <a:cs typeface="微软雅黑"/>
              </a:endParaRPr>
            </a:p>
          </p:txBody>
        </p:sp>
        <p:sp>
          <p:nvSpPr>
            <p:cNvPr id="34" name="文本框 33">
              <a:extLst>
                <a:ext uri="{FF2B5EF4-FFF2-40B4-BE49-F238E27FC236}">
                  <a16:creationId xmlns:a16="http://schemas.microsoft.com/office/drawing/2014/main" id="{1D27437A-38A1-FB26-F199-F9009B14DBC9}"/>
                </a:ext>
              </a:extLst>
            </p:cNvPr>
            <p:cNvSpPr txBox="1"/>
            <p:nvPr/>
          </p:nvSpPr>
          <p:spPr>
            <a:xfrm>
              <a:off x="892619" y="4111867"/>
              <a:ext cx="2110740" cy="2246769"/>
            </a:xfrm>
            <a:prstGeom prst="rect">
              <a:avLst/>
            </a:prstGeom>
            <a:noFill/>
          </p:spPr>
          <p:txBody>
            <a:bodyPr wrap="square" rtlCol="0">
              <a:spAutoFit/>
            </a:bodyPr>
            <a:lstStyle/>
            <a:p>
              <a:r>
                <a:rPr lang="zh-CN" altLang="en-US" sz="1400" dirty="0"/>
                <a:t>泛在感知层包含不同类型的数据采集技术，用以实时测量或感知工程要素的状态与变化，同时转化为可传输、可处理、可储存的电子信号，具体包括传感器技术、机器视觉技术、扫描建模技术、质量检测技术等。</a:t>
              </a:r>
            </a:p>
          </p:txBody>
        </p:sp>
      </p:grpSp>
      <p:grpSp>
        <p:nvGrpSpPr>
          <p:cNvPr id="36" name="组合 35">
            <a:extLst>
              <a:ext uri="{FF2B5EF4-FFF2-40B4-BE49-F238E27FC236}">
                <a16:creationId xmlns:a16="http://schemas.microsoft.com/office/drawing/2014/main" id="{5B4AAA6D-D60A-EDEE-6539-E9ACF2C73F7D}"/>
              </a:ext>
            </a:extLst>
          </p:cNvPr>
          <p:cNvGrpSpPr/>
          <p:nvPr/>
        </p:nvGrpSpPr>
        <p:grpSpPr>
          <a:xfrm>
            <a:off x="3662172" y="3657247"/>
            <a:ext cx="2110740" cy="3132276"/>
            <a:chOff x="892619" y="3657247"/>
            <a:chExt cx="2110740" cy="3132276"/>
          </a:xfrm>
        </p:grpSpPr>
        <p:sp>
          <p:nvSpPr>
            <p:cNvPr id="37" name="object 4">
              <a:extLst>
                <a:ext uri="{FF2B5EF4-FFF2-40B4-BE49-F238E27FC236}">
                  <a16:creationId xmlns:a16="http://schemas.microsoft.com/office/drawing/2014/main" id="{76FB4CF4-993A-D94F-3E6E-A6CA07A55DA1}"/>
                </a:ext>
              </a:extLst>
            </p:cNvPr>
            <p:cNvSpPr txBox="1"/>
            <p:nvPr/>
          </p:nvSpPr>
          <p:spPr>
            <a:xfrm>
              <a:off x="1225042" y="3657247"/>
              <a:ext cx="1445895" cy="406400"/>
            </a:xfrm>
            <a:prstGeom prst="rect">
              <a:avLst/>
            </a:prstGeom>
          </p:spPr>
          <p:txBody>
            <a:bodyPr vert="horz" wrap="square" lIns="0" tIns="12065" rIns="0" bIns="0" rtlCol="0">
              <a:spAutoFit/>
            </a:bodyPr>
            <a:lstStyle/>
            <a:p>
              <a:pPr marL="12700">
                <a:lnSpc>
                  <a:spcPct val="100000"/>
                </a:lnSpc>
                <a:spcBef>
                  <a:spcPts val="95"/>
                </a:spcBef>
              </a:pPr>
              <a:r>
                <a:rPr lang="zh-CN" altLang="en-US" sz="2500" spc="295" dirty="0">
                  <a:latin typeface="微软雅黑"/>
                  <a:cs typeface="微软雅黑"/>
                </a:rPr>
                <a:t>网络通信</a:t>
              </a:r>
            </a:p>
          </p:txBody>
        </p:sp>
        <p:sp>
          <p:nvSpPr>
            <p:cNvPr id="38" name="文本框 37">
              <a:extLst>
                <a:ext uri="{FF2B5EF4-FFF2-40B4-BE49-F238E27FC236}">
                  <a16:creationId xmlns:a16="http://schemas.microsoft.com/office/drawing/2014/main" id="{892A15C1-E965-96E4-718C-9638C8E3431E}"/>
                </a:ext>
              </a:extLst>
            </p:cNvPr>
            <p:cNvSpPr txBox="1"/>
            <p:nvPr/>
          </p:nvSpPr>
          <p:spPr>
            <a:xfrm>
              <a:off x="892619" y="4111867"/>
              <a:ext cx="2110740" cy="2677656"/>
            </a:xfrm>
            <a:prstGeom prst="rect">
              <a:avLst/>
            </a:prstGeom>
            <a:noFill/>
          </p:spPr>
          <p:txBody>
            <a:bodyPr wrap="square" rtlCol="0">
              <a:spAutoFit/>
            </a:bodyPr>
            <a:lstStyle/>
            <a:p>
              <a:r>
                <a:rPr lang="zh-CN" altLang="en-US" sz="1400" dirty="0"/>
                <a:t>对于不同的管理层级，都可以使用个性化的智能感知、分析以及决策技术。对于工序级所涉及本地服务器设备往往采用工程现场总线技术进行连接；对于工地级的项目应用，一般采用有线和无线网络相结合的方式；对于企业级的信息传输，一般采用无线网络上传至云端。</a:t>
              </a:r>
            </a:p>
          </p:txBody>
        </p:sp>
      </p:grpSp>
      <p:grpSp>
        <p:nvGrpSpPr>
          <p:cNvPr id="39" name="组合 38">
            <a:extLst>
              <a:ext uri="{FF2B5EF4-FFF2-40B4-BE49-F238E27FC236}">
                <a16:creationId xmlns:a16="http://schemas.microsoft.com/office/drawing/2014/main" id="{D0D60DBB-B134-1553-E39B-16C83C1BE785}"/>
              </a:ext>
            </a:extLst>
          </p:cNvPr>
          <p:cNvGrpSpPr/>
          <p:nvPr/>
        </p:nvGrpSpPr>
        <p:grpSpPr>
          <a:xfrm>
            <a:off x="6447282" y="3657247"/>
            <a:ext cx="2110740" cy="2701389"/>
            <a:chOff x="892619" y="3657247"/>
            <a:chExt cx="2110740" cy="2701389"/>
          </a:xfrm>
        </p:grpSpPr>
        <p:sp>
          <p:nvSpPr>
            <p:cNvPr id="40" name="object 4">
              <a:extLst>
                <a:ext uri="{FF2B5EF4-FFF2-40B4-BE49-F238E27FC236}">
                  <a16:creationId xmlns:a16="http://schemas.microsoft.com/office/drawing/2014/main" id="{EEEA8CB4-4955-574B-66BB-96613C495FDE}"/>
                </a:ext>
              </a:extLst>
            </p:cNvPr>
            <p:cNvSpPr txBox="1"/>
            <p:nvPr/>
          </p:nvSpPr>
          <p:spPr>
            <a:xfrm>
              <a:off x="1225042" y="3657247"/>
              <a:ext cx="1445895" cy="406400"/>
            </a:xfrm>
            <a:prstGeom prst="rect">
              <a:avLst/>
            </a:prstGeom>
          </p:spPr>
          <p:txBody>
            <a:bodyPr vert="horz" wrap="square" lIns="0" tIns="12065" rIns="0" bIns="0" rtlCol="0">
              <a:spAutoFit/>
            </a:bodyPr>
            <a:lstStyle/>
            <a:p>
              <a:pPr marL="12700">
                <a:lnSpc>
                  <a:spcPct val="100000"/>
                </a:lnSpc>
                <a:spcBef>
                  <a:spcPts val="95"/>
                </a:spcBef>
              </a:pPr>
              <a:r>
                <a:rPr lang="zh-CN" altLang="en-US" sz="2500" spc="295" dirty="0">
                  <a:latin typeface="微软雅黑"/>
                  <a:cs typeface="微软雅黑"/>
                </a:rPr>
                <a:t>信息处理</a:t>
              </a:r>
            </a:p>
          </p:txBody>
        </p:sp>
        <p:sp>
          <p:nvSpPr>
            <p:cNvPr id="41" name="文本框 40">
              <a:extLst>
                <a:ext uri="{FF2B5EF4-FFF2-40B4-BE49-F238E27FC236}">
                  <a16:creationId xmlns:a16="http://schemas.microsoft.com/office/drawing/2014/main" id="{BB21018C-142F-0B31-32C5-5B55E04FF458}"/>
                </a:ext>
              </a:extLst>
            </p:cNvPr>
            <p:cNvSpPr txBox="1"/>
            <p:nvPr/>
          </p:nvSpPr>
          <p:spPr>
            <a:xfrm>
              <a:off x="892619" y="4111867"/>
              <a:ext cx="2110740" cy="2246769"/>
            </a:xfrm>
            <a:prstGeom prst="rect">
              <a:avLst/>
            </a:prstGeom>
            <a:noFill/>
          </p:spPr>
          <p:txBody>
            <a:bodyPr wrap="square" rtlCol="0">
              <a:spAutoFit/>
            </a:bodyPr>
            <a:lstStyle/>
            <a:p>
              <a:r>
                <a:rPr lang="zh-CN" altLang="en-US" sz="1400" dirty="0"/>
                <a:t>由于工程信息通常具有海量性、异构性等特点，对数据中心处理平台的计算能力、储存能力、决策能力、管理能力提出了较高要求。为此，工程物联网平台引入云计算、边缘计算、雾计算等技术进行数据加工处理。</a:t>
              </a:r>
            </a:p>
          </p:txBody>
        </p:sp>
      </p:grpSp>
      <p:grpSp>
        <p:nvGrpSpPr>
          <p:cNvPr id="42" name="组合 41">
            <a:extLst>
              <a:ext uri="{FF2B5EF4-FFF2-40B4-BE49-F238E27FC236}">
                <a16:creationId xmlns:a16="http://schemas.microsoft.com/office/drawing/2014/main" id="{ADFE5E5B-76AF-28D4-1607-9E8A3716B033}"/>
              </a:ext>
            </a:extLst>
          </p:cNvPr>
          <p:cNvGrpSpPr/>
          <p:nvPr/>
        </p:nvGrpSpPr>
        <p:grpSpPr>
          <a:xfrm>
            <a:off x="9150252" y="3657247"/>
            <a:ext cx="2110740" cy="2916833"/>
            <a:chOff x="892619" y="3657247"/>
            <a:chExt cx="2110740" cy="2916833"/>
          </a:xfrm>
        </p:grpSpPr>
        <p:sp>
          <p:nvSpPr>
            <p:cNvPr id="43" name="object 4">
              <a:extLst>
                <a:ext uri="{FF2B5EF4-FFF2-40B4-BE49-F238E27FC236}">
                  <a16:creationId xmlns:a16="http://schemas.microsoft.com/office/drawing/2014/main" id="{7A5864DD-1FE4-86DC-8C12-4D8DE5460AC2}"/>
                </a:ext>
              </a:extLst>
            </p:cNvPr>
            <p:cNvSpPr txBox="1"/>
            <p:nvPr/>
          </p:nvSpPr>
          <p:spPr>
            <a:xfrm>
              <a:off x="1225042" y="3657247"/>
              <a:ext cx="1445895" cy="406400"/>
            </a:xfrm>
            <a:prstGeom prst="rect">
              <a:avLst/>
            </a:prstGeom>
          </p:spPr>
          <p:txBody>
            <a:bodyPr vert="horz" wrap="square" lIns="0" tIns="12065" rIns="0" bIns="0" rtlCol="0">
              <a:spAutoFit/>
            </a:bodyPr>
            <a:lstStyle/>
            <a:p>
              <a:pPr marL="12700">
                <a:lnSpc>
                  <a:spcPct val="100000"/>
                </a:lnSpc>
                <a:spcBef>
                  <a:spcPts val="95"/>
                </a:spcBef>
              </a:pPr>
              <a:r>
                <a:rPr lang="zh-CN" altLang="en-US" sz="2500" spc="295" dirty="0">
                  <a:latin typeface="微软雅黑"/>
                  <a:cs typeface="微软雅黑"/>
                </a:rPr>
                <a:t>决策控制</a:t>
              </a:r>
            </a:p>
          </p:txBody>
        </p:sp>
        <p:sp>
          <p:nvSpPr>
            <p:cNvPr id="44" name="文本框 43">
              <a:extLst>
                <a:ext uri="{FF2B5EF4-FFF2-40B4-BE49-F238E27FC236}">
                  <a16:creationId xmlns:a16="http://schemas.microsoft.com/office/drawing/2014/main" id="{E9E36305-F582-4364-38C9-ADB25E6F2376}"/>
                </a:ext>
              </a:extLst>
            </p:cNvPr>
            <p:cNvSpPr txBox="1"/>
            <p:nvPr/>
          </p:nvSpPr>
          <p:spPr>
            <a:xfrm>
              <a:off x="892619" y="4111867"/>
              <a:ext cx="2110740" cy="2462213"/>
            </a:xfrm>
            <a:prstGeom prst="rect">
              <a:avLst/>
            </a:prstGeom>
            <a:noFill/>
          </p:spPr>
          <p:txBody>
            <a:bodyPr wrap="square" rtlCol="0">
              <a:spAutoFit/>
            </a:bodyPr>
            <a:lstStyle/>
            <a:p>
              <a:r>
                <a:rPr lang="zh-CN" altLang="en-US" sz="1400" dirty="0"/>
                <a:t>常见的控制系统包括分布式控制系统（</a:t>
              </a:r>
              <a:r>
                <a:rPr lang="en-US" altLang="zh-CN" sz="1400" dirty="0"/>
                <a:t>DCS</a:t>
              </a:r>
              <a:r>
                <a:rPr lang="zh-CN" altLang="en-US" sz="1400" dirty="0"/>
                <a:t>）、可编程逻辑控制器（</a:t>
              </a:r>
              <a:r>
                <a:rPr lang="en-US" altLang="zh-CN" sz="1400" dirty="0"/>
                <a:t>PLC</a:t>
              </a:r>
              <a:r>
                <a:rPr lang="zh-CN" altLang="en-US" sz="1400" dirty="0"/>
                <a:t>）。相比于制造业，建筑业面临的可控制问题更加难以用精确的数学模型描述，建立在工程物联网</a:t>
              </a:r>
            </a:p>
            <a:p>
              <a:r>
                <a:rPr lang="zh-CN" altLang="en-US" sz="1400" dirty="0"/>
                <a:t>基础上的控制技术也朝智能化、微型化及协同化方向发展。</a:t>
              </a:r>
            </a:p>
          </p:txBody>
        </p:sp>
      </p:grpSp>
    </p:spTree>
    <p:extLst>
      <p:ext uri="{BB962C8B-B14F-4D97-AF65-F5344CB8AC3E}">
        <p14:creationId xmlns:p14="http://schemas.microsoft.com/office/powerpoint/2010/main" val="246705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51D8732-6AE5-7D57-33A6-390D57629CCB}"/>
              </a:ext>
            </a:extLst>
          </p:cNvPr>
          <p:cNvSpPr txBox="1">
            <a:spLocks/>
          </p:cNvSpPr>
          <p:nvPr/>
        </p:nvSpPr>
        <p:spPr>
          <a:xfrm>
            <a:off x="436880" y="261366"/>
            <a:ext cx="11221720" cy="443070"/>
          </a:xfrm>
          <a:prstGeom prst="rect">
            <a:avLst/>
          </a:prstGeom>
        </p:spPr>
        <p:txBody>
          <a:bodyPr vert="horz" wrap="square" lIns="0" tIns="12065" rIns="0" bIns="0" rtlCol="0">
            <a:spAutoFit/>
          </a:bodyPr>
          <a:lstStyle>
            <a:lvl1pPr>
              <a:defRPr sz="4000" b="1" i="0">
                <a:solidFill>
                  <a:srgbClr val="FFE699"/>
                </a:solidFill>
                <a:latin typeface="隶书"/>
                <a:ea typeface="+mj-ea"/>
                <a:cs typeface="隶书"/>
              </a:defRPr>
            </a:lvl1pPr>
          </a:lstStyle>
          <a:p>
            <a:pPr marL="12700">
              <a:spcBef>
                <a:spcPts val="95"/>
              </a:spcBef>
            </a:pPr>
            <a:r>
              <a:rPr lang="zh-CN" altLang="en-US" sz="2800" kern="0" spc="-5" dirty="0">
                <a:solidFill>
                  <a:srgbClr val="000000"/>
                </a:solidFill>
                <a:latin typeface="Arial"/>
                <a:cs typeface="Arial"/>
              </a:rPr>
              <a:t>工程物联网的应用：基于边雾云的泛在电力物联网架构</a:t>
            </a:r>
          </a:p>
        </p:txBody>
      </p:sp>
      <p:sp>
        <p:nvSpPr>
          <p:cNvPr id="3" name="文本框 2">
            <a:extLst>
              <a:ext uri="{FF2B5EF4-FFF2-40B4-BE49-F238E27FC236}">
                <a16:creationId xmlns:a16="http://schemas.microsoft.com/office/drawing/2014/main" id="{B65BCA62-684A-2235-F4D0-9363D10DDFAB}"/>
              </a:ext>
            </a:extLst>
          </p:cNvPr>
          <p:cNvSpPr txBox="1"/>
          <p:nvPr/>
        </p:nvSpPr>
        <p:spPr>
          <a:xfrm>
            <a:off x="436881" y="847518"/>
            <a:ext cx="6116319" cy="4480842"/>
          </a:xfrm>
          <a:prstGeom prst="rect">
            <a:avLst/>
          </a:prstGeom>
          <a:noFill/>
        </p:spPr>
        <p:txBody>
          <a:bodyPr wrap="square" rtlCol="0">
            <a:spAutoFit/>
          </a:bodyPr>
          <a:lstStyle/>
          <a:p>
            <a:pPr>
              <a:lnSpc>
                <a:spcPct val="150000"/>
              </a:lnSpc>
            </a:pPr>
            <a:r>
              <a:rPr lang="zh-CN" altLang="en-US" sz="1600" b="1" kern="0" spc="-5" dirty="0">
                <a:solidFill>
                  <a:srgbClr val="000000"/>
                </a:solidFill>
                <a:latin typeface="Arial"/>
                <a:cs typeface="Arial"/>
              </a:rPr>
              <a:t>总体架构</a:t>
            </a:r>
          </a:p>
          <a:p>
            <a:pPr>
              <a:lnSpc>
                <a:spcPct val="150000"/>
              </a:lnSpc>
            </a:pPr>
            <a:endParaRPr lang="en-US" altLang="zh-CN" sz="1600" dirty="0"/>
          </a:p>
          <a:p>
            <a:pPr>
              <a:lnSpc>
                <a:spcPct val="150000"/>
              </a:lnSpc>
            </a:pPr>
            <a:r>
              <a:rPr lang="zh-CN" altLang="en-US" sz="1600" dirty="0"/>
              <a:t>该架构在发送业务数据的过程是由配电网采集终端首先连接到边缘代理的访问控制模块以验证终端的合法性。验证后，将合法终端的业务数据通过本地接口或本地通信模式传送到雾平台。</a:t>
            </a:r>
            <a:endParaRPr lang="en-US" altLang="zh-CN" sz="1600" dirty="0"/>
          </a:p>
          <a:p>
            <a:pPr>
              <a:lnSpc>
                <a:spcPct val="150000"/>
              </a:lnSpc>
            </a:pPr>
            <a:endParaRPr lang="en-US" altLang="zh-CN" sz="1600" dirty="0"/>
          </a:p>
          <a:p>
            <a:pPr>
              <a:lnSpc>
                <a:spcPct val="150000"/>
              </a:lnSpc>
            </a:pPr>
            <a:r>
              <a:rPr lang="zh-CN" altLang="en-US" sz="1600" dirty="0"/>
              <a:t>雾设备使用雾计算能力来分析或处理各类数据，对需要上传的数据进行加密，通过安全隧道将其传输到云平台。</a:t>
            </a:r>
            <a:endParaRPr lang="en-US" altLang="zh-CN" sz="1600" dirty="0"/>
          </a:p>
          <a:p>
            <a:pPr>
              <a:lnSpc>
                <a:spcPct val="150000"/>
              </a:lnSpc>
            </a:pPr>
            <a:endParaRPr lang="en-US" altLang="zh-CN" sz="1600" dirty="0"/>
          </a:p>
          <a:p>
            <a:pPr>
              <a:lnSpc>
                <a:spcPct val="150000"/>
              </a:lnSpc>
            </a:pPr>
            <a:r>
              <a:rPr lang="zh-CN" altLang="en-US" sz="1600" dirty="0"/>
              <a:t>业务控制流程相反，由云层建立长期数据模型处理高延迟任务，雾层建立中期数据模型，边缘层实现实时配电网数据模型。通过虚拟交换技术完成各层终端之间的数据传输交换。</a:t>
            </a:r>
          </a:p>
        </p:txBody>
      </p:sp>
      <p:sp>
        <p:nvSpPr>
          <p:cNvPr id="4" name="object 4">
            <a:extLst>
              <a:ext uri="{FF2B5EF4-FFF2-40B4-BE49-F238E27FC236}">
                <a16:creationId xmlns:a16="http://schemas.microsoft.com/office/drawing/2014/main" id="{B6D37C2B-8A60-85FB-95D4-CCAC515C2C9F}"/>
              </a:ext>
            </a:extLst>
          </p:cNvPr>
          <p:cNvSpPr>
            <a:spLocks noChangeAspect="1"/>
          </p:cNvSpPr>
          <p:nvPr/>
        </p:nvSpPr>
        <p:spPr>
          <a:xfrm>
            <a:off x="6954815" y="729000"/>
            <a:ext cx="4800304" cy="54000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26373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07771D2-1500-A7CF-4CBB-FB5F01CB1B5C}"/>
              </a:ext>
            </a:extLst>
          </p:cNvPr>
          <p:cNvSpPr txBox="1">
            <a:spLocks/>
          </p:cNvSpPr>
          <p:nvPr/>
        </p:nvSpPr>
        <p:spPr>
          <a:xfrm>
            <a:off x="436880" y="261366"/>
            <a:ext cx="11221720" cy="443070"/>
          </a:xfrm>
          <a:prstGeom prst="rect">
            <a:avLst/>
          </a:prstGeom>
        </p:spPr>
        <p:txBody>
          <a:bodyPr vert="horz" wrap="square" lIns="0" tIns="12065" rIns="0" bIns="0" rtlCol="0">
            <a:spAutoFit/>
          </a:bodyPr>
          <a:lstStyle>
            <a:lvl1pPr>
              <a:defRPr sz="4000" b="1" i="0">
                <a:solidFill>
                  <a:srgbClr val="FFE699"/>
                </a:solidFill>
                <a:latin typeface="隶书"/>
                <a:ea typeface="+mj-ea"/>
                <a:cs typeface="隶书"/>
              </a:defRPr>
            </a:lvl1pPr>
          </a:lstStyle>
          <a:p>
            <a:pPr marL="12700">
              <a:spcBef>
                <a:spcPts val="95"/>
              </a:spcBef>
            </a:pPr>
            <a:r>
              <a:rPr lang="zh-CN" altLang="en-US" sz="2800" kern="0" spc="-5" dirty="0">
                <a:solidFill>
                  <a:srgbClr val="000000"/>
                </a:solidFill>
                <a:latin typeface="Arial"/>
                <a:cs typeface="Arial"/>
              </a:rPr>
              <a:t>基于边缘计算的交互与控制层</a:t>
            </a:r>
          </a:p>
        </p:txBody>
      </p:sp>
      <p:sp>
        <p:nvSpPr>
          <p:cNvPr id="3" name="文本框 2">
            <a:extLst>
              <a:ext uri="{FF2B5EF4-FFF2-40B4-BE49-F238E27FC236}">
                <a16:creationId xmlns:a16="http://schemas.microsoft.com/office/drawing/2014/main" id="{A1E79DB3-398C-2714-0267-98BF3BEB91DE}"/>
              </a:ext>
            </a:extLst>
          </p:cNvPr>
          <p:cNvSpPr txBox="1"/>
          <p:nvPr/>
        </p:nvSpPr>
        <p:spPr>
          <a:xfrm>
            <a:off x="436881" y="847518"/>
            <a:ext cx="5963919" cy="3372846"/>
          </a:xfrm>
          <a:prstGeom prst="rect">
            <a:avLst/>
          </a:prstGeom>
          <a:noFill/>
        </p:spPr>
        <p:txBody>
          <a:bodyPr wrap="square" rtlCol="0">
            <a:spAutoFit/>
          </a:bodyPr>
          <a:lstStyle/>
          <a:p>
            <a:pPr>
              <a:lnSpc>
                <a:spcPct val="150000"/>
              </a:lnSpc>
            </a:pPr>
            <a:r>
              <a:rPr lang="zh-CN" altLang="en-US" sz="1600" dirty="0"/>
              <a:t>边缘层向下支持配电网各种现场设备接入，向上与雾层对接。通过</a:t>
            </a:r>
            <a:r>
              <a:rPr lang="en-US" altLang="zh-CN" sz="1600" dirty="0"/>
              <a:t>RFID</a:t>
            </a:r>
            <a:r>
              <a:rPr lang="zh-CN" altLang="en-US" sz="1600" dirty="0"/>
              <a:t>、传感器、工业以太网等适当的接入方式，实时采集配电设备或用户等各种参数的实时状态。</a:t>
            </a:r>
            <a:endParaRPr lang="en-US" altLang="zh-CN" sz="1600" dirty="0"/>
          </a:p>
          <a:p>
            <a:pPr>
              <a:lnSpc>
                <a:spcPct val="150000"/>
              </a:lnSpc>
            </a:pPr>
            <a:endParaRPr lang="en-US" altLang="zh-CN" sz="1600" dirty="0"/>
          </a:p>
          <a:p>
            <a:pPr>
              <a:lnSpc>
                <a:spcPct val="150000"/>
              </a:lnSpc>
            </a:pPr>
            <a:r>
              <a:rPr lang="zh-CN" altLang="en-US" sz="1600" dirty="0"/>
              <a:t>边缘层采集的数据类型多，传输协议也不尽相同。边缘计算设备将不同数据格式和通信协议转换为统一协议，实现边缘层数据交互，并对采集到的数据进行异常值清洗、噪声处理、数据融合等。边缘层还应具有一定的数据存储能力，利用微数据中心实现实时监测数据、设备故障信息、报警日志等数据的存储。</a:t>
            </a:r>
          </a:p>
        </p:txBody>
      </p:sp>
      <p:sp>
        <p:nvSpPr>
          <p:cNvPr id="4" name="object 4">
            <a:extLst>
              <a:ext uri="{FF2B5EF4-FFF2-40B4-BE49-F238E27FC236}">
                <a16:creationId xmlns:a16="http://schemas.microsoft.com/office/drawing/2014/main" id="{DEA8C78D-FE50-1D5A-EFFD-86135AF7D042}"/>
              </a:ext>
            </a:extLst>
          </p:cNvPr>
          <p:cNvSpPr>
            <a:spLocks noChangeAspect="1"/>
          </p:cNvSpPr>
          <p:nvPr/>
        </p:nvSpPr>
        <p:spPr>
          <a:xfrm>
            <a:off x="6781800" y="847518"/>
            <a:ext cx="5098811" cy="43200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59945085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51D8732-6AE5-7D57-33A6-390D57629CCB}"/>
              </a:ext>
            </a:extLst>
          </p:cNvPr>
          <p:cNvSpPr txBox="1">
            <a:spLocks/>
          </p:cNvSpPr>
          <p:nvPr/>
        </p:nvSpPr>
        <p:spPr>
          <a:xfrm>
            <a:off x="436880" y="261366"/>
            <a:ext cx="11221720" cy="443070"/>
          </a:xfrm>
          <a:prstGeom prst="rect">
            <a:avLst/>
          </a:prstGeom>
        </p:spPr>
        <p:txBody>
          <a:bodyPr vert="horz" wrap="square" lIns="0" tIns="12065" rIns="0" bIns="0" rtlCol="0">
            <a:spAutoFit/>
          </a:bodyPr>
          <a:lstStyle>
            <a:lvl1pPr>
              <a:defRPr sz="4000" b="1" i="0">
                <a:solidFill>
                  <a:srgbClr val="FFE699"/>
                </a:solidFill>
                <a:latin typeface="隶书"/>
                <a:ea typeface="+mj-ea"/>
                <a:cs typeface="隶书"/>
              </a:defRPr>
            </a:lvl1pPr>
          </a:lstStyle>
          <a:p>
            <a:pPr marL="12700">
              <a:spcBef>
                <a:spcPts val="95"/>
              </a:spcBef>
            </a:pPr>
            <a:r>
              <a:rPr lang="zh-CN" altLang="en-US" sz="2800" kern="0" spc="-5" dirty="0">
                <a:solidFill>
                  <a:srgbClr val="000000"/>
                </a:solidFill>
                <a:latin typeface="Arial"/>
                <a:cs typeface="Arial"/>
              </a:rPr>
              <a:t>基于雾计算的信息集成层</a:t>
            </a:r>
          </a:p>
        </p:txBody>
      </p:sp>
      <p:sp>
        <p:nvSpPr>
          <p:cNvPr id="3" name="文本框 2">
            <a:extLst>
              <a:ext uri="{FF2B5EF4-FFF2-40B4-BE49-F238E27FC236}">
                <a16:creationId xmlns:a16="http://schemas.microsoft.com/office/drawing/2014/main" id="{B65BCA62-684A-2235-F4D0-9363D10DDFAB}"/>
              </a:ext>
            </a:extLst>
          </p:cNvPr>
          <p:cNvSpPr txBox="1"/>
          <p:nvPr/>
        </p:nvSpPr>
        <p:spPr>
          <a:xfrm>
            <a:off x="436881" y="847518"/>
            <a:ext cx="5963919" cy="4850174"/>
          </a:xfrm>
          <a:prstGeom prst="rect">
            <a:avLst/>
          </a:prstGeom>
          <a:noFill/>
        </p:spPr>
        <p:txBody>
          <a:bodyPr wrap="square" rtlCol="0">
            <a:spAutoFit/>
          </a:bodyPr>
          <a:lstStyle/>
          <a:p>
            <a:pPr>
              <a:lnSpc>
                <a:spcPct val="150000"/>
              </a:lnSpc>
            </a:pPr>
            <a:r>
              <a:rPr lang="zh-CN" altLang="en-US" sz="1600" dirty="0"/>
              <a:t>在雾管理节点的统一指挥下，雾层实现了雾节点之间的互相合作。雾节点向下通过雾网关与边缘层通信，对边缘层数据进行进一步的数据过滤、压缩、存储、加密等数据处理，可以在该雾节点中执行任务，也可以将任务传输给其他雾节点进行处理。雾节点向上接收到雾管理节点分配的任务请求，通过雾管理节点与国网云数据中心传输。</a:t>
            </a:r>
            <a:endParaRPr lang="en-US" altLang="zh-CN" sz="1600" dirty="0"/>
          </a:p>
          <a:p>
            <a:pPr>
              <a:lnSpc>
                <a:spcPct val="150000"/>
              </a:lnSpc>
            </a:pPr>
            <a:endParaRPr lang="en-US" altLang="zh-CN" sz="1600" dirty="0"/>
          </a:p>
          <a:p>
            <a:pPr>
              <a:lnSpc>
                <a:spcPct val="150000"/>
              </a:lnSpc>
            </a:pPr>
            <a:r>
              <a:rPr lang="zh-CN" altLang="en-US" sz="1600" dirty="0"/>
              <a:t>在雾层，来自不同边缘网络的数据进一步统一数据格式和通信协议等。雾节点集成这些数据，将集成后的数据传输到云层，为企业级应用程序和服务提供可靠数据。另一方面，该层还接收来自于云外部企业任务。通过这些任务，企业可以制定下一步生产计划和资源调度等工作。作为中间层，雾计算可以有效地降低网络服务延迟和数据传输量为企业管理应用提供计算和存储服务。</a:t>
            </a:r>
          </a:p>
        </p:txBody>
      </p:sp>
      <p:sp>
        <p:nvSpPr>
          <p:cNvPr id="4" name="object 5">
            <a:extLst>
              <a:ext uri="{FF2B5EF4-FFF2-40B4-BE49-F238E27FC236}">
                <a16:creationId xmlns:a16="http://schemas.microsoft.com/office/drawing/2014/main" id="{45847E13-01C0-6D8B-ABC7-2AAA0E324D0B}"/>
              </a:ext>
            </a:extLst>
          </p:cNvPr>
          <p:cNvSpPr>
            <a:spLocks noChangeAspect="1"/>
          </p:cNvSpPr>
          <p:nvPr/>
        </p:nvSpPr>
        <p:spPr>
          <a:xfrm>
            <a:off x="6781800" y="704436"/>
            <a:ext cx="5100159" cy="50400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923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51D8732-6AE5-7D57-33A6-390D57629CCB}"/>
              </a:ext>
            </a:extLst>
          </p:cNvPr>
          <p:cNvSpPr txBox="1">
            <a:spLocks/>
          </p:cNvSpPr>
          <p:nvPr/>
        </p:nvSpPr>
        <p:spPr>
          <a:xfrm>
            <a:off x="436880" y="261366"/>
            <a:ext cx="11221720" cy="443070"/>
          </a:xfrm>
          <a:prstGeom prst="rect">
            <a:avLst/>
          </a:prstGeom>
        </p:spPr>
        <p:txBody>
          <a:bodyPr vert="horz" wrap="square" lIns="0" tIns="12065" rIns="0" bIns="0" rtlCol="0">
            <a:spAutoFit/>
          </a:bodyPr>
          <a:lstStyle>
            <a:lvl1pPr>
              <a:defRPr sz="4000" b="1" i="0">
                <a:solidFill>
                  <a:srgbClr val="FFE699"/>
                </a:solidFill>
                <a:latin typeface="隶书"/>
                <a:ea typeface="+mj-ea"/>
                <a:cs typeface="隶书"/>
              </a:defRPr>
            </a:lvl1pPr>
          </a:lstStyle>
          <a:p>
            <a:pPr marL="12700">
              <a:spcBef>
                <a:spcPts val="95"/>
              </a:spcBef>
            </a:pPr>
            <a:r>
              <a:rPr lang="zh-CN" altLang="en-US" sz="2800" kern="0" spc="-5" dirty="0">
                <a:solidFill>
                  <a:srgbClr val="000000"/>
                </a:solidFill>
                <a:latin typeface="Arial"/>
                <a:cs typeface="Arial"/>
              </a:rPr>
              <a:t>基于云计算的服务协作层</a:t>
            </a:r>
          </a:p>
        </p:txBody>
      </p:sp>
      <p:sp>
        <p:nvSpPr>
          <p:cNvPr id="3" name="文本框 2">
            <a:extLst>
              <a:ext uri="{FF2B5EF4-FFF2-40B4-BE49-F238E27FC236}">
                <a16:creationId xmlns:a16="http://schemas.microsoft.com/office/drawing/2014/main" id="{B65BCA62-684A-2235-F4D0-9363D10DDFAB}"/>
              </a:ext>
            </a:extLst>
          </p:cNvPr>
          <p:cNvSpPr txBox="1"/>
          <p:nvPr/>
        </p:nvSpPr>
        <p:spPr>
          <a:xfrm>
            <a:off x="436881" y="847518"/>
            <a:ext cx="5963919" cy="2264851"/>
          </a:xfrm>
          <a:prstGeom prst="rect">
            <a:avLst/>
          </a:prstGeom>
          <a:noFill/>
        </p:spPr>
        <p:txBody>
          <a:bodyPr wrap="square" rtlCol="0">
            <a:spAutoFit/>
          </a:bodyPr>
          <a:lstStyle/>
          <a:p>
            <a:pPr>
              <a:lnSpc>
                <a:spcPct val="150000"/>
              </a:lnSpc>
            </a:pPr>
            <a:r>
              <a:rPr lang="zh-CN" altLang="en-US" sz="1600" dirty="0"/>
              <a:t>云层负责大数据分析和存储。在生产、传输、消费和企业协作过程中，会产生大量数据。云层具有巨大的运算和存储能力，能够接收、存储和处理从雾层传输上来的海量数据，从数据中进行大数据分析与挖掘，提取附加值，建立数据处理模型，分析大复杂度、低延迟敏感度和海量数据，或者雾层和边缘层下载模型对实时状态进行实时分析，并对结果进行显示。</a:t>
            </a:r>
          </a:p>
        </p:txBody>
      </p:sp>
      <p:sp>
        <p:nvSpPr>
          <p:cNvPr id="5" name="object 4">
            <a:extLst>
              <a:ext uri="{FF2B5EF4-FFF2-40B4-BE49-F238E27FC236}">
                <a16:creationId xmlns:a16="http://schemas.microsoft.com/office/drawing/2014/main" id="{3DE95483-5B5B-B427-896C-8A7F64E69E97}"/>
              </a:ext>
            </a:extLst>
          </p:cNvPr>
          <p:cNvSpPr>
            <a:spLocks noChangeAspect="1"/>
          </p:cNvSpPr>
          <p:nvPr/>
        </p:nvSpPr>
        <p:spPr>
          <a:xfrm>
            <a:off x="6582157" y="806195"/>
            <a:ext cx="5351205" cy="50400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28613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51D8732-6AE5-7D57-33A6-390D57629CCB}"/>
              </a:ext>
            </a:extLst>
          </p:cNvPr>
          <p:cNvSpPr txBox="1">
            <a:spLocks/>
          </p:cNvSpPr>
          <p:nvPr/>
        </p:nvSpPr>
        <p:spPr>
          <a:xfrm>
            <a:off x="436880" y="261366"/>
            <a:ext cx="11221720" cy="443070"/>
          </a:xfrm>
          <a:prstGeom prst="rect">
            <a:avLst/>
          </a:prstGeom>
        </p:spPr>
        <p:txBody>
          <a:bodyPr vert="horz" wrap="square" lIns="0" tIns="12065" rIns="0" bIns="0" rtlCol="0">
            <a:spAutoFit/>
          </a:bodyPr>
          <a:lstStyle>
            <a:lvl1pPr>
              <a:defRPr sz="4000" b="1" i="0">
                <a:solidFill>
                  <a:srgbClr val="FFE699"/>
                </a:solidFill>
                <a:latin typeface="隶书"/>
                <a:ea typeface="+mj-ea"/>
                <a:cs typeface="隶书"/>
              </a:defRPr>
            </a:lvl1pPr>
          </a:lstStyle>
          <a:p>
            <a:pPr marL="12700">
              <a:spcBef>
                <a:spcPts val="95"/>
              </a:spcBef>
            </a:pPr>
            <a:r>
              <a:rPr lang="zh-CN" altLang="en-US" sz="2800" kern="0" spc="-5" dirty="0">
                <a:solidFill>
                  <a:srgbClr val="000000"/>
                </a:solidFill>
                <a:latin typeface="Arial"/>
                <a:cs typeface="Arial"/>
              </a:rPr>
              <a:t>工程物联网的应用：基于物联网的塔吊安全监控架构</a:t>
            </a:r>
          </a:p>
        </p:txBody>
      </p:sp>
      <p:sp>
        <p:nvSpPr>
          <p:cNvPr id="3" name="文本框 2">
            <a:extLst>
              <a:ext uri="{FF2B5EF4-FFF2-40B4-BE49-F238E27FC236}">
                <a16:creationId xmlns:a16="http://schemas.microsoft.com/office/drawing/2014/main" id="{B65BCA62-684A-2235-F4D0-9363D10DDFAB}"/>
              </a:ext>
            </a:extLst>
          </p:cNvPr>
          <p:cNvSpPr txBox="1"/>
          <p:nvPr/>
        </p:nvSpPr>
        <p:spPr>
          <a:xfrm>
            <a:off x="436881" y="847518"/>
            <a:ext cx="7792719" cy="2264402"/>
          </a:xfrm>
          <a:prstGeom prst="rect">
            <a:avLst/>
          </a:prstGeom>
          <a:noFill/>
        </p:spPr>
        <p:txBody>
          <a:bodyPr wrap="square" rtlCol="0">
            <a:spAutoFit/>
          </a:bodyPr>
          <a:lstStyle/>
          <a:p>
            <a:pPr>
              <a:lnSpc>
                <a:spcPct val="150000"/>
              </a:lnSpc>
            </a:pPr>
            <a:r>
              <a:rPr lang="zh-CN" altLang="en-US" sz="1600" b="1" kern="0" spc="-5" dirty="0">
                <a:solidFill>
                  <a:srgbClr val="FF0000"/>
                </a:solidFill>
                <a:latin typeface="Arial"/>
                <a:cs typeface="Arial"/>
              </a:rPr>
              <a:t>根据物联网的网络架构将塔吊安全监控系统分为感知层、网络层和应用层三个层次。</a:t>
            </a:r>
            <a:endParaRPr lang="en-US" altLang="zh-CN" sz="1600" b="1" kern="0" spc="-5" dirty="0">
              <a:solidFill>
                <a:srgbClr val="FF0000"/>
              </a:solidFill>
              <a:latin typeface="Arial"/>
              <a:cs typeface="Arial"/>
            </a:endParaRPr>
          </a:p>
          <a:p>
            <a:pPr>
              <a:lnSpc>
                <a:spcPct val="150000"/>
              </a:lnSpc>
            </a:pPr>
            <a:r>
              <a:rPr lang="zh-CN" altLang="en-US" sz="1600" kern="0" spc="-5" dirty="0">
                <a:solidFill>
                  <a:srgbClr val="000000"/>
                </a:solidFill>
                <a:latin typeface="Arial"/>
                <a:cs typeface="Arial"/>
              </a:rPr>
              <a:t>其中感知层主要任务是通过传感器收集塔吊各部位的实时监控数据再通过数据发送装置发出，主要包含传感器和数据发送装置两个部分；网络层的主要任务是借助移动蜂窝网络或者无线局域网传输数据并将数据上传到网络服务器；应用层包括服务端、客户端和数据库三个部分，主要任务是接受和存储各类数据，并将这些数据以文字或图像的形式展示出来随时供管理员查看。</a:t>
            </a:r>
          </a:p>
        </p:txBody>
      </p:sp>
      <p:pic>
        <p:nvPicPr>
          <p:cNvPr id="9" name="图片 8">
            <a:extLst>
              <a:ext uri="{FF2B5EF4-FFF2-40B4-BE49-F238E27FC236}">
                <a16:creationId xmlns:a16="http://schemas.microsoft.com/office/drawing/2014/main" id="{9DB4674F-D905-769A-7122-EA946D5871BD}"/>
              </a:ext>
            </a:extLst>
          </p:cNvPr>
          <p:cNvPicPr>
            <a:picLocks noChangeAspect="1"/>
          </p:cNvPicPr>
          <p:nvPr/>
        </p:nvPicPr>
        <p:blipFill>
          <a:blip r:embed="rId3"/>
          <a:stretch>
            <a:fillRect/>
          </a:stretch>
        </p:blipFill>
        <p:spPr>
          <a:xfrm>
            <a:off x="8382000" y="1066800"/>
            <a:ext cx="3556709" cy="5040000"/>
          </a:xfrm>
          <a:prstGeom prst="rect">
            <a:avLst/>
          </a:prstGeom>
        </p:spPr>
      </p:pic>
      <p:sp>
        <p:nvSpPr>
          <p:cNvPr id="10" name="object 4">
            <a:extLst>
              <a:ext uri="{FF2B5EF4-FFF2-40B4-BE49-F238E27FC236}">
                <a16:creationId xmlns:a16="http://schemas.microsoft.com/office/drawing/2014/main" id="{843D45B6-B4B9-22A2-7AF5-B93D147D43FA}"/>
              </a:ext>
            </a:extLst>
          </p:cNvPr>
          <p:cNvSpPr>
            <a:spLocks noChangeAspect="1"/>
          </p:cNvSpPr>
          <p:nvPr/>
        </p:nvSpPr>
        <p:spPr>
          <a:xfrm>
            <a:off x="3581400" y="3437467"/>
            <a:ext cx="3677728" cy="2880000"/>
          </a:xfrm>
          <a:prstGeom prst="rect">
            <a:avLst/>
          </a:prstGeom>
          <a:blipFill>
            <a:blip r:embed="rId4" cstate="print"/>
            <a:stretch>
              <a:fillRect/>
            </a:stretch>
          </a:blipFill>
        </p:spPr>
        <p:txBody>
          <a:bodyPr wrap="square" lIns="0" tIns="0" rIns="0" bIns="0" rtlCol="0"/>
          <a:lstStyle/>
          <a:p>
            <a:endParaRPr dirty="0"/>
          </a:p>
        </p:txBody>
      </p:sp>
      <p:sp>
        <p:nvSpPr>
          <p:cNvPr id="11" name="object 3">
            <a:extLst>
              <a:ext uri="{FF2B5EF4-FFF2-40B4-BE49-F238E27FC236}">
                <a16:creationId xmlns:a16="http://schemas.microsoft.com/office/drawing/2014/main" id="{785C32B2-6D26-6D75-5E43-0C938D99E14C}"/>
              </a:ext>
            </a:extLst>
          </p:cNvPr>
          <p:cNvSpPr>
            <a:spLocks noChangeAspect="1"/>
          </p:cNvSpPr>
          <p:nvPr/>
        </p:nvSpPr>
        <p:spPr>
          <a:xfrm>
            <a:off x="914400" y="3437467"/>
            <a:ext cx="1904716" cy="2880000"/>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0859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ckground"/>
  <p:tag name="KSO_WM_TEMPLATE_INDEX" val="20191712"/>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ckground"/>
  <p:tag name="KSO_WM_TEMPLATE_INDEX" val="20191712"/>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ckground"/>
  <p:tag name="KSO_WM_TEMPLATE_INDEX" val="201917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211</TotalTime>
  <Words>8722</Words>
  <Application>Microsoft Office PowerPoint</Application>
  <PresentationFormat>宽屏</PresentationFormat>
  <Paragraphs>400</Paragraphs>
  <Slides>28</Slides>
  <Notes>28</Notes>
  <HiddenSlides>0</HiddenSlides>
  <MMClips>4</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-apple-system</vt:lpstr>
      <vt:lpstr>等线</vt:lpstr>
      <vt:lpstr>等线 Light</vt:lpstr>
      <vt:lpstr>黑体</vt:lpstr>
      <vt:lpstr>宋体</vt:lpstr>
      <vt:lpstr>微软雅黑</vt:lpstr>
      <vt:lpstr>Arial</vt:lpstr>
      <vt:lpstr>Calibri</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06 数字孪生的技术要素</vt:lpstr>
      <vt:lpstr>PowerPoint 演示文稿</vt:lpstr>
      <vt:lpstr>PowerPoint 演示文稿</vt:lpstr>
      <vt:lpstr>PowerPoint 演示文稿</vt:lpstr>
      <vt:lpstr>案例2 国家电网特高压换流站调相机无人值守监测和诊断系统 Pavatar</vt:lpstr>
      <vt:lpstr>案例2 国家电网特高压换流站调相机无人值守监测和诊断系统 Pavatar</vt:lpstr>
      <vt:lpstr>PowerPoint 演示文稿</vt:lpstr>
      <vt:lpstr>数字建造框架视角</vt:lpstr>
      <vt:lpstr>云-边-端总体能力与内涵</vt:lpstr>
      <vt:lpstr>云-边-端 架构</vt:lpstr>
      <vt:lpstr>云-边-端架构 部署视图</vt:lpstr>
      <vt:lpstr>PowerPoint 演示文稿</vt:lpstr>
      <vt:lpstr>PowerPoint 演示文稿</vt:lpstr>
      <vt:lpstr>数据全生命周期服务</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峰 邱</dc:creator>
  <cp:lastModifiedBy>峰 邱</cp:lastModifiedBy>
  <cp:revision>366</cp:revision>
  <dcterms:created xsi:type="dcterms:W3CDTF">2024-08-11T05:24:15Z</dcterms:created>
  <dcterms:modified xsi:type="dcterms:W3CDTF">2024-08-31T14:28:23Z</dcterms:modified>
</cp:coreProperties>
</file>