
<file path=[Content_Types].xml><?xml version="1.0" encoding="utf-8"?>
<Types xmlns="http://schemas.openxmlformats.org/package/2006/content-types">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1392" r:id="rId2"/>
    <p:sldId id="258" r:id="rId3"/>
    <p:sldId id="259" r:id="rId4"/>
    <p:sldId id="260" r:id="rId5"/>
    <p:sldId id="261" r:id="rId6"/>
    <p:sldId id="263" r:id="rId7"/>
    <p:sldId id="267" r:id="rId8"/>
    <p:sldId id="279" r:id="rId9"/>
    <p:sldId id="278" r:id="rId10"/>
    <p:sldId id="273" r:id="rId11"/>
    <p:sldId id="274" r:id="rId12"/>
    <p:sldId id="276" r:id="rId13"/>
    <p:sldId id="277" r:id="rId14"/>
    <p:sldId id="268" r:id="rId15"/>
    <p:sldId id="269" r:id="rId16"/>
    <p:sldId id="272" r:id="rId17"/>
    <p:sldId id="280" r:id="rId18"/>
    <p:sldId id="281" r:id="rId19"/>
    <p:sldId id="282" r:id="rId20"/>
    <p:sldId id="283" r:id="rId21"/>
    <p:sldId id="284" r:id="rId22"/>
    <p:sldId id="285" r:id="rId23"/>
    <p:sldId id="286" r:id="rId24"/>
    <p:sldId id="287" r:id="rId25"/>
    <p:sldId id="288" r:id="rId26"/>
    <p:sldId id="289" r:id="rId27"/>
    <p:sldId id="292" r:id="rId28"/>
    <p:sldId id="293" r:id="rId29"/>
    <p:sldId id="294" r:id="rId30"/>
    <p:sldId id="295" r:id="rId31"/>
    <p:sldId id="296" r:id="rId32"/>
    <p:sldId id="301" r:id="rId33"/>
    <p:sldId id="300" r:id="rId34"/>
    <p:sldId id="302" r:id="rId35"/>
    <p:sldId id="304" r:id="rId36"/>
    <p:sldId id="305" r:id="rId37"/>
    <p:sldId id="1393" r:id="rId38"/>
  </p:sldIdLst>
  <p:sldSz cx="12192000" cy="6858000"/>
  <p:notesSz cx="6858000" cy="12192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563" autoAdjust="0"/>
  </p:normalViewPr>
  <p:slideViewPr>
    <p:cSldViewPr>
      <p:cViewPr>
        <p:scale>
          <a:sx n="50" d="100"/>
          <a:sy n="50" d="100"/>
        </p:scale>
        <p:origin x="2340" y="176"/>
      </p:cViewPr>
      <p:guideLst>
        <p:guide orient="horz" pos="2880"/>
        <p:guide pos="216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000BE0C7-8529-4CBC-8F00-2FE351E40038}" type="datetimeFigureOut">
              <a:rPr lang="zh-CN" altLang="en-US" smtClean="0"/>
              <a:t>2024/08/31</a:t>
            </a:fld>
            <a:endParaRPr lang="zh-CN" altLang="en-US"/>
          </a:p>
        </p:txBody>
      </p:sp>
      <p:sp>
        <p:nvSpPr>
          <p:cNvPr id="4" name="幻灯片图像占位符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9E20C93E-1B45-4BF2-BD45-E1DEE23C9194}" type="slidenum">
              <a:rPr lang="zh-CN" altLang="en-US" smtClean="0"/>
              <a:t>‹#›</a:t>
            </a:fld>
            <a:endParaRPr lang="zh-CN" altLang="en-US"/>
          </a:p>
        </p:txBody>
      </p:sp>
    </p:spTree>
    <p:extLst>
      <p:ext uri="{BB962C8B-B14F-4D97-AF65-F5344CB8AC3E}">
        <p14:creationId xmlns:p14="http://schemas.microsoft.com/office/powerpoint/2010/main" val="21915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大家好，这一讲我们来讲</a:t>
            </a:r>
            <a:r>
              <a:rPr lang="zh-CN" altLang="en-US" sz="1200" dirty="0">
                <a:latin typeface="微软雅黑" panose="020B0503020204020204" pitchFamily="34" charset="-122"/>
                <a:ea typeface="微软雅黑" panose="020B0503020204020204" pitchFamily="34" charset="-122"/>
              </a:rPr>
              <a:t>制造</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建造生产模式。</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a:t>
            </a:fld>
            <a:endParaRPr lang="zh-CN" altLang="en-US"/>
          </a:p>
        </p:txBody>
      </p:sp>
    </p:spTree>
    <p:extLst>
      <p:ext uri="{BB962C8B-B14F-4D97-AF65-F5344CB8AC3E}">
        <p14:creationId xmlns:p14="http://schemas.microsoft.com/office/powerpoint/2010/main" val="1130356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u="none" dirty="0">
                <a:latin typeface="微软雅黑"/>
                <a:cs typeface="微软雅黑"/>
              </a:rPr>
              <a:t>我国装配式建筑技术体系相对完善得益于</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政府非常重视装配式建筑的发展。</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近年来，国家出台了一系列政策和措施来支持装配式建筑的发展。例如，</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2017</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月，住建部发布了《“十三五”装配式建筑行动方案》，方案要求到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年，全国装配式建筑占新建建筑的比例达到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以上；到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年，比例达到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以上。此外，还有很多其他政策也都在积极推动装配式建筑的发展。</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10</a:t>
            </a:fld>
            <a:endParaRPr lang="zh-CN" altLang="en-US"/>
          </a:p>
        </p:txBody>
      </p:sp>
    </p:spTree>
    <p:extLst>
      <p:ext uri="{BB962C8B-B14F-4D97-AF65-F5344CB8AC3E}">
        <p14:creationId xmlns:p14="http://schemas.microsoft.com/office/powerpoint/2010/main" val="376091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这一发展是有源头可寻的，大家可以看到早期我国就建筑工业化进行讨论的两个重要文件。</a:t>
            </a:r>
          </a:p>
          <a:p>
            <a:pPr marL="171450" indent="-171450">
              <a:buFont typeface="Arial" panose="020B0604020202020204" pitchFamily="34" charset="0"/>
              <a:buChar char="•"/>
            </a:pPr>
            <a:r>
              <a:rPr lang="zh-CN" altLang="en-US" dirty="0"/>
              <a:t>第一个文件是</a:t>
            </a:r>
            <a:r>
              <a:rPr lang="en-US" altLang="zh-CN" dirty="0"/>
              <a:t>1956</a:t>
            </a:r>
            <a:r>
              <a:rPr lang="zh-CN" altLang="en-US" dirty="0"/>
              <a:t>年</a:t>
            </a:r>
            <a:r>
              <a:rPr lang="en-US" altLang="zh-CN" dirty="0"/>
              <a:t>5</a:t>
            </a:r>
            <a:r>
              <a:rPr lang="zh-CN" altLang="en-US" dirty="0"/>
              <a:t>月</a:t>
            </a:r>
            <a:r>
              <a:rPr lang="en-US" altLang="zh-CN" dirty="0"/>
              <a:t>8</a:t>
            </a:r>
            <a:r>
              <a:rPr lang="zh-CN" altLang="en-US" dirty="0"/>
              <a:t>日由国务院发布的</a:t>
            </a:r>
            <a:r>
              <a:rPr lang="en-US" altLang="zh-CN" b="1" dirty="0"/>
              <a:t>《</a:t>
            </a:r>
            <a:r>
              <a:rPr lang="zh-CN" altLang="en-US" b="1" dirty="0"/>
              <a:t>关于加强和发展建筑工业的决定</a:t>
            </a:r>
            <a:r>
              <a:rPr lang="en-US" altLang="zh-CN" b="1" dirty="0"/>
              <a:t>》</a:t>
            </a:r>
            <a:r>
              <a:rPr lang="zh-CN" altLang="en-US" dirty="0"/>
              <a:t>，这是我国最早提出走建筑工业化的文件。该文件指出，为了从根本上改善我国的建筑业，必须积极地、有步骤地实现机械化、工业化施工，必须完成对建筑工业的技术改造，逐步地完成向建筑工业化的过渡。</a:t>
            </a:r>
          </a:p>
          <a:p>
            <a:pPr marL="171450" indent="-171450">
              <a:buFont typeface="Arial" panose="020B0604020202020204" pitchFamily="34" charset="0"/>
              <a:buChar char="•"/>
            </a:pPr>
            <a:r>
              <a:rPr lang="zh-CN" altLang="en-US" dirty="0"/>
              <a:t>第二个文件是</a:t>
            </a:r>
            <a:r>
              <a:rPr lang="en-US" altLang="zh-CN" dirty="0"/>
              <a:t>1995</a:t>
            </a:r>
            <a:r>
              <a:rPr lang="zh-CN" altLang="en-US" dirty="0"/>
              <a:t>年由建设部发布的</a:t>
            </a:r>
            <a:r>
              <a:rPr lang="en-US" altLang="zh-CN" b="1" dirty="0"/>
              <a:t>《</a:t>
            </a:r>
            <a:r>
              <a:rPr lang="zh-CN" altLang="en-US" b="1" dirty="0"/>
              <a:t>建筑业发展纲要</a:t>
            </a:r>
            <a:r>
              <a:rPr lang="en-US" altLang="zh-CN" b="1" dirty="0"/>
              <a:t>》</a:t>
            </a:r>
            <a:r>
              <a:rPr lang="zh-CN" altLang="en-US" dirty="0"/>
              <a:t>。根据现行规范标准，工业化建筑体系是一个完整的建筑生产过程，即把房屋作为一种工业产品，根据工业化生产原则，包括设计、生产、施工和组织管理等在内的建造房屋全过程配套的一种方式。</a:t>
            </a:r>
          </a:p>
          <a:p>
            <a:r>
              <a:rPr lang="zh-CN" altLang="en-US" b="1" dirty="0"/>
              <a:t>这两个文件都强调了建筑工业化的重要性，并提出了具体的实施策略和目标。通过这些文件的发布，我们可以看到国家对建筑工业化的重视程度，以及为提高建筑业的整体水平所采取的一系列措施。</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11</a:t>
            </a:fld>
            <a:endParaRPr lang="zh-CN" altLang="en-US"/>
          </a:p>
        </p:txBody>
      </p:sp>
    </p:spTree>
    <p:extLst>
      <p:ext uri="{BB962C8B-B14F-4D97-AF65-F5344CB8AC3E}">
        <p14:creationId xmlns:p14="http://schemas.microsoft.com/office/powerpoint/2010/main" val="188448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而从</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2013</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年全国建设工作会议提出“促进建筑业现代化”的发展要求以来，我国政府一直在积极推动建筑业转型升级。</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7</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日，住建部出台了《关于推进建筑业发展和改革的若干意见》，进一步明确了建筑工业化的方向和目标。接着，在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国务院办公室印发了《关于大力发展装配式建筑的指导意见》，这标志着我国建筑工业化发展进入了一个新的阶段。该文件强调了发展装配式建筑的重要性，并提出了一系列具体的政策措施来支持这一模式的发展。最后，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日，住建部等</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部门联合印发了《关于加快新型建筑工业化发展的若干意见》。</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这个文件进一步强调了发展建筑工业化的紧迫性和必要性，并提出了具体的目标、任务和措施来推动这一进程。</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12</a:t>
            </a:fld>
            <a:endParaRPr lang="zh-CN" altLang="en-US"/>
          </a:p>
        </p:txBody>
      </p:sp>
    </p:spTree>
    <p:extLst>
      <p:ext uri="{BB962C8B-B14F-4D97-AF65-F5344CB8AC3E}">
        <p14:creationId xmlns:p14="http://schemas.microsoft.com/office/powerpoint/2010/main" val="134391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国务院</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也</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发布了《关于推进建筑产业现代化的指导意见》，提出到</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2025</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年，全国新建建筑中装配式建筑的比例将达到</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30%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此外，各省市也纷纷制定了自己的装配式建筑发展规划，加大政策支持和资金投入，促进装配式建筑项目的实施。 目前，我国已经有一批装配式建筑项目成功落地。例如，万科南京上坊</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605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项目和江苏海门龙馨家园老年宾馆项目都是装配式建筑的代表作。这些项目的成功经验表明，装配式建筑在我国具有广阔的市场前景和发展潜力。当然，我们也应该看到，装配式建筑的发展还面临一些挑战和问题。比如，当前我国的装配式建筑技术标准体系还不够完善，产业链条还不成熟，专业人才短缺等问题都需要我们进一步研究和解决。</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13</a:t>
            </a:fld>
            <a:endParaRPr lang="zh-CN" altLang="en-US"/>
          </a:p>
        </p:txBody>
      </p:sp>
    </p:spTree>
    <p:extLst>
      <p:ext uri="{BB962C8B-B14F-4D97-AF65-F5344CB8AC3E}">
        <p14:creationId xmlns:p14="http://schemas.microsoft.com/office/powerpoint/2010/main" val="68028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接下来和大家分享一下国际装配式建筑的发展情况。</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根据数据显示，</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2016</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年全球装配式建筑市场规模达到了</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1576</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亿美元，较上年大幅增长</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30%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以上。这主要归功于中国市场的快速发展，</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2016</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年中国装配式建筑市场规模增长率更是达到了惊人的</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150%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。到</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2018</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年，全球装配式建筑市场规模突破</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2000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亿美元；</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2019</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年全球装配式建筑市场规模达到</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2400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亿美元。</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我们来看一下各个国家在装配式建筑领域的主要发展成就。瑞典是世界上住宅装配化应用最早的国家之一，其装配式建筑占比高达</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。法国则是世界上推行工业化建筑最早的国家之一，其装配式建筑占比为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85%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。美国是世界上住宅装配化应用最广泛的国家，其装配式建筑占比为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。日本率先在工厂中批量生成住宅，其装配式建筑占比同样为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。新加坡在上世纪</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90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年代开始普及装配式建筑，其装配式建筑占比为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70%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。丹麦是世界上第一个将模数法制化的国家，其装配式建筑占比为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。最后，这张图表展示了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年至</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2017</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年全球装配式建筑市场规模的变化情况。从图中可以看出，市场规模逐年增长，特别是在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年和</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2017</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年，市场规模的增长尤为显著。</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总的来说，国际装配式建筑市场正在不断发展壮大，各国都在积极推进装配式建筑的应用和发展。我们可以期待未来装配式建筑在全球范围内得到更广泛的推广和应用，为人类居住环境带来更多的便利和改善</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9E20C93E-1B45-4BF2-BD45-E1DEE23C9194}" type="slidenum">
              <a:rPr lang="zh-CN" altLang="en-US" smtClean="0"/>
              <a:t>14</a:t>
            </a:fld>
            <a:endParaRPr lang="zh-CN" altLang="en-US"/>
          </a:p>
        </p:txBody>
      </p:sp>
    </p:spTree>
    <p:extLst>
      <p:ext uri="{BB962C8B-B14F-4D97-AF65-F5344CB8AC3E}">
        <p14:creationId xmlns:p14="http://schemas.microsoft.com/office/powerpoint/2010/main" val="225491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具体到国家而言，</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1990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年开始，日本就已经开始了由质量与工期需求开始构件预制的发展阶段。到了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1991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年，他们进一步发展了组合及三维构件的提效工法。在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1996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年，他们又引入了高性能材料和隔震减震技术应用。最后，在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2004</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2005</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年以及</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2006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年，他们分别引入了新型建筑结构的定义、超高层建筑用材料、超高层建筑杆件系列、平面结构体系多样化、超级施工方法高度化、</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100m</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级连续抗震墙实验、超高层建筑用楼板、</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PCI</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柱施工方法、高性能混凝土等新技术和新工艺。</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15</a:t>
            </a:fld>
            <a:endParaRPr lang="zh-CN" altLang="en-US"/>
          </a:p>
        </p:txBody>
      </p:sp>
    </p:spTree>
    <p:extLst>
      <p:ext uri="{BB962C8B-B14F-4D97-AF65-F5344CB8AC3E}">
        <p14:creationId xmlns:p14="http://schemas.microsoft.com/office/powerpoint/2010/main" val="2547284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在全球范围内</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，装配式建筑的发展呈现出多样化的趋势。</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例如，新加坡的体积预制和香港的模块化组装都是装配式建筑的代表。这些国家通过制定相关的政策和标准，推动装配式建筑的发展，取得了显著的成果。在我国，装配式建筑也得到了政府的重视和支持。</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2016</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我国发布了《关于推进建筑产业现代化的指导意见》，明确提出要大力发展装配式建筑。近年来，我国多地推出了装配式建筑的试点项目，如北京的保障性住房项目、上海的住宅产业化基地等。这些项目的成功实施，为我国装配式建筑的发展积累了宝贵的经验。</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16</a:t>
            </a:fld>
            <a:endParaRPr lang="zh-CN" altLang="en-US"/>
          </a:p>
        </p:txBody>
      </p:sp>
    </p:spTree>
    <p:extLst>
      <p:ext uri="{BB962C8B-B14F-4D97-AF65-F5344CB8AC3E}">
        <p14:creationId xmlns:p14="http://schemas.microsoft.com/office/powerpoint/2010/main" val="2530483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fontAlgn="base">
              <a:buFont typeface="Arial" panose="020B0604020202020204" pitchFamily="34" charset="0"/>
              <a:buNone/>
            </a:pP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在当前的建筑行业中，为了提高建设效率和质量，降低成本，实现可持续发展目标，我们需要关注五个关键的发展方向：</a:t>
            </a:r>
          </a:p>
          <a:p>
            <a:pPr marL="285750" indent="-285750" algn="l" fontAlgn="base">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标准化设计：通过制定统一的设计标准和技术规范，确保不同项目之间的兼容性和互换性，从而简化设计和施工过程，减少浪费和不必要的复杂性。</a:t>
            </a:r>
          </a:p>
          <a:p>
            <a:pPr marL="285750" indent="-285750" algn="l" fontAlgn="base">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工厂化生产：利用现代化的工业制造技术，在工厂内批量生产建筑材料和构件，如预制混凝土板、钢结构部件等。这种模式可以提高产品质量的一致性，缩短现场施工时间，同时减少对环境的影响。</a:t>
            </a:r>
          </a:p>
          <a:p>
            <a:pPr marL="285750" indent="-285750" algn="l" fontAlgn="base">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装配化施工：在现场进行快速组装和安装已经预制的构件，这种方法可以大大加快施工进度，减少施工现场的工作量，提升安全性，同时也便于质量控制和管理。</a:t>
            </a:r>
          </a:p>
          <a:p>
            <a:pPr marL="285750" indent="-285750" algn="l" fontAlgn="base">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一体化装修：在设计阶段就考虑室内外装饰的一体化方案，使得建筑的外墙、门窗、地板、天花板等部分与主体结构同步完成或接近同步完成，这样可以避免后期装修过程中的二次破坏和污染，提高居住舒适度。</a:t>
            </a:r>
          </a:p>
          <a:p>
            <a:pPr marL="285750" indent="-285750" algn="l" fontAlgn="base">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信息化管理：运用信息技术手段，包括</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BIM</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（建筑信息模型）、物联网等技术，实现对整个建筑生命周期中的数据收集、分析和决策支持。这有助于优化项目管理流程，提高资源利用率，以及为未来的维护和改造工作提供准确的数据基础。</a:t>
            </a:r>
          </a:p>
          <a:p>
            <a:pPr marL="0" indent="0" algn="l" fontAlgn="base">
              <a:buFont typeface="Arial" panose="020B0604020202020204" pitchFamily="34" charset="0"/>
              <a:buNone/>
            </a:pP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综上所述，这五个发展方向相互关联，互相促进，共同推动着我国装配式建筑的快速发展。</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17</a:t>
            </a:fld>
            <a:endParaRPr lang="zh-CN" altLang="en-US"/>
          </a:p>
        </p:txBody>
      </p:sp>
    </p:spTree>
    <p:extLst>
      <p:ext uri="{BB962C8B-B14F-4D97-AF65-F5344CB8AC3E}">
        <p14:creationId xmlns:p14="http://schemas.microsoft.com/office/powerpoint/2010/main" val="391928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第二章，建筑模块标准化</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18</a:t>
            </a:fld>
            <a:endParaRPr lang="zh-CN" altLang="en-US"/>
          </a:p>
        </p:txBody>
      </p:sp>
    </p:spTree>
    <p:extLst>
      <p:ext uri="{BB962C8B-B14F-4D97-AF65-F5344CB8AC3E}">
        <p14:creationId xmlns:p14="http://schemas.microsoft.com/office/powerpoint/2010/main" val="330135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fontAlgn="base">
              <a:buFont typeface="Arial" panose="020B0604020202020204" pitchFamily="34" charset="0"/>
              <a:buNone/>
            </a:pPr>
            <a:r>
              <a:rPr lang="zh-CN" altLang="en-US" b="1" i="0" dirty="0">
                <a:solidFill>
                  <a:srgbClr val="1A2029"/>
                </a:solidFill>
                <a:effectLst/>
                <a:latin typeface="-apple-system"/>
              </a:rPr>
              <a:t>我们首先来了解建筑模块标准化设计及其原则。</a:t>
            </a:r>
            <a:endParaRPr lang="en-US" altLang="zh-CN" b="1" i="0" dirty="0">
              <a:solidFill>
                <a:srgbClr val="1A2029"/>
              </a:solidFill>
              <a:effectLst/>
              <a:latin typeface="-apple-system"/>
            </a:endParaRPr>
          </a:p>
          <a:p>
            <a:pPr marL="0" indent="0" algn="l" fontAlgn="base">
              <a:buFont typeface="Arial" panose="020B0604020202020204" pitchFamily="34" charset="0"/>
              <a:buNone/>
            </a:pPr>
            <a:endParaRPr lang="en-US" altLang="zh-CN" b="1" i="0" dirty="0">
              <a:solidFill>
                <a:srgbClr val="1A2029"/>
              </a:solidFill>
              <a:effectLst/>
              <a:latin typeface="-apple-system"/>
            </a:endParaRPr>
          </a:p>
          <a:p>
            <a:pPr marL="0" indent="0" algn="l" fontAlgn="base">
              <a:buFont typeface="Arial" panose="020B0604020202020204" pitchFamily="34" charset="0"/>
              <a:buNone/>
            </a:pPr>
            <a:r>
              <a:rPr lang="zh-CN" altLang="en-US" b="0" i="0" dirty="0">
                <a:solidFill>
                  <a:srgbClr val="1A2029"/>
                </a:solidFill>
                <a:effectLst/>
                <a:latin typeface="-apple-system"/>
              </a:rPr>
              <a:t>在建筑领域模块化设计是一种重要的设计理念，它强调将建筑整体分解为一系列独立的、可重复使用的功能模块，这些模块既可以标准化生产，也可以根据具体需求进行定制。这种设计方式不仅提高了建筑的效率和质量，也降低了成本和风险。</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模块化设计首先实现了建筑元素的标准化，这意味着每个模块都可以按照统一的标准进行生产和组装，从而减少了由于个体差异导致的浪费和错误。</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其次，模块化的可重复使用性使得建筑能够在不同项目中灵活运用，避免了资源的重复投资和浪费。</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此外，模块化设计还具有协同性，各个模块之间能够相互兼容和连接，形成一个完整的建筑体系。</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最后，模块化设计的结构可靠性高，因为每个模块都经过严格的测试和认证，能够保证其稳定性和耐久性。</a:t>
            </a:r>
            <a:endParaRPr lang="en-US" altLang="zh-CN" b="0" i="0" dirty="0">
              <a:solidFill>
                <a:srgbClr val="1A2029"/>
              </a:solidFill>
              <a:effectLst/>
              <a:latin typeface="-apple-system"/>
            </a:endParaRPr>
          </a:p>
          <a:p>
            <a:pPr marL="0" indent="0" algn="l" fontAlgn="base">
              <a:buFont typeface="Arial" panose="020B0604020202020204" pitchFamily="34" charset="0"/>
              <a:buNone/>
            </a:pPr>
            <a:endParaRPr lang="en-US" altLang="zh-CN" b="1" i="0" dirty="0">
              <a:solidFill>
                <a:srgbClr val="1A2029"/>
              </a:solidFill>
              <a:effectLst/>
              <a:latin typeface="-apple-system"/>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zh-CN" altLang="en-US" b="1" i="0" dirty="0">
                <a:solidFill>
                  <a:srgbClr val="1A2029"/>
                </a:solidFill>
                <a:effectLst/>
                <a:latin typeface="-apple-system"/>
              </a:rPr>
              <a:t>总的来说，模块化设计是一种高效、环保、经济的建筑设计方法，它通过标准化的元素、可重复的使用、协同的工作方式和结构可靠性，改变了传统的建筑模式，使得建筑更加适应现代社会的需求和发展趋势。</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19</a:t>
            </a:fld>
            <a:endParaRPr lang="zh-CN" altLang="en-US"/>
          </a:p>
        </p:txBody>
      </p:sp>
    </p:spTree>
    <p:extLst>
      <p:ext uri="{BB962C8B-B14F-4D97-AF65-F5344CB8AC3E}">
        <p14:creationId xmlns:p14="http://schemas.microsoft.com/office/powerpoint/2010/main" val="325222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第一章，装配式建筑。</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2</a:t>
            </a:fld>
            <a:endParaRPr lang="zh-CN" altLang="en-US"/>
          </a:p>
        </p:txBody>
      </p:sp>
    </p:spTree>
    <p:extLst>
      <p:ext uri="{BB962C8B-B14F-4D97-AF65-F5344CB8AC3E}">
        <p14:creationId xmlns:p14="http://schemas.microsoft.com/office/powerpoint/2010/main" val="255591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zh-CN" altLang="en-US" b="1" i="0" dirty="0">
                <a:solidFill>
                  <a:srgbClr val="1A2029"/>
                </a:solidFill>
                <a:effectLst/>
                <a:latin typeface="-apple-system"/>
              </a:rPr>
              <a:t>而建筑模块标准化设计的原则包括四点，分别为标准化、协同性、</a:t>
            </a:r>
            <a:r>
              <a:rPr lang="zh-CN" altLang="en-US" sz="1200" b="1" spc="-5" dirty="0">
                <a:solidFill>
                  <a:srgbClr val="FF0000"/>
                </a:solidFill>
                <a:latin typeface="微软雅黑"/>
                <a:cs typeface="微软雅黑"/>
              </a:rPr>
              <a:t>结构可靠及运输条</a:t>
            </a:r>
            <a:r>
              <a:rPr lang="zh-CN" altLang="en-US" sz="1200" b="1" dirty="0">
                <a:solidFill>
                  <a:srgbClr val="FF0000"/>
                </a:solidFill>
                <a:latin typeface="微软雅黑"/>
                <a:cs typeface="微软雅黑"/>
              </a:rPr>
              <a:t>件及</a:t>
            </a:r>
            <a:r>
              <a:rPr lang="zh-CN" altLang="en-US" sz="1200" b="1" spc="-5" dirty="0">
                <a:solidFill>
                  <a:srgbClr val="FF0000"/>
                </a:solidFill>
                <a:latin typeface="微软雅黑"/>
                <a:cs typeface="微软雅黑"/>
              </a:rPr>
              <a:t>其经济性</a:t>
            </a:r>
            <a:r>
              <a:rPr lang="zh-CN" altLang="en-US" sz="1200" b="1" i="0" spc="-5" dirty="0">
                <a:solidFill>
                  <a:srgbClr val="1A2029"/>
                </a:solidFill>
                <a:effectLst/>
                <a:latin typeface="-apple-system"/>
                <a:cs typeface="微软雅黑"/>
              </a:rPr>
              <a:t>。</a:t>
            </a:r>
            <a:endParaRPr lang="en-US" altLang="zh-CN" sz="1200" b="1" i="0" spc="-5" dirty="0">
              <a:solidFill>
                <a:srgbClr val="1A2029"/>
              </a:solidFill>
              <a:effectLst/>
              <a:latin typeface="-apple-system"/>
              <a:cs typeface="微软雅黑"/>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zh-CN" altLang="en-US" sz="1200" b="1" i="0" spc="-5" dirty="0">
                <a:solidFill>
                  <a:srgbClr val="1A2029"/>
                </a:solidFill>
                <a:effectLst/>
                <a:latin typeface="-apple-system"/>
              </a:rPr>
              <a:t>首先是，</a:t>
            </a:r>
            <a:r>
              <a:rPr lang="zh-CN" altLang="en-US" b="1" i="0" dirty="0">
                <a:solidFill>
                  <a:srgbClr val="1A2029"/>
                </a:solidFill>
                <a:effectLst/>
                <a:latin typeface="-apple-system"/>
              </a:rPr>
              <a:t>统一性标准化</a:t>
            </a:r>
            <a:r>
              <a:rPr lang="zh-CN" altLang="en-US" b="0" i="0" dirty="0">
                <a:solidFill>
                  <a:srgbClr val="1A2029"/>
                </a:solidFill>
                <a:effectLst/>
                <a:latin typeface="-apple-system"/>
              </a:rPr>
              <a:t>：构配件和部品部件的标准，包括构配件本身的标准化和接口的标准化。构配件通过标准化接口相连接，构成具有某种特定功能及结构的部品部件；不同部品部件通过标准化接口相连接，构成更大的功能模块并最终形成建筑整体。</a:t>
            </a:r>
          </a:p>
          <a:p>
            <a:pPr marL="171450" indent="-171450" algn="l" fontAlgn="base">
              <a:buFont typeface="Arial" panose="020B0604020202020204" pitchFamily="34" charset="0"/>
              <a:buChar char="•"/>
            </a:pPr>
            <a:r>
              <a:rPr lang="zh-CN" altLang="en-US" b="1" i="0" dirty="0">
                <a:solidFill>
                  <a:srgbClr val="1A2029"/>
                </a:solidFill>
                <a:effectLst/>
                <a:latin typeface="-apple-system"/>
              </a:rPr>
              <a:t>第二是协同性</a:t>
            </a:r>
            <a:r>
              <a:rPr lang="zh-CN" altLang="en-US" b="0" i="0" dirty="0">
                <a:solidFill>
                  <a:srgbClr val="1A2029"/>
                </a:solidFill>
                <a:effectLst/>
                <a:latin typeface="-apple-system"/>
              </a:rPr>
              <a:t>：主要包括碰撞检查问题，即确保建筑系统、结构系统、各专业设备和管线系统在横竖两个方向完整地连接闭合，形成功能整体；然后是节点深化问题，就是将连接接口、管线预埋交错、各种主筋密布交叉等复杂节点进行二次深化设计，目的是确保可施工性。</a:t>
            </a:r>
          </a:p>
          <a:p>
            <a:pPr marL="0" indent="0">
              <a:buFont typeface="Arial" panose="020B0604020202020204" pitchFamily="34" charset="0"/>
              <a:buNone/>
            </a:pPr>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20</a:t>
            </a:fld>
            <a:endParaRPr lang="zh-CN" altLang="en-US"/>
          </a:p>
        </p:txBody>
      </p:sp>
    </p:spTree>
    <p:extLst>
      <p:ext uri="{BB962C8B-B14F-4D97-AF65-F5344CB8AC3E}">
        <p14:creationId xmlns:p14="http://schemas.microsoft.com/office/powerpoint/2010/main" val="3808213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zh-CN" altLang="en-US" b="1" dirty="0"/>
              <a:t>第三点是</a:t>
            </a:r>
            <a:r>
              <a:rPr lang="zh-CN" altLang="en-US" sz="1200" b="1" spc="-5" dirty="0">
                <a:solidFill>
                  <a:srgbClr val="FF0000"/>
                </a:solidFill>
                <a:latin typeface="微软雅黑"/>
                <a:cs typeface="微软雅黑"/>
              </a:rPr>
              <a:t>结构可靠</a:t>
            </a:r>
            <a:r>
              <a:rPr lang="zh-CN" altLang="en-US" sz="1200" b="1" i="0" spc="-5" dirty="0">
                <a:solidFill>
                  <a:schemeClr val="tx1"/>
                </a:solidFill>
                <a:effectLst/>
                <a:latin typeface="微软雅黑"/>
                <a:cs typeface="微软雅黑"/>
              </a:rPr>
              <a:t>性。</a:t>
            </a:r>
            <a:r>
              <a:rPr lang="zh-CN" altLang="en-US" b="0" i="0" dirty="0">
                <a:solidFill>
                  <a:srgbClr val="1A2029"/>
                </a:solidFill>
                <a:effectLst/>
                <a:latin typeface="-apple-system"/>
              </a:rPr>
              <a:t>在初始模块划分阶段，我们需要确保构配件和部品部件之间的协调受力是可靠的。每一层级的划分都需要符合相关的规范和力学计算。此外，施工阶段的结构中间形式，如临时结构措施，也需要具有可靠性。标准层或转换层在建造时，梁、板、柱等部品部件的吊装顺序会影响下承层及基础的受力形式。</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最后，我们还要考虑运输条件及其经济性。</a:t>
            </a:r>
            <a:r>
              <a:rPr lang="zh-CN" altLang="en-US" b="0" i="0" dirty="0">
                <a:solidFill>
                  <a:srgbClr val="1A2029"/>
                </a:solidFill>
                <a:effectLst/>
                <a:latin typeface="-apple-system"/>
              </a:rPr>
              <a:t>各个国家和地区都有其独特的运输管理规定。例如，在英国，一般允许的最大宽度是</a:t>
            </a:r>
            <a:r>
              <a:rPr lang="en-US" altLang="zh-CN" b="0" i="0" dirty="0">
                <a:solidFill>
                  <a:srgbClr val="1A2029"/>
                </a:solidFill>
                <a:effectLst/>
                <a:latin typeface="-apple-system"/>
              </a:rPr>
              <a:t>3.5m</a:t>
            </a:r>
            <a:r>
              <a:rPr lang="zh-CN" altLang="en-US" b="0" i="0" dirty="0">
                <a:solidFill>
                  <a:srgbClr val="1A2029"/>
                </a:solidFill>
                <a:effectLst/>
                <a:latin typeface="-apple-system"/>
              </a:rPr>
              <a:t>，最大高度是</a:t>
            </a:r>
            <a:r>
              <a:rPr lang="en-US" altLang="zh-CN" b="0" i="0" dirty="0">
                <a:solidFill>
                  <a:srgbClr val="1A2029"/>
                </a:solidFill>
                <a:effectLst/>
                <a:latin typeface="-apple-system"/>
              </a:rPr>
              <a:t>4.5m</a:t>
            </a:r>
            <a:r>
              <a:rPr lang="zh-CN" altLang="en-US" b="0" i="0" dirty="0">
                <a:solidFill>
                  <a:srgbClr val="1A2029"/>
                </a:solidFill>
                <a:effectLst/>
                <a:latin typeface="-apple-system"/>
              </a:rPr>
              <a:t>。而在美国，宽度范围是</a:t>
            </a:r>
            <a:r>
              <a:rPr lang="en-US" altLang="zh-CN" b="0" i="0" dirty="0">
                <a:solidFill>
                  <a:srgbClr val="1A2029"/>
                </a:solidFill>
                <a:effectLst/>
                <a:latin typeface="-apple-system"/>
              </a:rPr>
              <a:t>3.96~4.88m</a:t>
            </a:r>
            <a:r>
              <a:rPr lang="zh-CN" altLang="en-US" b="0" i="0" dirty="0">
                <a:solidFill>
                  <a:srgbClr val="1A2029"/>
                </a:solidFill>
                <a:effectLst/>
                <a:latin typeface="-apple-system"/>
              </a:rPr>
              <a:t>，最大高度是</a:t>
            </a:r>
            <a:r>
              <a:rPr lang="en-US" altLang="zh-CN" b="0" i="0" dirty="0">
                <a:solidFill>
                  <a:srgbClr val="1A2029"/>
                </a:solidFill>
                <a:effectLst/>
                <a:latin typeface="-apple-system"/>
              </a:rPr>
              <a:t>3.66m</a:t>
            </a:r>
            <a:r>
              <a:rPr lang="zh-CN" altLang="en-US" b="0" i="0" dirty="0">
                <a:solidFill>
                  <a:srgbClr val="1A2029"/>
                </a:solidFill>
                <a:effectLst/>
                <a:latin typeface="-apple-system"/>
              </a:rPr>
              <a:t>。运输车辆的型号也会影响构配件和部品部件的尺寸和外形。</a:t>
            </a:r>
            <a:endParaRPr lang="en-US" altLang="zh-CN" b="0" i="0" dirty="0">
              <a:solidFill>
                <a:srgbClr val="1A2029"/>
              </a:solidFill>
              <a:effectLst/>
              <a:latin typeface="-apple-system"/>
            </a:endParaRPr>
          </a:p>
          <a:p>
            <a:pPr marL="0" indent="0" algn="l" fontAlgn="base">
              <a:buFont typeface="Arial" panose="020B0604020202020204" pitchFamily="34" charset="0"/>
              <a:buNone/>
            </a:pPr>
            <a:r>
              <a:rPr lang="zh-CN" altLang="en-US" b="1" i="0" dirty="0">
                <a:solidFill>
                  <a:srgbClr val="1A2029"/>
                </a:solidFill>
                <a:effectLst/>
                <a:latin typeface="-apple-system"/>
              </a:rPr>
              <a:t>通过遵循标准化、协同性、</a:t>
            </a:r>
            <a:r>
              <a:rPr lang="zh-CN" altLang="en-US" sz="1200" b="1" spc="-5" dirty="0">
                <a:solidFill>
                  <a:srgbClr val="FF0000"/>
                </a:solidFill>
                <a:latin typeface="微软雅黑"/>
                <a:cs typeface="微软雅黑"/>
              </a:rPr>
              <a:t>结构可靠及运输条</a:t>
            </a:r>
            <a:r>
              <a:rPr lang="zh-CN" altLang="en-US" sz="1200" b="1" dirty="0">
                <a:solidFill>
                  <a:srgbClr val="FF0000"/>
                </a:solidFill>
                <a:latin typeface="微软雅黑"/>
                <a:cs typeface="微软雅黑"/>
              </a:rPr>
              <a:t>件及</a:t>
            </a:r>
            <a:r>
              <a:rPr lang="zh-CN" altLang="en-US" sz="1200" b="1" spc="-5" dirty="0">
                <a:solidFill>
                  <a:srgbClr val="FF0000"/>
                </a:solidFill>
                <a:latin typeface="微软雅黑"/>
                <a:cs typeface="微软雅黑"/>
              </a:rPr>
              <a:t>其经济性</a:t>
            </a:r>
            <a:r>
              <a:rPr lang="zh-CN" altLang="en-US" b="1" i="0" dirty="0">
                <a:solidFill>
                  <a:srgbClr val="1A2029"/>
                </a:solidFill>
                <a:effectLst/>
                <a:latin typeface="-apple-system"/>
              </a:rPr>
              <a:t>的原则，我们可以提高建筑的效率和质量，降低成本，缩短工期。</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21</a:t>
            </a:fld>
            <a:endParaRPr lang="zh-CN" altLang="en-US"/>
          </a:p>
        </p:txBody>
      </p:sp>
    </p:spTree>
    <p:extLst>
      <p:ext uri="{BB962C8B-B14F-4D97-AF65-F5344CB8AC3E}">
        <p14:creationId xmlns:p14="http://schemas.microsoft.com/office/powerpoint/2010/main" val="3632619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这是一张</a:t>
            </a:r>
            <a:r>
              <a:rPr lang="zh-CN" altLang="en-US" b="1" i="0" dirty="0">
                <a:solidFill>
                  <a:srgbClr val="1A2029"/>
                </a:solidFill>
                <a:effectLst/>
                <a:latin typeface="-apple-system"/>
              </a:rPr>
              <a:t>建筑模块标准化设计示意图。</a:t>
            </a:r>
            <a:r>
              <a:rPr lang="zh-CN" altLang="en-US" b="0" i="0" dirty="0">
                <a:solidFill>
                  <a:srgbClr val="1A2029"/>
                </a:solidFill>
                <a:effectLst/>
                <a:latin typeface="-apple-system"/>
              </a:rPr>
              <a:t>这个示意图展示了现代建筑设计的流程和各个组成部分。首先，我们需要考虑建筑的结构和安全问题，这包括使用混凝土（</a:t>
            </a:r>
            <a:r>
              <a:rPr lang="en-US" altLang="zh-CN" b="0" i="0" dirty="0">
                <a:solidFill>
                  <a:srgbClr val="1A2029"/>
                </a:solidFill>
                <a:effectLst/>
                <a:latin typeface="-apple-system"/>
              </a:rPr>
              <a:t>Concrete</a:t>
            </a:r>
            <a:r>
              <a:rPr lang="zh-CN" altLang="en-US" b="0" i="0" dirty="0">
                <a:solidFill>
                  <a:srgbClr val="1A2029"/>
                </a:solidFill>
                <a:effectLst/>
                <a:latin typeface="-apple-system"/>
              </a:rPr>
              <a:t>）、钢筋（</a:t>
            </a:r>
            <a:r>
              <a:rPr lang="en-US" altLang="zh-CN" b="0" i="0" dirty="0">
                <a:solidFill>
                  <a:srgbClr val="1A2029"/>
                </a:solidFill>
                <a:effectLst/>
                <a:latin typeface="-apple-system"/>
              </a:rPr>
              <a:t>Reinforcing Bars</a:t>
            </a:r>
            <a:r>
              <a:rPr lang="zh-CN" altLang="en-US" b="0" i="0" dirty="0">
                <a:solidFill>
                  <a:srgbClr val="1A2029"/>
                </a:solidFill>
                <a:effectLst/>
                <a:latin typeface="-apple-system"/>
              </a:rPr>
              <a:t>）和模板（</a:t>
            </a:r>
            <a:r>
              <a:rPr lang="en-US" altLang="zh-CN" b="0" i="0" dirty="0">
                <a:solidFill>
                  <a:srgbClr val="1A2029"/>
                </a:solidFill>
                <a:effectLst/>
                <a:latin typeface="-apple-system"/>
              </a:rPr>
              <a:t>Formwork</a:t>
            </a:r>
            <a:r>
              <a:rPr lang="zh-CN" altLang="en-US" b="0" i="0" dirty="0">
                <a:solidFill>
                  <a:srgbClr val="1A2029"/>
                </a:solidFill>
                <a:effectLst/>
                <a:latin typeface="-apple-system"/>
              </a:rPr>
              <a:t>）。然后，我们还需要为建筑添加外墙（</a:t>
            </a:r>
            <a:r>
              <a:rPr lang="en-US" altLang="zh-CN" b="0" i="0" dirty="0">
                <a:solidFill>
                  <a:srgbClr val="1A2029"/>
                </a:solidFill>
                <a:effectLst/>
                <a:latin typeface="-apple-system"/>
              </a:rPr>
              <a:t>Partition Wall</a:t>
            </a:r>
            <a:r>
              <a:rPr lang="zh-CN" altLang="en-US" b="0" i="0" dirty="0">
                <a:solidFill>
                  <a:srgbClr val="1A2029"/>
                </a:solidFill>
                <a:effectLst/>
                <a:latin typeface="-apple-system"/>
              </a:rPr>
              <a:t>），窗户（</a:t>
            </a:r>
            <a:r>
              <a:rPr lang="en-US" altLang="zh-CN" b="0" i="0" dirty="0">
                <a:solidFill>
                  <a:srgbClr val="1A2029"/>
                </a:solidFill>
                <a:effectLst/>
                <a:latin typeface="-apple-system"/>
              </a:rPr>
              <a:t>Glass</a:t>
            </a:r>
            <a:r>
              <a:rPr lang="zh-CN" altLang="en-US" b="0" i="0" dirty="0">
                <a:solidFill>
                  <a:srgbClr val="1A2029"/>
                </a:solidFill>
                <a:effectLst/>
                <a:latin typeface="-apple-system"/>
              </a:rPr>
              <a:t>）和地板（</a:t>
            </a:r>
            <a:r>
              <a:rPr lang="en-US" altLang="zh-CN" b="0" i="0" dirty="0">
                <a:solidFill>
                  <a:srgbClr val="1A2029"/>
                </a:solidFill>
                <a:effectLst/>
                <a:latin typeface="-apple-system"/>
              </a:rPr>
              <a:t>Plank</a:t>
            </a:r>
            <a:r>
              <a:rPr lang="zh-CN" altLang="en-US" b="0" i="0" dirty="0">
                <a:solidFill>
                  <a:srgbClr val="1A2029"/>
                </a:solidFill>
                <a:effectLst/>
                <a:latin typeface="-apple-system"/>
              </a:rPr>
              <a:t>）。最后，我们将这些元素组合起来，形成一个完整的单元（</a:t>
            </a:r>
            <a:r>
              <a:rPr lang="en-US" altLang="zh-CN" b="0" i="0" dirty="0">
                <a:solidFill>
                  <a:srgbClr val="1A2029"/>
                </a:solidFill>
                <a:effectLst/>
                <a:latin typeface="-apple-system"/>
              </a:rPr>
              <a:t>Flat Unit</a:t>
            </a:r>
            <a:r>
              <a:rPr lang="zh-CN" altLang="en-US" b="0" i="0" dirty="0">
                <a:solidFill>
                  <a:srgbClr val="1A2029"/>
                </a:solidFill>
                <a:effectLst/>
                <a:latin typeface="-apple-system"/>
              </a:rPr>
              <a:t>）。例如，我们可以将一个浴室舱（</a:t>
            </a:r>
            <a:r>
              <a:rPr lang="en-US" altLang="zh-CN" b="0" i="0" dirty="0">
                <a:solidFill>
                  <a:srgbClr val="1A2029"/>
                </a:solidFill>
                <a:effectLst/>
                <a:latin typeface="-apple-system"/>
              </a:rPr>
              <a:t>Bathroom Pod</a:t>
            </a:r>
            <a:r>
              <a:rPr lang="zh-CN" altLang="en-US" b="0" i="0" dirty="0">
                <a:solidFill>
                  <a:srgbClr val="1A2029"/>
                </a:solidFill>
                <a:effectLst/>
                <a:latin typeface="-apple-system"/>
              </a:rPr>
              <a:t>）和一个厨房舱（</a:t>
            </a:r>
            <a:r>
              <a:rPr lang="en-US" altLang="zh-CN" b="0" i="0" dirty="0">
                <a:solidFill>
                  <a:srgbClr val="1A2029"/>
                </a:solidFill>
                <a:effectLst/>
                <a:latin typeface="-apple-system"/>
              </a:rPr>
              <a:t>Kitchen Pod</a:t>
            </a:r>
            <a:r>
              <a:rPr lang="zh-CN" altLang="en-US" b="0" i="0" dirty="0">
                <a:solidFill>
                  <a:srgbClr val="1A2029"/>
                </a:solidFill>
                <a:effectLst/>
                <a:latin typeface="-apple-system"/>
              </a:rPr>
              <a:t>）组合成一个生活舱（</a:t>
            </a:r>
            <a:r>
              <a:rPr lang="en-US" altLang="zh-CN" b="0" i="0" dirty="0">
                <a:solidFill>
                  <a:srgbClr val="1A2029"/>
                </a:solidFill>
                <a:effectLst/>
                <a:latin typeface="-apple-system"/>
              </a:rPr>
              <a:t>Living Pod</a:t>
            </a:r>
            <a:r>
              <a:rPr lang="zh-CN" altLang="en-US" b="0" i="0" dirty="0">
                <a:solidFill>
                  <a:srgbClr val="1A2029"/>
                </a:solidFill>
                <a:effectLst/>
                <a:latin typeface="-apple-system"/>
              </a:rPr>
              <a:t>）。这样，我们就有了一个基本的居住空间。然后，我们可以根据我们的需要，重复这个过程，添加更多的功能舱（如卧室、客厅等），直到我们得到一个完全符合我们需求的公共住房（</a:t>
            </a:r>
            <a:r>
              <a:rPr lang="en-US" altLang="zh-CN" b="0" i="0" dirty="0">
                <a:solidFill>
                  <a:srgbClr val="1A2029"/>
                </a:solidFill>
                <a:effectLst/>
                <a:latin typeface="-apple-system"/>
              </a:rPr>
              <a:t>Public Housing</a:t>
            </a:r>
            <a:r>
              <a:rPr lang="zh-CN" altLang="en-US" b="0" i="0" dirty="0">
                <a:solidFill>
                  <a:srgbClr val="1A2029"/>
                </a:solidFill>
                <a:effectLst/>
                <a:latin typeface="-apple-system"/>
              </a:rPr>
              <a:t>）。</a:t>
            </a:r>
            <a:r>
              <a:rPr lang="zh-CN" altLang="en-US" b="1" i="0" dirty="0">
                <a:solidFill>
                  <a:srgbClr val="1A2029"/>
                </a:solidFill>
                <a:effectLst/>
                <a:latin typeface="-apple-system"/>
              </a:rPr>
              <a:t>这就是建筑模块标准化设计的基本步骤。</a:t>
            </a:r>
            <a:endParaRPr lang="zh-CN" altLang="en-US" b="1"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22</a:t>
            </a:fld>
            <a:endParaRPr lang="zh-CN" altLang="en-US"/>
          </a:p>
        </p:txBody>
      </p:sp>
    </p:spTree>
    <p:extLst>
      <p:ext uri="{BB962C8B-B14F-4D97-AF65-F5344CB8AC3E}">
        <p14:creationId xmlns:p14="http://schemas.microsoft.com/office/powerpoint/2010/main" val="301775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fontAlgn="base">
              <a:buFont typeface="Arial" panose="020B0604020202020204" pitchFamily="34" charset="0"/>
              <a:buNone/>
            </a:pPr>
            <a:r>
              <a:rPr lang="zh-CN" altLang="en-US" b="0" i="0" dirty="0">
                <a:solidFill>
                  <a:srgbClr val="1A2029"/>
                </a:solidFill>
                <a:effectLst/>
                <a:latin typeface="-apple-system"/>
              </a:rPr>
              <a:t>那么我们来梳理一下建筑模块标准化设计流程。</a:t>
            </a:r>
            <a:endParaRPr lang="en-US" altLang="zh-CN" b="0" i="0" dirty="0">
              <a:solidFill>
                <a:srgbClr val="1A2029"/>
              </a:solidFill>
              <a:effectLst/>
              <a:latin typeface="-apple-system"/>
            </a:endParaRPr>
          </a:p>
          <a:p>
            <a:pPr marL="0" indent="0" algn="l" fontAlgn="base">
              <a:buFont typeface="Arial" panose="020B0604020202020204" pitchFamily="34" charset="0"/>
              <a:buNone/>
            </a:pPr>
            <a:endParaRPr lang="en-US" altLang="zh-CN" b="0" i="0" dirty="0">
              <a:solidFill>
                <a:srgbClr val="1A2029"/>
              </a:solidFill>
              <a:effectLst/>
              <a:latin typeface="-apple-system"/>
            </a:endParaRPr>
          </a:p>
          <a:p>
            <a:pPr marL="0" indent="0" algn="l" fontAlgn="base">
              <a:buFont typeface="Arial" panose="020B0604020202020204" pitchFamily="34" charset="0"/>
              <a:buNone/>
            </a:pPr>
            <a:r>
              <a:rPr lang="zh-CN" altLang="en-US" b="1" i="0" dirty="0">
                <a:solidFill>
                  <a:srgbClr val="1A2029"/>
                </a:solidFill>
                <a:effectLst/>
                <a:latin typeface="-apple-system"/>
              </a:rPr>
              <a:t>首先，建筑模块标准化设计是一种创新的建筑设计方法，它通过建立产品矩阵来实现对建筑产品的模块化设计。这种方法首先建立产品矩阵，再运用相关算法进行分析，从而实现对建筑产品的模块的自动划分。这个过程确保了设计的模块化，使得后续的施工和制造更加高效。</a:t>
            </a:r>
            <a:endParaRPr lang="en-US" altLang="zh-CN" b="1" i="0" dirty="0">
              <a:solidFill>
                <a:srgbClr val="1A2029"/>
              </a:solidFill>
              <a:effectLst/>
              <a:latin typeface="-apple-system"/>
            </a:endParaRPr>
          </a:p>
          <a:p>
            <a:pPr marL="0" indent="0" algn="l" fontAlgn="base">
              <a:buFont typeface="Arial" panose="020B0604020202020204" pitchFamily="34" charset="0"/>
              <a:buNone/>
            </a:pPr>
            <a:endParaRPr lang="en-US" altLang="zh-CN" b="0" i="0" dirty="0">
              <a:solidFill>
                <a:srgbClr val="1A2029"/>
              </a:solidFill>
              <a:effectLst/>
              <a:latin typeface="-apple-system"/>
            </a:endParaRPr>
          </a:p>
          <a:p>
            <a:pPr marL="0" indent="0" algn="l" fontAlgn="base">
              <a:buFont typeface="Arial" panose="020B0604020202020204" pitchFamily="34" charset="0"/>
              <a:buNone/>
            </a:pPr>
            <a:r>
              <a:rPr lang="zh-CN" altLang="en-US" b="1" i="0" dirty="0">
                <a:solidFill>
                  <a:srgbClr val="1A2029"/>
                </a:solidFill>
                <a:effectLst/>
                <a:latin typeface="-apple-system"/>
              </a:rPr>
              <a:t>在模块划分完成后，我们进入标准化构建配件库和部品部件库的阶段。</a:t>
            </a:r>
            <a:r>
              <a:rPr lang="zh-CN" altLang="en-US" b="0" i="0" dirty="0">
                <a:solidFill>
                  <a:srgbClr val="1A2029"/>
                </a:solidFill>
                <a:effectLst/>
                <a:latin typeface="-apple-system"/>
              </a:rPr>
              <a:t>在这一过程中，构配件和部品部件必须满足三个关键特征：首先，它们必须是经过广泛筛选的标准件，这意味着这些部件能够标准化生产；其次，它们是组成特定项目结构的基础元素，这保证了结构的稳定性和功能性；最后，施工单位必须具备成熟的装配控制工艺，这确保了部件的准确安装和整体结构的稳固。</a:t>
            </a:r>
            <a:endParaRPr lang="en-US" altLang="zh-CN" b="0" i="0" dirty="0">
              <a:solidFill>
                <a:srgbClr val="1A2029"/>
              </a:solidFill>
              <a:effectLst/>
              <a:latin typeface="-apple-system"/>
            </a:endParaRPr>
          </a:p>
          <a:p>
            <a:pPr marL="0" indent="0" algn="l" fontAlgn="base">
              <a:buFont typeface="Arial" panose="020B0604020202020204" pitchFamily="34" charset="0"/>
              <a:buNone/>
            </a:pPr>
            <a:endParaRPr lang="en-US" altLang="zh-CN" b="0" i="0" dirty="0">
              <a:solidFill>
                <a:srgbClr val="1A2029"/>
              </a:solidFill>
              <a:effectLst/>
              <a:latin typeface="-apple-system"/>
            </a:endParaRPr>
          </a:p>
          <a:p>
            <a:pPr marL="0" indent="0" algn="l" fontAlgn="base">
              <a:buFont typeface="Arial" panose="020B0604020202020204" pitchFamily="34" charset="0"/>
              <a:buNone/>
            </a:pPr>
            <a:r>
              <a:rPr lang="zh-CN" altLang="en-US" b="0" i="0" dirty="0">
                <a:solidFill>
                  <a:srgbClr val="1A2029"/>
                </a:solidFill>
                <a:effectLst/>
                <a:latin typeface="-apple-system"/>
              </a:rPr>
              <a:t>通过这样的标准化设计流程，我们不仅能够保证建筑模块标准化设计的思路得到全面贯彻，还有助于构配件和部品部件的标准化与市场化。这不仅提高了整个项目的综合效率，还避免了设计与制造、施工之间的冲突，确保了项目的高效和顺利进行。</a:t>
            </a:r>
          </a:p>
          <a:p>
            <a:pPr marL="0" indent="0" algn="l" fontAlgn="base">
              <a:buFont typeface="Arial" panose="020B0604020202020204" pitchFamily="34" charset="0"/>
              <a:buNone/>
            </a:pPr>
            <a:endParaRPr lang="zh-CN" altLang="en-US" b="0" i="0" dirty="0">
              <a:solidFill>
                <a:srgbClr val="1A2029"/>
              </a:solidFill>
              <a:effectLst/>
              <a:latin typeface="-apple-system"/>
            </a:endParaRPr>
          </a:p>
          <a:p>
            <a:pPr marL="0" indent="0" algn="l" fontAlgn="base">
              <a:buFont typeface="Arial" panose="020B0604020202020204" pitchFamily="34" charset="0"/>
              <a:buNone/>
            </a:pPr>
            <a:endParaRPr lang="zh-CN" altLang="en-US" b="0" i="0" dirty="0">
              <a:solidFill>
                <a:srgbClr val="1A2029"/>
              </a:solidFill>
              <a:effectLst/>
              <a:latin typeface="-apple-system"/>
            </a:endParaRPr>
          </a:p>
        </p:txBody>
      </p:sp>
      <p:sp>
        <p:nvSpPr>
          <p:cNvPr id="4" name="灯片编号占位符 3"/>
          <p:cNvSpPr>
            <a:spLocks noGrp="1"/>
          </p:cNvSpPr>
          <p:nvPr>
            <p:ph type="sldNum" sz="quarter" idx="5"/>
          </p:nvPr>
        </p:nvSpPr>
        <p:spPr/>
        <p:txBody>
          <a:bodyPr/>
          <a:lstStyle/>
          <a:p>
            <a:fld id="{9E20C93E-1B45-4BF2-BD45-E1DEE23C9194}" type="slidenum">
              <a:rPr lang="zh-CN" altLang="en-US" smtClean="0"/>
              <a:t>23</a:t>
            </a:fld>
            <a:endParaRPr lang="zh-CN" altLang="en-US"/>
          </a:p>
        </p:txBody>
      </p:sp>
    </p:spTree>
    <p:extLst>
      <p:ext uri="{BB962C8B-B14F-4D97-AF65-F5344CB8AC3E}">
        <p14:creationId xmlns:p14="http://schemas.microsoft.com/office/powerpoint/2010/main" val="4166615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第三章，柔性生产</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24</a:t>
            </a:fld>
            <a:endParaRPr lang="zh-CN" altLang="en-US"/>
          </a:p>
        </p:txBody>
      </p:sp>
    </p:spTree>
    <p:extLst>
      <p:ext uri="{BB962C8B-B14F-4D97-AF65-F5344CB8AC3E}">
        <p14:creationId xmlns:p14="http://schemas.microsoft.com/office/powerpoint/2010/main" val="939830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首先，让我们来了解一下什么是柔性生产。</a:t>
            </a:r>
            <a:r>
              <a:rPr lang="zh-CN" altLang="en-US" b="0" i="0" dirty="0">
                <a:solidFill>
                  <a:srgbClr val="1A2029"/>
                </a:solidFill>
                <a:effectLst/>
                <a:latin typeface="-apple-system"/>
              </a:rPr>
              <a:t>柔性生产是指在生产过程中能够适应市场需求的变化，快速调整生产计划和生产方式，以提高生产的灵活性和效率。这种生产方式的核心思想是在保证产品质量的前提下，尽可能地减少生产过程中的浪费，提高生产的适应性和应变能力。</a:t>
            </a:r>
            <a:endParaRPr lang="en-US" altLang="zh-CN" b="0" i="0" dirty="0">
              <a:solidFill>
                <a:srgbClr val="1A2029"/>
              </a:solidFill>
              <a:effectLst/>
              <a:latin typeface="-apple-system"/>
            </a:endParaRPr>
          </a:p>
          <a:p>
            <a:pPr algn="l" fontAlgn="base"/>
            <a:endParaRPr lang="zh-CN" altLang="en-US" b="0" i="0" dirty="0">
              <a:solidFill>
                <a:srgbClr val="1A2029"/>
              </a:solidFill>
              <a:effectLst/>
              <a:latin typeface="-apple-system"/>
            </a:endParaRPr>
          </a:p>
          <a:p>
            <a:pPr algn="l" fontAlgn="base"/>
            <a:r>
              <a:rPr lang="zh-CN" altLang="en-US" b="1" i="0" dirty="0">
                <a:solidFill>
                  <a:srgbClr val="1A2029"/>
                </a:solidFill>
                <a:effectLst/>
                <a:latin typeface="-apple-system"/>
              </a:rPr>
              <a:t>接下来，我将通过一个具体的案例来向大家展示柔性生产的实际应用。</a:t>
            </a:r>
            <a:r>
              <a:rPr lang="zh-CN" altLang="en-US" b="0" i="0" dirty="0">
                <a:solidFill>
                  <a:srgbClr val="1A2029"/>
                </a:solidFill>
                <a:effectLst/>
                <a:latin typeface="-apple-system"/>
              </a:rPr>
              <a:t>日本的本田公司就是一个典型的柔性生产的代表。本田公司采用柔性生产的方式，能够在任何一个工厂都能生产任何一款车型。这得益于他们先进的生产设备和生产管理系统，以及高度自动化的生产线。当市场对某种车型需求增加时，本田公司可以通过调整生产线的配置和生产计划，迅速增加该车型的产量；而当市场需求下降时，他们也可以及时调整生产计划，减少该车型的产量，从而实现资源的优化利用。</a:t>
            </a:r>
            <a:endParaRPr lang="en-US" altLang="zh-CN" b="0" i="0" dirty="0">
              <a:solidFill>
                <a:srgbClr val="1A2029"/>
              </a:solidFill>
              <a:effectLst/>
              <a:latin typeface="-apple-system"/>
            </a:endParaRPr>
          </a:p>
          <a:p>
            <a:pPr algn="l" fontAlgn="base"/>
            <a:endParaRPr lang="zh-CN" altLang="en-US" b="0" i="0" dirty="0">
              <a:solidFill>
                <a:srgbClr val="1A2029"/>
              </a:solidFill>
              <a:effectLst/>
              <a:latin typeface="-apple-system"/>
            </a:endParaRPr>
          </a:p>
          <a:p>
            <a:pPr algn="l" fontAlgn="base"/>
            <a:r>
              <a:rPr lang="zh-CN" altLang="en-US" b="1" i="0" dirty="0">
                <a:solidFill>
                  <a:srgbClr val="1A2029"/>
                </a:solidFill>
                <a:effectLst/>
                <a:latin typeface="-apple-system"/>
              </a:rPr>
              <a:t>此外，柔性生产还可以应对各种突发干扰事件。</a:t>
            </a:r>
            <a:r>
              <a:rPr lang="zh-CN" altLang="en-US" b="0" i="0" dirty="0">
                <a:solidFill>
                  <a:srgbClr val="1A2029"/>
                </a:solidFill>
                <a:effectLst/>
                <a:latin typeface="-apple-system"/>
              </a:rPr>
              <a:t>例如，当某个零部件出现供应问题或质量问题时，柔性生产系统可以快速调整生产方案，寻找替代零部件或采取其他措施，以保持生产的连续性。这样，就可以避免因突发事件导致的生产中断和成本增加。</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25</a:t>
            </a:fld>
            <a:endParaRPr lang="zh-CN" altLang="en-US"/>
          </a:p>
        </p:txBody>
      </p:sp>
    </p:spTree>
    <p:extLst>
      <p:ext uri="{BB962C8B-B14F-4D97-AF65-F5344CB8AC3E}">
        <p14:creationId xmlns:p14="http://schemas.microsoft.com/office/powerpoint/2010/main" val="3695856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0" i="0" dirty="0">
                <a:solidFill>
                  <a:srgbClr val="1A2029"/>
                </a:solidFill>
                <a:effectLst/>
                <a:latin typeface="-apple-system"/>
              </a:rPr>
              <a:t>接下来我们来了解一下柔性生产的概念和特点。</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1" i="0" dirty="0">
                <a:solidFill>
                  <a:srgbClr val="1A2029"/>
                </a:solidFill>
                <a:effectLst/>
                <a:latin typeface="-apple-system"/>
              </a:rPr>
              <a:t>首先，柔性生产强调依据市场需求来决定产品的形成，而不是在产品设计完成后就固定不变。</a:t>
            </a:r>
            <a:r>
              <a:rPr lang="zh-CN" altLang="en-US" b="0" i="0" dirty="0">
                <a:solidFill>
                  <a:srgbClr val="1A2029"/>
                </a:solidFill>
                <a:effectLst/>
                <a:latin typeface="-apple-system"/>
              </a:rPr>
              <a:t>这意味着企业在生产过程中需要具备灵活性，能够根据市场的变化快速调整产品线和生产计划。这种适应市场需求的灵活性是柔性生产的核心特征之一。</a:t>
            </a:r>
          </a:p>
          <a:p>
            <a:pPr marL="171450" indent="-171450" algn="l" fontAlgn="base">
              <a:buFont typeface="Arial" panose="020B0604020202020204" pitchFamily="34" charset="0"/>
              <a:buChar char="•"/>
            </a:pPr>
            <a:r>
              <a:rPr lang="zh-CN" altLang="en-US" b="1" i="0" dirty="0">
                <a:solidFill>
                  <a:srgbClr val="1A2029"/>
                </a:solidFill>
                <a:effectLst/>
                <a:latin typeface="-apple-system"/>
              </a:rPr>
              <a:t>其次，柔性生产还涉及到产品设计和生产的模块化。</a:t>
            </a:r>
            <a:r>
              <a:rPr lang="zh-CN" altLang="en-US" b="0" i="0" dirty="0">
                <a:solidFill>
                  <a:srgbClr val="1A2029"/>
                </a:solidFill>
                <a:effectLst/>
                <a:latin typeface="-apple-system"/>
              </a:rPr>
              <a:t>企业会使用兼容多种构配件和部品部件生产的模具，这样可以实现用户价值的最大化和浪费的最小化。通过这种方式，企业可以提高生产效率，降低成本，同时满足不同客户的需求。</a:t>
            </a:r>
          </a:p>
          <a:p>
            <a:pPr marL="171450" indent="-171450" algn="l" fontAlgn="base">
              <a:buFont typeface="Arial" panose="020B0604020202020204" pitchFamily="34" charset="0"/>
              <a:buChar char="•"/>
            </a:pPr>
            <a:r>
              <a:rPr lang="zh-CN" altLang="en-US" b="1" i="0" dirty="0">
                <a:solidFill>
                  <a:srgbClr val="1A2029"/>
                </a:solidFill>
                <a:effectLst/>
                <a:latin typeface="-apple-system"/>
              </a:rPr>
              <a:t>此外，柔性生产还需要有完善的柔性管理体系来支持。</a:t>
            </a:r>
            <a:r>
              <a:rPr lang="zh-CN" altLang="en-US" b="0" i="0" dirty="0">
                <a:solidFill>
                  <a:srgbClr val="1A2029"/>
                </a:solidFill>
                <a:effectLst/>
                <a:latin typeface="-apple-system"/>
              </a:rPr>
              <a:t>这包括多体系标准兼容性、全产品链柔性和岗位人员多能化等几个方面。多体系标准兼容性是指不同的质量控制体系之间能够相互兼容和切换，这样就可以确保生产的连续性和一致性。全产品链柔性的意思是企业的整个供应链必须具有相同的柔性程度，从原材料采购到产品交付，每一个环节都要能够适应市场的变化。岗位人员多能化则是指管理人员和一线操作人员需要具备多种技能，能够胜任多个岗位的工作，这样可以提高人员的利用率和工作效率。</a:t>
            </a:r>
          </a:p>
          <a:p>
            <a:pPr marL="171450" indent="-171450" algn="l" fontAlgn="base">
              <a:buFont typeface="Arial" panose="020B0604020202020204" pitchFamily="34" charset="0"/>
              <a:buChar char="•"/>
            </a:pPr>
            <a:r>
              <a:rPr lang="zh-CN" altLang="en-US" b="1" i="0" dirty="0">
                <a:solidFill>
                  <a:srgbClr val="1A2029"/>
                </a:solidFill>
                <a:effectLst/>
                <a:latin typeface="-apple-system"/>
              </a:rPr>
              <a:t>最后，柔性生产的概念还可以拓展到时间和空间领域。</a:t>
            </a:r>
            <a:r>
              <a:rPr lang="zh-CN" altLang="en-US" b="0" i="0" dirty="0">
                <a:solidFill>
                  <a:srgbClr val="1A2029"/>
                </a:solidFill>
                <a:effectLst/>
                <a:latin typeface="-apple-system"/>
              </a:rPr>
              <a:t>同种产能的构配件和部品部件可以在不同的生产线或地点设置，既可以远端设置，也可以近端设置，甚至可以二者快速切换。这样的布局设计可以提高生产的灵活性和可扩展性，使得企业在面对市场变化时能够迅速做出反应。</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26</a:t>
            </a:fld>
            <a:endParaRPr lang="zh-CN" altLang="en-US"/>
          </a:p>
        </p:txBody>
      </p:sp>
    </p:spTree>
    <p:extLst>
      <p:ext uri="{BB962C8B-B14F-4D97-AF65-F5344CB8AC3E}">
        <p14:creationId xmlns:p14="http://schemas.microsoft.com/office/powerpoint/2010/main" val="289456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我们来看</a:t>
            </a:r>
            <a:r>
              <a:rPr lang="zh-CN" altLang="en-US" b="1" i="0" dirty="0">
                <a:solidFill>
                  <a:srgbClr val="1A2029"/>
                </a:solidFill>
                <a:effectLst/>
                <a:latin typeface="-apple-system"/>
              </a:rPr>
              <a:t>中建钢构有限公司在</a:t>
            </a:r>
            <a:r>
              <a:rPr lang="en-US" altLang="zh-CN" b="1" i="0" dirty="0">
                <a:solidFill>
                  <a:srgbClr val="1A2029"/>
                </a:solidFill>
                <a:effectLst/>
                <a:latin typeface="-apple-system"/>
              </a:rPr>
              <a:t>2015</a:t>
            </a:r>
            <a:r>
              <a:rPr lang="zh-CN" altLang="en-US" b="1" i="0" dirty="0">
                <a:solidFill>
                  <a:srgbClr val="1A2029"/>
                </a:solidFill>
                <a:effectLst/>
                <a:latin typeface="-apple-system"/>
              </a:rPr>
              <a:t>年建立的一条数字化钢结构柔性生产线。</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0" i="0" dirty="0">
                <a:solidFill>
                  <a:srgbClr val="1A2029"/>
                </a:solidFill>
                <a:effectLst/>
                <a:latin typeface="-apple-system"/>
              </a:rPr>
              <a:t>该生产线采用智能化设备和技术，实现了板材的集中下料和存储管理。此外，它还配备了各种机器人来进行零部件的二次加工，以及铣磨、组焊矫和锯钻锁的全自动加工过程。同时，自动导引车和有轨制导车的组合构成了一个高效的自动物流体系，大大减少了人力物流转运的工作量。该生产线还具有三维模拟仿真功能和加工进度的实时监控系统。最后，生产的钢结构构件会经过机器人的自动喷涂生产线进行处理，相较于传统的手工喷涂方法，这种自动化喷漆工艺更加高效、连续且质量稳定。</a:t>
            </a:r>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27</a:t>
            </a:fld>
            <a:endParaRPr lang="zh-CN" altLang="en-US"/>
          </a:p>
        </p:txBody>
      </p:sp>
    </p:spTree>
    <p:extLst>
      <p:ext uri="{BB962C8B-B14F-4D97-AF65-F5344CB8AC3E}">
        <p14:creationId xmlns:p14="http://schemas.microsoft.com/office/powerpoint/2010/main" val="3282095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第四章，制造</a:t>
            </a:r>
            <a:r>
              <a:rPr lang="en-US" altLang="zh-CN" dirty="0"/>
              <a:t>-</a:t>
            </a:r>
            <a:r>
              <a:rPr lang="zh-CN" altLang="en-US" dirty="0"/>
              <a:t>建造一体化</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28</a:t>
            </a:fld>
            <a:endParaRPr lang="zh-CN" altLang="en-US"/>
          </a:p>
        </p:txBody>
      </p:sp>
    </p:spTree>
    <p:extLst>
      <p:ext uri="{BB962C8B-B14F-4D97-AF65-F5344CB8AC3E}">
        <p14:creationId xmlns:p14="http://schemas.microsoft.com/office/powerpoint/2010/main" val="1037032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首先，我们要明白规模化生产的效率是由物质生产速率和流转速率共同决定的。</a:t>
            </a:r>
            <a:r>
              <a:rPr lang="zh-CN" altLang="en-US" b="0" i="0" dirty="0">
                <a:solidFill>
                  <a:srgbClr val="1A2029"/>
                </a:solidFill>
                <a:effectLst/>
                <a:latin typeface="-apple-system"/>
              </a:rPr>
              <a:t>其中，物质生产速率是指生产模式中的生产与装配两个环节规模化的生产效率，而物质流转速率则是指部品部件和构配件在空间内的流转运输效率，它可以由工厂向工地运输的效率，也可以是各种部品部件和构配件的场内搬运效率。其次，物流是对物品进行运输、储存、装卸、搬运、包装、加工、配送等的实体流动过程，是大批量定制生产的重要要素，可以说，物流信息化、网络化是现代物流管理的基础，物流信息系统提高物流信息的透明度，促进信息共享，最终提升企业对顾客需求的反应速度，降低了流转、结算、库存等成本。</a:t>
            </a:r>
            <a:r>
              <a:rPr lang="zh-CN" altLang="en-US" b="1" i="0" dirty="0">
                <a:solidFill>
                  <a:srgbClr val="1A2029"/>
                </a:solidFill>
                <a:effectLst/>
                <a:latin typeface="-apple-system"/>
              </a:rPr>
              <a:t>总的来说，制造建造一体化效率的高低取决于物质生产速率和流转速率，以及物流的效率。通过提高这些方面的效率，我们可以实现大规模定制生产的低成本和高效率。</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29</a:t>
            </a:fld>
            <a:endParaRPr lang="zh-CN" altLang="en-US"/>
          </a:p>
        </p:txBody>
      </p:sp>
    </p:spTree>
    <p:extLst>
      <p:ext uri="{BB962C8B-B14F-4D97-AF65-F5344CB8AC3E}">
        <p14:creationId xmlns:p14="http://schemas.microsoft.com/office/powerpoint/2010/main" val="159383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当我们提起装配式建筑时，大家可能会联想到什么？</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首先，我们可以想象一下乐高积木搭建的场景</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乐高积木是一种非常流行的玩具，它由各种形状的小块组成，孩子们可以通过这些小块来构建各种各样的结构。乐高积木的这种模块化设计使得建筑物的组装变得简单而有趣。实际上，装配式建筑就像是乐高积木一样，它是由预制的混凝土构件、钢结构构件或其他材料制成的部件组成的。这些部件在工厂里预制好，然后运到施工现场进行组装。这种建造方式就像乐高积木一样，可以快速而准确地组装在一起。</a:t>
            </a:r>
          </a:p>
          <a:p>
            <a:pPr algn="just"/>
            <a:endPar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装配式建筑有很多优点。</a:t>
            </a:r>
            <a:endPar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首先，它可以提高建筑的效率和质量。由于部件是在工厂里预制好的，所以可以避免现场施工中的许多错误和延误。同时，工厂里的机械化生产也提高了部件的精度和质量。</a:t>
            </a:r>
          </a:p>
          <a:p>
            <a:pPr marL="285750" indent="-285750" algn="just">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其次，装配式建筑还可以降低成本。由于部件是批量生产的，所以可以降低生产成本。此外，现场施工的时间缩短了，也可以降低人工成本和管理成本。</a:t>
            </a:r>
          </a:p>
          <a:p>
            <a:pPr marL="285750" indent="-285750" algn="just">
              <a:buFont typeface="Arial" panose="020B0604020202020204" pitchFamily="34" charset="0"/>
              <a:buChar cha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最后，装配式建筑还具有环保节能的特点。预制部件可以在工厂里进行保温隔热处理，从而提高建筑的能源效率。同时，减少现场施工的材料浪费和噪音污染也是其环保节能的表现之一。</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总之，装配式建筑是一种具有高效、优质、低成本和环保节能等特点的建筑方式。虽然目前在我国还处于起步阶段，但相信随着技术的不断进步和相关政策的扶持，装配式建筑一定会得到更好的发展，为我国建筑业带来新的变革。</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a:t>
            </a:fld>
            <a:endParaRPr lang="zh-CN" altLang="en-US"/>
          </a:p>
        </p:txBody>
      </p:sp>
    </p:spTree>
    <p:extLst>
      <p:ext uri="{BB962C8B-B14F-4D97-AF65-F5344CB8AC3E}">
        <p14:creationId xmlns:p14="http://schemas.microsoft.com/office/powerpoint/2010/main" val="1601430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1A2029"/>
                </a:solidFill>
                <a:effectLst/>
                <a:latin typeface="-apple-system"/>
              </a:rPr>
              <a:t>接下来我们讨论，制造、建造和一体化的两阶段优化调度过程。</a:t>
            </a:r>
            <a:r>
              <a:rPr lang="zh-CN" altLang="en-US" b="0" i="0" dirty="0">
                <a:solidFill>
                  <a:srgbClr val="1A2029"/>
                </a:solidFill>
                <a:effectLst/>
                <a:latin typeface="-apple-system"/>
              </a:rPr>
              <a:t>在现代制造业中，这两个阶段的优化调度是非常重要的，它们直接关系到企业的生产效率、成本控制和整体竞争力。 </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1" i="0" dirty="0">
                <a:solidFill>
                  <a:srgbClr val="1A2029"/>
                </a:solidFill>
                <a:effectLst/>
                <a:latin typeface="-apple-system"/>
              </a:rPr>
              <a:t>首先，让我们来看一下制造阶段的优化调度。</a:t>
            </a:r>
            <a:r>
              <a:rPr lang="zh-CN" altLang="en-US" b="0" i="0" dirty="0">
                <a:solidFill>
                  <a:srgbClr val="1A2029"/>
                </a:solidFill>
                <a:effectLst/>
                <a:latin typeface="-apple-system"/>
              </a:rPr>
              <a:t>在这个阶段，我们的目标是确保工厂的生产线能够高效地运转，同时满足客户对产品数量和质量的要求。这通常涉及到生产计划的制定、机器设备的调配以及原材料的供应等。在这个过程中，我们需要运用先进的生产管理技术，如看板管理、精益生产等，来提高生产的透明度和效率。此外，我们还要不断地进行生产过程的改进和创新，以降低成本、缩短交货期并提升产品质量。 </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1" i="0" dirty="0">
                <a:solidFill>
                  <a:srgbClr val="1A2029"/>
                </a:solidFill>
                <a:effectLst/>
                <a:latin typeface="-apple-system"/>
              </a:rPr>
              <a:t>接下来，我们来看一下建造阶段的优化调度。</a:t>
            </a:r>
            <a:r>
              <a:rPr lang="zh-CN" altLang="en-US" b="0" i="0" dirty="0">
                <a:solidFill>
                  <a:srgbClr val="1A2029"/>
                </a:solidFill>
                <a:effectLst/>
                <a:latin typeface="-apple-system"/>
              </a:rPr>
              <a:t>在这个阶段，我们的目标是确保建设项目的顺利进行，同时节约成本、提高质量和缩短工期。这通常涉及到施工方案的选择、工程进度的安排以及资源的最优配置等。在这个过程中，我们需要运用先进的工程项目管理技术，如项目计划管理、风险管理和质量管理等，来确保项目的顺利进行。此外，我们还要不断地进行建设过程的改进和创新，以降低成本、提高效率并提升建筑的品质。 </a:t>
            </a:r>
            <a:endParaRPr lang="en-US" altLang="zh-CN" b="0" i="0" dirty="0">
              <a:solidFill>
                <a:srgbClr val="1A2029"/>
              </a:solidFill>
              <a:effectLst/>
              <a:latin typeface="-apple-system"/>
            </a:endParaRPr>
          </a:p>
          <a:p>
            <a:endParaRPr lang="en-US" altLang="zh-CN" b="0" i="0" dirty="0">
              <a:solidFill>
                <a:srgbClr val="1A2029"/>
              </a:solidFill>
              <a:effectLst/>
              <a:latin typeface="-apple-system"/>
            </a:endParaRPr>
          </a:p>
          <a:p>
            <a:r>
              <a:rPr lang="zh-CN" altLang="en-US" b="1" i="0" dirty="0">
                <a:solidFill>
                  <a:srgbClr val="1A2029"/>
                </a:solidFill>
                <a:effectLst/>
                <a:latin typeface="-apple-system"/>
              </a:rPr>
              <a:t>最后，我们要强调的是制造和建造一体化两阶段优化调度的重要性。</a:t>
            </a:r>
            <a:r>
              <a:rPr lang="zh-CN" altLang="en-US" b="0" i="0" dirty="0">
                <a:solidFill>
                  <a:srgbClr val="1A2029"/>
                </a:solidFill>
                <a:effectLst/>
                <a:latin typeface="-apple-system"/>
              </a:rPr>
              <a:t>这意味着在实际操作中，我们要将制造和建造两个阶段有机地结合起来，实现资源共享、信息互通和流程优化。这样不仅可以提高整个生产过程的效率，还可以降低成本、缩短周期并提升最终产品的质量。 </a:t>
            </a:r>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30</a:t>
            </a:fld>
            <a:endParaRPr lang="zh-CN" altLang="en-US"/>
          </a:p>
        </p:txBody>
      </p:sp>
    </p:spTree>
    <p:extLst>
      <p:ext uri="{BB962C8B-B14F-4D97-AF65-F5344CB8AC3E}">
        <p14:creationId xmlns:p14="http://schemas.microsoft.com/office/powerpoint/2010/main" val="360140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1A2029"/>
                </a:solidFill>
                <a:effectLst/>
                <a:latin typeface="-apple-system"/>
              </a:rPr>
              <a:t>我们来看“制造</a:t>
            </a:r>
            <a:r>
              <a:rPr lang="en-US" altLang="zh-CN" b="1" i="0" dirty="0">
                <a:solidFill>
                  <a:srgbClr val="1A2029"/>
                </a:solidFill>
                <a:effectLst/>
                <a:latin typeface="-apple-system"/>
              </a:rPr>
              <a:t>-</a:t>
            </a:r>
            <a:r>
              <a:rPr lang="zh-CN" altLang="en-US" b="1" i="0" dirty="0">
                <a:solidFill>
                  <a:srgbClr val="1A2029"/>
                </a:solidFill>
                <a:effectLst/>
                <a:latin typeface="-apple-system"/>
              </a:rPr>
              <a:t>建造”一体化在香港公屋项目中的应用。</a:t>
            </a:r>
            <a:r>
              <a:rPr lang="zh-CN" altLang="en-US" b="0" i="0" dirty="0">
                <a:solidFill>
                  <a:srgbClr val="1A2029"/>
                </a:solidFill>
                <a:effectLst/>
                <a:latin typeface="-apple-system"/>
              </a:rPr>
              <a:t>首先我们要了解，</a:t>
            </a:r>
            <a:r>
              <a:rPr lang="zh-CN" altLang="en-US" sz="1200" dirty="0">
                <a:latin typeface="微软雅黑"/>
                <a:cs typeface="微软雅黑"/>
              </a:rPr>
              <a:t>香港住房主要有三个来源：第一为私人住宅</a:t>
            </a:r>
            <a:r>
              <a:rPr lang="zh-CN" altLang="en-US" sz="1200" spc="-10" dirty="0">
                <a:latin typeface="微软雅黑"/>
                <a:cs typeface="微软雅黑"/>
              </a:rPr>
              <a:t>（</a:t>
            </a:r>
            <a:r>
              <a:rPr lang="en-US" altLang="zh-CN" sz="1200" spc="-10" dirty="0">
                <a:latin typeface="微软雅黑"/>
                <a:cs typeface="微软雅黑"/>
              </a:rPr>
              <a:t>private</a:t>
            </a:r>
            <a:r>
              <a:rPr lang="en-US" altLang="zh-CN" sz="1200" spc="-15" dirty="0">
                <a:latin typeface="微软雅黑"/>
                <a:cs typeface="微软雅黑"/>
              </a:rPr>
              <a:t> </a:t>
            </a:r>
            <a:r>
              <a:rPr lang="en-US" altLang="zh-CN" sz="1200" spc="-5" dirty="0">
                <a:latin typeface="微软雅黑"/>
                <a:cs typeface="微软雅黑"/>
              </a:rPr>
              <a:t>housing</a:t>
            </a:r>
            <a:r>
              <a:rPr lang="zh-CN" altLang="en-US" sz="1200" spc="-5" dirty="0">
                <a:latin typeface="微软雅黑"/>
                <a:cs typeface="微软雅黑"/>
              </a:rPr>
              <a:t>）；</a:t>
            </a:r>
            <a:r>
              <a:rPr lang="zh-CN" altLang="en-US" sz="1200" dirty="0">
                <a:latin typeface="微软雅黑"/>
                <a:cs typeface="微软雅黑"/>
              </a:rPr>
              <a:t>第二为公共房屋（</a:t>
            </a:r>
            <a:r>
              <a:rPr lang="en-US" altLang="zh-CN" sz="1200" dirty="0">
                <a:latin typeface="微软雅黑"/>
                <a:cs typeface="微软雅黑"/>
              </a:rPr>
              <a:t>public </a:t>
            </a:r>
            <a:r>
              <a:rPr lang="en-US" altLang="zh-CN" sz="1200" spc="-10" dirty="0">
                <a:latin typeface="微软雅黑"/>
                <a:cs typeface="微软雅黑"/>
              </a:rPr>
              <a:t>rental  </a:t>
            </a:r>
            <a:r>
              <a:rPr lang="en-US" altLang="zh-CN" sz="1200" spc="-5" dirty="0">
                <a:latin typeface="微软雅黑"/>
                <a:cs typeface="微软雅黑"/>
              </a:rPr>
              <a:t>housing</a:t>
            </a:r>
            <a:r>
              <a:rPr lang="zh-CN" altLang="en-US" sz="1200" spc="-5" dirty="0">
                <a:latin typeface="微软雅黑"/>
                <a:cs typeface="微软雅黑"/>
              </a:rPr>
              <a:t>）；</a:t>
            </a:r>
            <a:r>
              <a:rPr lang="zh-CN" altLang="en-US" sz="1200" dirty="0">
                <a:latin typeface="微软雅黑"/>
                <a:cs typeface="微软雅黑"/>
              </a:rPr>
              <a:t>第三为居者有其屋计划</a:t>
            </a:r>
            <a:r>
              <a:rPr lang="zh-CN" altLang="en-US" sz="1200" spc="25" dirty="0">
                <a:latin typeface="微软雅黑"/>
                <a:cs typeface="微软雅黑"/>
              </a:rPr>
              <a:t> </a:t>
            </a:r>
            <a:r>
              <a:rPr lang="en-US" altLang="zh-CN" sz="1200" spc="-5" dirty="0">
                <a:latin typeface="微软雅黑"/>
                <a:cs typeface="微软雅黑"/>
              </a:rPr>
              <a:t>(Home</a:t>
            </a:r>
            <a:r>
              <a:rPr lang="en-US" altLang="zh-CN" sz="1200" spc="-20" dirty="0">
                <a:latin typeface="微软雅黑"/>
                <a:cs typeface="微软雅黑"/>
              </a:rPr>
              <a:t> </a:t>
            </a:r>
            <a:r>
              <a:rPr lang="en-US" altLang="zh-CN" sz="1200" spc="-5" dirty="0">
                <a:latin typeface="微软雅黑"/>
                <a:cs typeface="微软雅黑"/>
              </a:rPr>
              <a:t>Ownership</a:t>
            </a:r>
            <a:r>
              <a:rPr lang="en-US" altLang="zh-CN" sz="1200" spc="20" dirty="0">
                <a:latin typeface="微软雅黑"/>
                <a:cs typeface="微软雅黑"/>
              </a:rPr>
              <a:t> </a:t>
            </a:r>
            <a:r>
              <a:rPr lang="en-US" altLang="zh-CN" sz="1200" spc="-5" dirty="0">
                <a:latin typeface="微软雅黑"/>
                <a:cs typeface="微软雅黑"/>
              </a:rPr>
              <a:t>Scheme)</a:t>
            </a:r>
            <a:r>
              <a:rPr lang="zh-CN" altLang="en-US" sz="1200" dirty="0">
                <a:latin typeface="微软雅黑"/>
                <a:cs typeface="微软雅黑"/>
              </a:rPr>
              <a:t>。</a:t>
            </a:r>
            <a:r>
              <a:rPr lang="zh-CN" altLang="en-US" sz="1200" b="1" dirty="0">
                <a:latin typeface="微软雅黑"/>
                <a:cs typeface="微软雅黑"/>
              </a:rPr>
              <a:t>香港人口超过</a:t>
            </a:r>
            <a:r>
              <a:rPr lang="en-US" altLang="zh-CN" sz="1200" b="1" spc="-5" dirty="0">
                <a:latin typeface="微软雅黑"/>
                <a:cs typeface="微软雅黑"/>
              </a:rPr>
              <a:t>40%</a:t>
            </a:r>
            <a:r>
              <a:rPr lang="zh-CN" altLang="en-US" sz="1200" b="1" dirty="0">
                <a:latin typeface="微软雅黑"/>
                <a:cs typeface="微软雅黑"/>
              </a:rPr>
              <a:t>住在公营住宅，预制构件在公营住宅建设中大量使用。</a:t>
            </a:r>
            <a:endParaRPr lang="en-US" altLang="zh-CN" b="1" i="0" dirty="0">
              <a:solidFill>
                <a:srgbClr val="1A2029"/>
              </a:solidFill>
              <a:effectLst/>
              <a:latin typeface="-apple-system"/>
            </a:endParaRPr>
          </a:p>
        </p:txBody>
      </p:sp>
      <p:sp>
        <p:nvSpPr>
          <p:cNvPr id="4" name="灯片编号占位符 3"/>
          <p:cNvSpPr>
            <a:spLocks noGrp="1"/>
          </p:cNvSpPr>
          <p:nvPr>
            <p:ph type="sldNum" sz="quarter" idx="5"/>
          </p:nvPr>
        </p:nvSpPr>
        <p:spPr/>
        <p:txBody>
          <a:bodyPr/>
          <a:lstStyle/>
          <a:p>
            <a:fld id="{9E20C93E-1B45-4BF2-BD45-E1DEE23C9194}" type="slidenum">
              <a:rPr lang="zh-CN" altLang="en-US" smtClean="0"/>
              <a:t>31</a:t>
            </a:fld>
            <a:endParaRPr lang="zh-CN" altLang="en-US"/>
          </a:p>
        </p:txBody>
      </p:sp>
    </p:spTree>
    <p:extLst>
      <p:ext uri="{BB962C8B-B14F-4D97-AF65-F5344CB8AC3E}">
        <p14:creationId xmlns:p14="http://schemas.microsoft.com/office/powerpoint/2010/main" val="1818287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333333"/>
                </a:solidFill>
                <a:effectLst/>
                <a:latin typeface="-apple-system"/>
              </a:rPr>
              <a:t>同时，香港房屋委员会致力于采用新技术，提升</a:t>
            </a:r>
            <a:r>
              <a:rPr lang="zh-CN" altLang="en-US" sz="1200" b="1" dirty="0">
                <a:latin typeface="微软雅黑"/>
                <a:cs typeface="微软雅黑"/>
              </a:rPr>
              <a:t>公营住宅</a:t>
            </a:r>
            <a:r>
              <a:rPr lang="zh-CN" altLang="en-US" b="1" i="0" dirty="0">
                <a:solidFill>
                  <a:srgbClr val="333333"/>
                </a:solidFill>
                <a:effectLst/>
                <a:latin typeface="-apple-system"/>
              </a:rPr>
              <a:t>建设项目的表现。</a:t>
            </a:r>
            <a:r>
              <a:rPr lang="zh-CN" altLang="en-US" b="0" i="0" dirty="0">
                <a:solidFill>
                  <a:srgbClr val="333333"/>
                </a:solidFill>
                <a:effectLst/>
                <a:latin typeface="-apple-system"/>
              </a:rPr>
              <a:t>从</a:t>
            </a:r>
            <a:r>
              <a:rPr lang="en-US" altLang="zh-CN" b="0" i="0" dirty="0">
                <a:solidFill>
                  <a:srgbClr val="333333"/>
                </a:solidFill>
                <a:effectLst/>
                <a:latin typeface="-apple-system"/>
              </a:rPr>
              <a:t>1980</a:t>
            </a:r>
            <a:r>
              <a:rPr lang="zh-CN" altLang="en-US" b="0" i="0" dirty="0">
                <a:solidFill>
                  <a:srgbClr val="333333"/>
                </a:solidFill>
                <a:effectLst/>
                <a:latin typeface="-apple-system"/>
              </a:rPr>
              <a:t>年开始，他们就引入了结构工程、统计分析和财务会计的应用程序，以提高工作效率。到</a:t>
            </a:r>
            <a:r>
              <a:rPr lang="en-US" altLang="zh-CN" b="0" i="0" dirty="0">
                <a:solidFill>
                  <a:srgbClr val="333333"/>
                </a:solidFill>
                <a:effectLst/>
                <a:latin typeface="-apple-system"/>
              </a:rPr>
              <a:t>1982</a:t>
            </a:r>
            <a:r>
              <a:rPr lang="zh-CN" altLang="en-US" b="0" i="0" dirty="0">
                <a:solidFill>
                  <a:srgbClr val="333333"/>
                </a:solidFill>
                <a:effectLst/>
                <a:latin typeface="-apple-system"/>
              </a:rPr>
              <a:t>年，又开发了租务管理、存货控制和计算机辅助设计应用程序，进一步优化了工作流程。到了</a:t>
            </a:r>
            <a:r>
              <a:rPr lang="en-US" altLang="zh-CN" b="0" i="0" dirty="0">
                <a:solidFill>
                  <a:srgbClr val="333333"/>
                </a:solidFill>
                <a:effectLst/>
                <a:latin typeface="-apple-system"/>
              </a:rPr>
              <a:t>1990</a:t>
            </a:r>
            <a:r>
              <a:rPr lang="zh-CN" altLang="en-US" b="0" i="0" dirty="0">
                <a:solidFill>
                  <a:srgbClr val="333333"/>
                </a:solidFill>
                <a:effectLst/>
                <a:latin typeface="-apple-system"/>
              </a:rPr>
              <a:t>年，香港房屋委员会建立了</a:t>
            </a:r>
            <a:r>
              <a:rPr lang="en-US" altLang="zh-CN" b="0" i="0" dirty="0">
                <a:solidFill>
                  <a:srgbClr val="333333"/>
                </a:solidFill>
                <a:effectLst/>
                <a:latin typeface="-apple-system"/>
              </a:rPr>
              <a:t>PASS</a:t>
            </a:r>
            <a:r>
              <a:rPr lang="zh-CN" altLang="en-US" b="0" i="0" dirty="0">
                <a:solidFill>
                  <a:srgbClr val="333333"/>
                </a:solidFill>
                <a:effectLst/>
                <a:latin typeface="-apple-system"/>
              </a:rPr>
              <a:t>行政信息系统，以加强信息管理和决策支持。</a:t>
            </a:r>
            <a:r>
              <a:rPr lang="en-US" altLang="zh-CN" b="0" i="0" dirty="0">
                <a:solidFill>
                  <a:srgbClr val="333333"/>
                </a:solidFill>
                <a:effectLst/>
                <a:latin typeface="-apple-system"/>
              </a:rPr>
              <a:t>1995</a:t>
            </a:r>
            <a:r>
              <a:rPr lang="zh-CN" altLang="en-US" b="0" i="0" dirty="0">
                <a:solidFill>
                  <a:srgbClr val="333333"/>
                </a:solidFill>
                <a:effectLst/>
                <a:latin typeface="-apple-system"/>
              </a:rPr>
              <a:t>年，他们又推出了</a:t>
            </a:r>
            <a:r>
              <a:rPr lang="en-US" altLang="zh-CN" b="0" i="0" dirty="0">
                <a:solidFill>
                  <a:srgbClr val="333333"/>
                </a:solidFill>
                <a:effectLst/>
                <a:latin typeface="-apple-system"/>
              </a:rPr>
              <a:t>HAFIS</a:t>
            </a:r>
            <a:r>
              <a:rPr lang="zh-CN" altLang="en-US" b="0" i="0" dirty="0">
                <a:solidFill>
                  <a:srgbClr val="333333"/>
                </a:solidFill>
                <a:effectLst/>
                <a:latin typeface="-apple-system"/>
              </a:rPr>
              <a:t>系统，用于公共房屋的维修和保养。此外，还于</a:t>
            </a:r>
            <a:r>
              <a:rPr lang="en-US" altLang="zh-CN" b="0" i="0" dirty="0">
                <a:solidFill>
                  <a:srgbClr val="333333"/>
                </a:solidFill>
                <a:effectLst/>
                <a:latin typeface="-apple-system"/>
              </a:rPr>
              <a:t>1996</a:t>
            </a:r>
            <a:r>
              <a:rPr lang="zh-CN" altLang="en-US" b="0" i="0" dirty="0">
                <a:solidFill>
                  <a:srgbClr val="333333"/>
                </a:solidFill>
                <a:effectLst/>
                <a:latin typeface="-apple-system"/>
              </a:rPr>
              <a:t>年建立了</a:t>
            </a:r>
            <a:r>
              <a:rPr lang="en-US" altLang="zh-CN" b="0" i="0" dirty="0">
                <a:solidFill>
                  <a:srgbClr val="333333"/>
                </a:solidFill>
                <a:effectLst/>
                <a:latin typeface="-apple-system"/>
              </a:rPr>
              <a:t>HA Intranets</a:t>
            </a:r>
            <a:r>
              <a:rPr lang="zh-CN" altLang="en-US" b="0" i="0" dirty="0">
                <a:solidFill>
                  <a:srgbClr val="333333"/>
                </a:solidFill>
                <a:effectLst/>
                <a:latin typeface="-apple-system"/>
              </a:rPr>
              <a:t>（电子住房门户），为员工提供了便捷的信息访问和服务。在</a:t>
            </a:r>
            <a:r>
              <a:rPr lang="en-US" altLang="zh-CN" b="0" i="0" dirty="0">
                <a:solidFill>
                  <a:srgbClr val="333333"/>
                </a:solidFill>
                <a:effectLst/>
                <a:latin typeface="-apple-system"/>
              </a:rPr>
              <a:t>2000</a:t>
            </a:r>
            <a:r>
              <a:rPr lang="zh-CN" altLang="en-US" b="0" i="0" dirty="0">
                <a:solidFill>
                  <a:srgbClr val="333333"/>
                </a:solidFill>
                <a:effectLst/>
                <a:latin typeface="-apple-system"/>
              </a:rPr>
              <a:t>年代，香港房屋委员会继续推进技术革新。</a:t>
            </a:r>
            <a:r>
              <a:rPr lang="en-US" altLang="zh-CN" b="0" i="0" dirty="0">
                <a:solidFill>
                  <a:srgbClr val="333333"/>
                </a:solidFill>
                <a:effectLst/>
                <a:latin typeface="-apple-system"/>
              </a:rPr>
              <a:t>2006</a:t>
            </a:r>
            <a:r>
              <a:rPr lang="zh-CN" altLang="en-US" b="0" i="0" dirty="0">
                <a:solidFill>
                  <a:srgbClr val="333333"/>
                </a:solidFill>
                <a:effectLst/>
                <a:latin typeface="-apple-system"/>
              </a:rPr>
              <a:t>年，他们引入了</a:t>
            </a:r>
            <a:r>
              <a:rPr lang="en-US" altLang="zh-CN" b="0" i="0" dirty="0">
                <a:solidFill>
                  <a:srgbClr val="333333"/>
                </a:solidFill>
                <a:effectLst/>
                <a:latin typeface="-apple-system"/>
              </a:rPr>
              <a:t>BIM</a:t>
            </a:r>
            <a:r>
              <a:rPr lang="zh-CN" altLang="en-US" b="0" i="0" dirty="0">
                <a:solidFill>
                  <a:srgbClr val="333333"/>
                </a:solidFill>
                <a:effectLst/>
                <a:latin typeface="-apple-system"/>
              </a:rPr>
              <a:t>技术，用于建筑信息建模和模拟。</a:t>
            </a:r>
            <a:r>
              <a:rPr lang="en-US" altLang="zh-CN" b="0" i="0" dirty="0">
                <a:solidFill>
                  <a:srgbClr val="333333"/>
                </a:solidFill>
                <a:effectLst/>
                <a:latin typeface="-apple-system"/>
              </a:rPr>
              <a:t>2009</a:t>
            </a:r>
            <a:r>
              <a:rPr lang="zh-CN" altLang="en-US" b="0" i="0" dirty="0">
                <a:solidFill>
                  <a:srgbClr val="333333"/>
                </a:solidFill>
                <a:effectLst/>
                <a:latin typeface="-apple-system"/>
              </a:rPr>
              <a:t>年，又推出了</a:t>
            </a:r>
            <a:r>
              <a:rPr lang="en-US" altLang="zh-CN" b="0" i="0" dirty="0">
                <a:solidFill>
                  <a:srgbClr val="333333"/>
                </a:solidFill>
                <a:effectLst/>
                <a:latin typeface="-apple-system"/>
              </a:rPr>
              <a:t>GIS</a:t>
            </a:r>
            <a:r>
              <a:rPr lang="zh-CN" altLang="en-US" b="0" i="0" dirty="0">
                <a:solidFill>
                  <a:srgbClr val="333333"/>
                </a:solidFill>
                <a:effectLst/>
                <a:latin typeface="-apple-system"/>
              </a:rPr>
              <a:t>地理信息系统，用于空间数据的收集和管理。</a:t>
            </a:r>
            <a:r>
              <a:rPr lang="en-US" altLang="zh-CN" b="0" i="0" dirty="0">
                <a:solidFill>
                  <a:srgbClr val="333333"/>
                </a:solidFill>
                <a:effectLst/>
                <a:latin typeface="-apple-system"/>
              </a:rPr>
              <a:t>2012</a:t>
            </a:r>
            <a:r>
              <a:rPr lang="zh-CN" altLang="en-US" b="0" i="0" dirty="0">
                <a:solidFill>
                  <a:srgbClr val="333333"/>
                </a:solidFill>
                <a:effectLst/>
                <a:latin typeface="-apple-system"/>
              </a:rPr>
              <a:t>年，引入了绘图管理系统，提高了绘图效率。进入</a:t>
            </a:r>
            <a:r>
              <a:rPr lang="en-US" altLang="zh-CN" b="0" i="0" dirty="0">
                <a:solidFill>
                  <a:srgbClr val="333333"/>
                </a:solidFill>
                <a:effectLst/>
                <a:latin typeface="-apple-system"/>
              </a:rPr>
              <a:t>2010</a:t>
            </a:r>
            <a:r>
              <a:rPr lang="zh-CN" altLang="en-US" b="0" i="0" dirty="0">
                <a:solidFill>
                  <a:srgbClr val="333333"/>
                </a:solidFill>
                <a:effectLst/>
                <a:latin typeface="-apple-system"/>
              </a:rPr>
              <a:t>年代，香港房屋委员会加大了对新技术的研发和应用。</a:t>
            </a:r>
            <a:r>
              <a:rPr lang="en-US" altLang="zh-CN" b="0" i="0" dirty="0">
                <a:solidFill>
                  <a:srgbClr val="333333"/>
                </a:solidFill>
                <a:effectLst/>
                <a:latin typeface="-apple-system"/>
              </a:rPr>
              <a:t>2014</a:t>
            </a:r>
            <a:r>
              <a:rPr lang="zh-CN" altLang="en-US" b="0" i="0" dirty="0">
                <a:solidFill>
                  <a:srgbClr val="333333"/>
                </a:solidFill>
                <a:effectLst/>
                <a:latin typeface="-apple-system"/>
              </a:rPr>
              <a:t>年，推出了</a:t>
            </a:r>
            <a:r>
              <a:rPr lang="en-US" altLang="zh-CN" b="0" i="0" dirty="0">
                <a:solidFill>
                  <a:srgbClr val="333333"/>
                </a:solidFill>
                <a:effectLst/>
                <a:latin typeface="-apple-system"/>
              </a:rPr>
              <a:t>SLIS</a:t>
            </a:r>
            <a:r>
              <a:rPr lang="zh-CN" altLang="en-US" b="0" i="0" dirty="0">
                <a:solidFill>
                  <a:srgbClr val="333333"/>
                </a:solidFill>
                <a:effectLst/>
                <a:latin typeface="-apple-system"/>
              </a:rPr>
              <a:t>规范图书馆系统，用于标准化文档管理。</a:t>
            </a:r>
            <a:r>
              <a:rPr lang="en-US" altLang="zh-CN" b="0" i="0" dirty="0">
                <a:solidFill>
                  <a:srgbClr val="333333"/>
                </a:solidFill>
                <a:effectLst/>
                <a:latin typeface="-apple-system"/>
              </a:rPr>
              <a:t>2015</a:t>
            </a:r>
            <a:r>
              <a:rPr lang="zh-CN" altLang="en-US" b="0" i="0" dirty="0">
                <a:solidFill>
                  <a:srgbClr val="333333"/>
                </a:solidFill>
                <a:effectLst/>
                <a:latin typeface="-apple-system"/>
              </a:rPr>
              <a:t>年，引入了</a:t>
            </a:r>
            <a:r>
              <a:rPr lang="en-US" altLang="zh-CN" b="0" i="0" dirty="0">
                <a:solidFill>
                  <a:srgbClr val="333333"/>
                </a:solidFill>
                <a:effectLst/>
                <a:latin typeface="-apple-system"/>
              </a:rPr>
              <a:t>DCSMS</a:t>
            </a:r>
            <a:r>
              <a:rPr lang="zh-CN" altLang="en-US" b="0" i="0" dirty="0">
                <a:solidFill>
                  <a:srgbClr val="333333"/>
                </a:solidFill>
                <a:effectLst/>
                <a:latin typeface="-apple-system"/>
              </a:rPr>
              <a:t>现场移动系统，用于现场作业的管理和监控。</a:t>
            </a:r>
            <a:r>
              <a:rPr lang="en-US" altLang="zh-CN" b="0" i="0" dirty="0">
                <a:solidFill>
                  <a:srgbClr val="333333"/>
                </a:solidFill>
                <a:effectLst/>
                <a:latin typeface="-apple-system"/>
              </a:rPr>
              <a:t>2016</a:t>
            </a:r>
            <a:r>
              <a:rPr lang="zh-CN" altLang="en-US" b="0" i="0" dirty="0">
                <a:solidFill>
                  <a:srgbClr val="333333"/>
                </a:solidFill>
                <a:effectLst/>
                <a:latin typeface="-apple-system"/>
              </a:rPr>
              <a:t>年，推出了</a:t>
            </a:r>
            <a:r>
              <a:rPr lang="en-US" altLang="zh-CN" b="0" i="0" dirty="0">
                <a:solidFill>
                  <a:srgbClr val="333333"/>
                </a:solidFill>
                <a:effectLst/>
                <a:latin typeface="-apple-system"/>
              </a:rPr>
              <a:t>ETMS</a:t>
            </a:r>
            <a:r>
              <a:rPr lang="zh-CN" altLang="en-US" b="0" i="0" dirty="0">
                <a:solidFill>
                  <a:srgbClr val="333333"/>
                </a:solidFill>
                <a:effectLst/>
                <a:latin typeface="-apple-system"/>
              </a:rPr>
              <a:t>企业树状管理和规划系统，进一步提升了项目管理能力。在</a:t>
            </a:r>
            <a:r>
              <a:rPr lang="en-US" altLang="zh-CN" b="0" i="0" dirty="0">
                <a:solidFill>
                  <a:srgbClr val="333333"/>
                </a:solidFill>
                <a:effectLst/>
                <a:latin typeface="-apple-system"/>
              </a:rPr>
              <a:t>2017</a:t>
            </a:r>
            <a:r>
              <a:rPr lang="zh-CN" altLang="en-US" b="0" i="0" dirty="0">
                <a:solidFill>
                  <a:srgbClr val="333333"/>
                </a:solidFill>
                <a:effectLst/>
                <a:latin typeface="-apple-system"/>
              </a:rPr>
              <a:t>年，香港房屋委员会推出了</a:t>
            </a:r>
            <a:r>
              <a:rPr lang="en-US" altLang="zh-CN" b="0" i="0" dirty="0">
                <a:solidFill>
                  <a:srgbClr val="333333"/>
                </a:solidFill>
                <a:effectLst/>
                <a:latin typeface="-apple-system"/>
              </a:rPr>
              <a:t>SAFD</a:t>
            </a:r>
            <a:r>
              <a:rPr lang="zh-CN" altLang="en-US" b="0" i="0" dirty="0">
                <a:solidFill>
                  <a:srgbClr val="333333"/>
                </a:solidFill>
                <a:effectLst/>
                <a:latin typeface="-apple-system"/>
              </a:rPr>
              <a:t>半自动化地基设计系统，以提高地基设计的精度和效率。</a:t>
            </a:r>
            <a:r>
              <a:rPr lang="zh-CN" altLang="en-US" b="1" i="0" dirty="0">
                <a:solidFill>
                  <a:srgbClr val="333333"/>
                </a:solidFill>
                <a:effectLst/>
                <a:latin typeface="-apple-system"/>
              </a:rPr>
              <a:t>这些新技术的应用不仅提高了工作效率，也促进了公共房屋建设的现代化和可持续发展。</a:t>
            </a:r>
            <a:br>
              <a:rPr lang="zh-CN" altLang="en-US" b="1" dirty="0"/>
            </a:br>
            <a:endParaRPr lang="zh-CN" altLang="en-US" b="1"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32</a:t>
            </a:fld>
            <a:endParaRPr lang="zh-CN" altLang="en-US"/>
          </a:p>
        </p:txBody>
      </p:sp>
    </p:spTree>
    <p:extLst>
      <p:ext uri="{BB962C8B-B14F-4D97-AF65-F5344CB8AC3E}">
        <p14:creationId xmlns:p14="http://schemas.microsoft.com/office/powerpoint/2010/main" val="1584683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i="0" dirty="0">
                <a:solidFill>
                  <a:srgbClr val="1A2029"/>
                </a:solidFill>
                <a:effectLst/>
                <a:latin typeface="-apple-system"/>
              </a:rPr>
              <a:t>当然，香港预制房屋建设也面临着一些问题。</a:t>
            </a:r>
            <a:endParaRPr lang="en-US" altLang="zh-CN" b="1"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香港预制房屋建设过程中涉及多个参与方，包括业主、建筑师、工程师、预制件生产厂、供应商、物流公司以及施工现场等。这些参与方的角色和职责各异，但往往需要协同工作以确保项目的顺利进行。然而，由于信息沟通不畅，各方之间的协调可能存在困难，导致工作效率低下。</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传统的信息管理方式已经无法满足现代建筑行业的需要。随着技术的进步，我们应该采用更先进的信息化管理系统来提高信息的透明度和共享度，使所有参与方都能实时了解项目进展情况，从而实现高效的协作。</a:t>
            </a:r>
          </a:p>
          <a:p>
            <a:pPr marL="171450" indent="-171450" algn="l" fontAlgn="base">
              <a:buFont typeface="Arial" panose="020B0604020202020204" pitchFamily="34" charset="0"/>
              <a:buChar char="•"/>
            </a:pPr>
            <a:r>
              <a:rPr lang="zh-CN" altLang="en-US" b="0" i="0" dirty="0">
                <a:solidFill>
                  <a:srgbClr val="1A2029"/>
                </a:solidFill>
                <a:effectLst/>
                <a:latin typeface="-apple-system"/>
              </a:rPr>
              <a:t>此外，当前香港的预制房屋建设中还缺乏有效的纠错机制。一旦出现问题，可能会导致工期延误或成本增加。因此，建立一套完善的纠错机制对于确保项目的顺利进行至关重要。</a:t>
            </a:r>
          </a:p>
          <a:p>
            <a:r>
              <a:rPr lang="zh-CN" altLang="en-US" b="1" i="0" dirty="0">
                <a:solidFill>
                  <a:srgbClr val="1A2029"/>
                </a:solidFill>
                <a:effectLst/>
                <a:latin typeface="-apple-system"/>
              </a:rPr>
              <a:t>总的来说，解决香港预制房屋建设中的这些问题需要各方共同努力，加强信息沟通，采用现代化的信息管理系统，并建立健全的纠错机制。只有这样，我们才能克服面临的挑战，推动预制房屋建设的发展。</a:t>
            </a:r>
            <a:endParaRPr lang="zh-CN" altLang="en-US" b="1"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33</a:t>
            </a:fld>
            <a:endParaRPr lang="zh-CN" altLang="en-US"/>
          </a:p>
        </p:txBody>
      </p:sp>
    </p:spTree>
    <p:extLst>
      <p:ext uri="{BB962C8B-B14F-4D97-AF65-F5344CB8AC3E}">
        <p14:creationId xmlns:p14="http://schemas.microsoft.com/office/powerpoint/2010/main" val="2114316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0" i="0" dirty="0">
                <a:solidFill>
                  <a:srgbClr val="333333"/>
                </a:solidFill>
                <a:effectLst/>
                <a:latin typeface="-apple-system"/>
              </a:rPr>
              <a:t>为了解决香港预制房屋建设中的问题，我们可以采用</a:t>
            </a:r>
            <a:r>
              <a:rPr lang="en-US" altLang="zh-CN" b="0" i="0" dirty="0">
                <a:solidFill>
                  <a:srgbClr val="333333"/>
                </a:solidFill>
                <a:effectLst/>
                <a:latin typeface="-apple-system"/>
              </a:rPr>
              <a:t>BIM</a:t>
            </a:r>
            <a:r>
              <a:rPr lang="zh-CN" altLang="en-US" b="0" i="0" dirty="0">
                <a:solidFill>
                  <a:srgbClr val="333333"/>
                </a:solidFill>
                <a:effectLst/>
                <a:latin typeface="-apple-system"/>
              </a:rPr>
              <a:t>（建筑信息模型）和物联网（</a:t>
            </a:r>
            <a:r>
              <a:rPr lang="en-US" altLang="zh-CN" b="0" i="0" dirty="0">
                <a:solidFill>
                  <a:srgbClr val="333333"/>
                </a:solidFill>
                <a:effectLst/>
                <a:latin typeface="-apple-system"/>
              </a:rPr>
              <a:t>IoT</a:t>
            </a:r>
            <a:r>
              <a:rPr lang="zh-CN" altLang="en-US" b="0" i="0" dirty="0">
                <a:solidFill>
                  <a:srgbClr val="333333"/>
                </a:solidFill>
                <a:effectLst/>
                <a:latin typeface="-apple-system"/>
              </a:rPr>
              <a:t>）技术结合的方法。</a:t>
            </a:r>
            <a:r>
              <a:rPr lang="zh-CN" altLang="en-US" b="1" i="0" dirty="0">
                <a:solidFill>
                  <a:srgbClr val="333333"/>
                </a:solidFill>
                <a:effectLst/>
                <a:latin typeface="-apple-system"/>
              </a:rPr>
              <a:t>以下是具体的解决方案：</a:t>
            </a:r>
          </a:p>
          <a:p>
            <a:pPr algn="l" fontAlgn="base"/>
            <a:endParaRPr lang="en-US" altLang="zh-CN" b="0" i="0" dirty="0">
              <a:solidFill>
                <a:srgbClr val="333333"/>
              </a:solidFill>
              <a:effectLst/>
              <a:latin typeface="-apple-system"/>
            </a:endParaRPr>
          </a:p>
          <a:p>
            <a:pPr algn="l" fontAlgn="base"/>
            <a:r>
              <a:rPr lang="zh-CN" altLang="en-US" b="1" i="0" dirty="0">
                <a:solidFill>
                  <a:srgbClr val="333333"/>
                </a:solidFill>
                <a:effectLst/>
                <a:latin typeface="-apple-system"/>
              </a:rPr>
              <a:t>第一，</a:t>
            </a:r>
            <a:r>
              <a:rPr lang="en-US" altLang="zh-CN" b="1" i="0" dirty="0">
                <a:solidFill>
                  <a:srgbClr val="333333"/>
                </a:solidFill>
                <a:effectLst/>
                <a:latin typeface="-apple-system"/>
              </a:rPr>
              <a:t>BIM</a:t>
            </a:r>
            <a:r>
              <a:rPr lang="zh-CN" altLang="en-US" b="1" i="0" dirty="0">
                <a:solidFill>
                  <a:srgbClr val="333333"/>
                </a:solidFill>
                <a:effectLst/>
                <a:latin typeface="-apple-system"/>
              </a:rPr>
              <a:t>与信息共享，分为以下三点：</a:t>
            </a:r>
          </a:p>
          <a:p>
            <a:pPr marL="171450" indent="-171450" algn="l" fontAlgn="base">
              <a:buFont typeface="Arial" panose="020B0604020202020204" pitchFamily="34" charset="0"/>
              <a:buChar char="•"/>
            </a:pPr>
            <a:r>
              <a:rPr lang="zh-CN" altLang="en-US" b="0" i="0" dirty="0">
                <a:solidFill>
                  <a:srgbClr val="333333"/>
                </a:solidFill>
                <a:effectLst/>
                <a:latin typeface="-apple-system"/>
              </a:rPr>
              <a:t>利用</a:t>
            </a:r>
            <a:r>
              <a:rPr lang="en-US" altLang="zh-CN" b="0" i="0" dirty="0">
                <a:solidFill>
                  <a:srgbClr val="333333"/>
                </a:solidFill>
                <a:effectLst/>
                <a:latin typeface="-apple-system"/>
              </a:rPr>
              <a:t>BIM</a:t>
            </a:r>
            <a:r>
              <a:rPr lang="zh-CN" altLang="en-US" b="0" i="0" dirty="0">
                <a:solidFill>
                  <a:srgbClr val="333333"/>
                </a:solidFill>
                <a:effectLst/>
                <a:latin typeface="-apple-system"/>
              </a:rPr>
              <a:t>技术创建项目的</a:t>
            </a:r>
            <a:r>
              <a:rPr lang="en-US" altLang="zh-CN" b="0" i="0" dirty="0">
                <a:solidFill>
                  <a:srgbClr val="333333"/>
                </a:solidFill>
                <a:effectLst/>
                <a:latin typeface="-apple-system"/>
              </a:rPr>
              <a:t>3D</a:t>
            </a:r>
            <a:r>
              <a:rPr lang="zh-CN" altLang="en-US" b="0" i="0" dirty="0">
                <a:solidFill>
                  <a:srgbClr val="333333"/>
                </a:solidFill>
                <a:effectLst/>
                <a:latin typeface="-apple-system"/>
              </a:rPr>
              <a:t>模型，集成建筑信息，包括设计、施工、材料、成本和进度等数据。</a:t>
            </a:r>
          </a:p>
          <a:p>
            <a:pPr marL="171450" indent="-171450" algn="l" fontAlgn="base">
              <a:buFont typeface="Arial" panose="020B0604020202020204" pitchFamily="34" charset="0"/>
              <a:buChar char="•"/>
            </a:pPr>
            <a:r>
              <a:rPr lang="zh-CN" altLang="en-US" b="0" i="0" dirty="0">
                <a:solidFill>
                  <a:srgbClr val="333333"/>
                </a:solidFill>
                <a:effectLst/>
                <a:latin typeface="-apple-system"/>
              </a:rPr>
              <a:t>通过</a:t>
            </a:r>
            <a:r>
              <a:rPr lang="en-US" altLang="zh-CN" b="0" i="0" dirty="0">
                <a:solidFill>
                  <a:srgbClr val="333333"/>
                </a:solidFill>
                <a:effectLst/>
                <a:latin typeface="-apple-system"/>
              </a:rPr>
              <a:t>BIM</a:t>
            </a:r>
            <a:r>
              <a:rPr lang="zh-CN" altLang="en-US" b="0" i="0" dirty="0">
                <a:solidFill>
                  <a:srgbClr val="333333"/>
                </a:solidFill>
                <a:effectLst/>
                <a:latin typeface="-apple-system"/>
              </a:rPr>
              <a:t>平台，各参与方可以实时访问项目的详细信息，包括设计变更、材料清单、施工计划等。</a:t>
            </a:r>
          </a:p>
          <a:p>
            <a:pPr marL="171450" indent="-171450" algn="l" fontAlgn="base">
              <a:buFont typeface="Arial" panose="020B0604020202020204" pitchFamily="34" charset="0"/>
              <a:buChar char="•"/>
            </a:pPr>
            <a:r>
              <a:rPr lang="en-US" altLang="zh-CN" b="0" i="0" dirty="0">
                <a:solidFill>
                  <a:srgbClr val="333333"/>
                </a:solidFill>
                <a:effectLst/>
                <a:latin typeface="-apple-system"/>
              </a:rPr>
              <a:t>BIM</a:t>
            </a:r>
            <a:r>
              <a:rPr lang="zh-CN" altLang="en-US" b="0" i="0" dirty="0">
                <a:solidFill>
                  <a:srgbClr val="333333"/>
                </a:solidFill>
                <a:effectLst/>
                <a:latin typeface="-apple-system"/>
              </a:rPr>
              <a:t>模型可以与物联网设备集成，实现数据的实时更新和共享，确保所有参与方都能同步项目进展。</a:t>
            </a:r>
          </a:p>
          <a:p>
            <a:pPr algn="l" fontAlgn="base"/>
            <a:r>
              <a:rPr lang="zh-CN" altLang="en-US" b="1" i="0" dirty="0">
                <a:solidFill>
                  <a:srgbClr val="333333"/>
                </a:solidFill>
                <a:effectLst/>
                <a:latin typeface="-apple-system"/>
              </a:rPr>
              <a:t>第二，物联网设备与实时监控，也分为三点：</a:t>
            </a:r>
          </a:p>
          <a:p>
            <a:pPr marL="171450" indent="-171450" algn="l" fontAlgn="base">
              <a:buFont typeface="Arial" panose="020B0604020202020204" pitchFamily="34" charset="0"/>
              <a:buChar char="•"/>
            </a:pPr>
            <a:r>
              <a:rPr lang="zh-CN" altLang="en-US" b="0" i="0" dirty="0">
                <a:solidFill>
                  <a:srgbClr val="333333"/>
                </a:solidFill>
                <a:effectLst/>
                <a:latin typeface="-apple-system"/>
              </a:rPr>
              <a:t>在施工现场部署物联网传感器，用于监测温度、湿度、振动、应力等关键参数。</a:t>
            </a:r>
          </a:p>
          <a:p>
            <a:pPr marL="171450" indent="-171450" algn="l" fontAlgn="base">
              <a:buFont typeface="Arial" panose="020B0604020202020204" pitchFamily="34" charset="0"/>
              <a:buChar char="•"/>
            </a:pPr>
            <a:r>
              <a:rPr lang="zh-CN" altLang="en-US" b="0" i="0" dirty="0">
                <a:solidFill>
                  <a:srgbClr val="333333"/>
                </a:solidFill>
                <a:effectLst/>
                <a:latin typeface="-apple-system"/>
              </a:rPr>
              <a:t>传感器数据可以实时传输到</a:t>
            </a:r>
            <a:r>
              <a:rPr lang="en-US" altLang="zh-CN" b="0" i="0" dirty="0">
                <a:solidFill>
                  <a:srgbClr val="333333"/>
                </a:solidFill>
                <a:effectLst/>
                <a:latin typeface="-apple-system"/>
              </a:rPr>
              <a:t>BIM</a:t>
            </a:r>
            <a:r>
              <a:rPr lang="zh-CN" altLang="en-US" b="0" i="0" dirty="0">
                <a:solidFill>
                  <a:srgbClr val="333333"/>
                </a:solidFill>
                <a:effectLst/>
                <a:latin typeface="-apple-system"/>
              </a:rPr>
              <a:t>模型中，为各参与方提供实时的项目状态信息。</a:t>
            </a:r>
          </a:p>
          <a:p>
            <a:pPr marL="171450" indent="-171450" algn="l" fontAlgn="base">
              <a:buFont typeface="Arial" panose="020B0604020202020204" pitchFamily="34" charset="0"/>
              <a:buChar char="•"/>
            </a:pPr>
            <a:r>
              <a:rPr lang="zh-CN" altLang="en-US" b="0" i="0" dirty="0">
                <a:solidFill>
                  <a:srgbClr val="333333"/>
                </a:solidFill>
                <a:effectLst/>
                <a:latin typeface="-apple-system"/>
              </a:rPr>
              <a:t>通过物联网设备，可以实现对预制件生产过程的监控，确保产品质量，并优化生产流程。</a:t>
            </a:r>
          </a:p>
          <a:p>
            <a:pPr algn="l" fontAlgn="base"/>
            <a:r>
              <a:rPr lang="zh-CN" altLang="en-US" b="1" i="0" dirty="0">
                <a:solidFill>
                  <a:srgbClr val="333333"/>
                </a:solidFill>
                <a:effectLst/>
                <a:latin typeface="-apple-system"/>
              </a:rPr>
              <a:t>第三，问题解决与纠错机制，分为以下三点：</a:t>
            </a:r>
          </a:p>
          <a:p>
            <a:pPr marL="171450" indent="-171450" algn="l" fontAlgn="base">
              <a:buFont typeface="Arial" panose="020B0604020202020204" pitchFamily="34" charset="0"/>
              <a:buChar char="•"/>
            </a:pPr>
            <a:r>
              <a:rPr lang="zh-CN" altLang="en-US" b="0" i="0" dirty="0">
                <a:solidFill>
                  <a:srgbClr val="333333"/>
                </a:solidFill>
                <a:effectLst/>
                <a:latin typeface="-apple-system"/>
              </a:rPr>
              <a:t>在</a:t>
            </a:r>
            <a:r>
              <a:rPr lang="en-US" altLang="zh-CN" b="0" i="0" dirty="0">
                <a:solidFill>
                  <a:srgbClr val="333333"/>
                </a:solidFill>
                <a:effectLst/>
                <a:latin typeface="-apple-system"/>
              </a:rPr>
              <a:t>BIM</a:t>
            </a:r>
            <a:r>
              <a:rPr lang="zh-CN" altLang="en-US" b="0" i="0" dirty="0">
                <a:solidFill>
                  <a:srgbClr val="333333"/>
                </a:solidFill>
                <a:effectLst/>
                <a:latin typeface="-apple-system"/>
              </a:rPr>
              <a:t>模型中设置预警系统，当监测数据超出预设阈值时，系统会自动发出警报，提示可能的问题。</a:t>
            </a:r>
          </a:p>
          <a:p>
            <a:pPr marL="171450" indent="-171450" algn="l" fontAlgn="base">
              <a:buFont typeface="Arial" panose="020B0604020202020204" pitchFamily="34" charset="0"/>
              <a:buChar char="•"/>
            </a:pPr>
            <a:r>
              <a:rPr lang="zh-CN" altLang="en-US" b="0" i="0" dirty="0">
                <a:solidFill>
                  <a:srgbClr val="333333"/>
                </a:solidFill>
                <a:effectLst/>
                <a:latin typeface="-apple-system"/>
              </a:rPr>
              <a:t>利用物联网技术，可以快速定位问题发生的位置，并通过</a:t>
            </a:r>
            <a:r>
              <a:rPr lang="en-US" altLang="zh-CN" b="0" i="0" dirty="0">
                <a:solidFill>
                  <a:srgbClr val="333333"/>
                </a:solidFill>
                <a:effectLst/>
                <a:latin typeface="-apple-system"/>
              </a:rPr>
              <a:t>BIM</a:t>
            </a:r>
            <a:r>
              <a:rPr lang="zh-CN" altLang="en-US" b="0" i="0" dirty="0">
                <a:solidFill>
                  <a:srgbClr val="333333"/>
                </a:solidFill>
                <a:effectLst/>
                <a:latin typeface="-apple-system"/>
              </a:rPr>
              <a:t>模型分析问题原因。</a:t>
            </a:r>
          </a:p>
          <a:p>
            <a:pPr marL="171450" indent="-171450" algn="l" fontAlgn="base">
              <a:buFont typeface="Arial" panose="020B0604020202020204" pitchFamily="34" charset="0"/>
              <a:buChar char="•"/>
            </a:pPr>
            <a:r>
              <a:rPr lang="zh-CN" altLang="en-US" b="0" i="0" dirty="0">
                <a:solidFill>
                  <a:srgbClr val="333333"/>
                </a:solidFill>
                <a:effectLst/>
                <a:latin typeface="-apple-system"/>
              </a:rPr>
              <a:t>建立一个集成的项目管理系统，用于记录和追踪问题，并提供解决方案。</a:t>
            </a:r>
          </a:p>
          <a:p>
            <a:pPr algn="l" fontAlgn="base"/>
            <a:endParaRPr lang="en-US" altLang="zh-CN" b="1" i="0" dirty="0">
              <a:solidFill>
                <a:srgbClr val="333333"/>
              </a:solidFill>
              <a:effectLst/>
              <a:latin typeface="-apple-system"/>
            </a:endParaRPr>
          </a:p>
          <a:p>
            <a:pPr algn="l" fontAlgn="base"/>
            <a:r>
              <a:rPr lang="zh-CN" altLang="en-US" b="1" i="0" dirty="0">
                <a:solidFill>
                  <a:srgbClr val="333333"/>
                </a:solidFill>
                <a:effectLst/>
                <a:latin typeface="-apple-system"/>
              </a:rPr>
              <a:t>通过</a:t>
            </a:r>
            <a:r>
              <a:rPr lang="en-US" altLang="zh-CN" b="1" i="0" dirty="0">
                <a:solidFill>
                  <a:srgbClr val="333333"/>
                </a:solidFill>
                <a:effectLst/>
                <a:latin typeface="-apple-system"/>
              </a:rPr>
              <a:t>BIM</a:t>
            </a:r>
            <a:r>
              <a:rPr lang="zh-CN" altLang="en-US" b="1" i="0" dirty="0">
                <a:solidFill>
                  <a:srgbClr val="333333"/>
                </a:solidFill>
                <a:effectLst/>
                <a:latin typeface="-apple-system"/>
              </a:rPr>
              <a:t>和物联网技术的结合，可以提高预制房屋建设过程中的信息透明度、协作效率和问题解决能力。这种方法不仅能够优化设计、施工和生产流程，还能够降低成本、缩短工期，并提高建筑质量。</a:t>
            </a:r>
            <a:br>
              <a:rPr lang="zh-CN" altLang="en-US" dirty="0"/>
            </a:br>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34</a:t>
            </a:fld>
            <a:endParaRPr lang="zh-CN" altLang="en-US"/>
          </a:p>
        </p:txBody>
      </p:sp>
    </p:spTree>
    <p:extLst>
      <p:ext uri="{BB962C8B-B14F-4D97-AF65-F5344CB8AC3E}">
        <p14:creationId xmlns:p14="http://schemas.microsoft.com/office/powerpoint/2010/main" val="1209501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接下来，我进行一些关于制造建造模式的未来发展展望。</a:t>
            </a:r>
            <a:r>
              <a:rPr lang="zh-CN" altLang="en-US" dirty="0"/>
              <a:t>在现代制造业中，随着科技的进步，传统的手工制造模式正被自动化和智能化的生产方式所取代。视觉识别技术作为一种重要的智能技术，正发挥着越来越重要的作用。它让机器具备类似人类的视觉能力，能够快速、准确地识别物体，从而提高生产效率和质量。例如，在板类构件的生产过程中，传统的质检方式依赖于人工经验，效率低且容易受到主观因素的影响。利用视觉识别技术，可以开发出智能检测系统，实现对板类构件的自动检测和质量控制。这样的系统通过摄像头捕捉图像，利用算法分析图像，判断构件是否符合标准，实现高质量的在线检测。那么，将视觉识别技术与机器人技术相结合，可以实现生产的自动化。机器人根据视觉系统的指令进行操作，减少人为干预，提高生产线的整体效率。自动化生产线不仅能提高产品质量，还能降低成本，缩短交货周期，使企业在全球市场竞争中立于不败之地。总之</a:t>
            </a:r>
            <a:r>
              <a:rPr lang="zh-CN" altLang="en-US" b="1" dirty="0"/>
              <a:t>，视觉识别技术在板类构件的未来发展中扮演着至关重要的角色。它将为制造业带来一场革命性的变革，推动产业升级，提升我国在全球产业链中的地位。</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35</a:t>
            </a:fld>
            <a:endParaRPr lang="zh-CN" altLang="en-US"/>
          </a:p>
        </p:txBody>
      </p:sp>
    </p:spTree>
    <p:extLst>
      <p:ext uri="{BB962C8B-B14F-4D97-AF65-F5344CB8AC3E}">
        <p14:creationId xmlns:p14="http://schemas.microsoft.com/office/powerpoint/2010/main" val="169698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fontAlgn="base"/>
            <a:r>
              <a:rPr lang="zh-CN" altLang="en-US" b="1" i="0" dirty="0">
                <a:solidFill>
                  <a:srgbClr val="1A2029"/>
                </a:solidFill>
                <a:effectLst/>
                <a:latin typeface="-apple-system"/>
              </a:rPr>
              <a:t>最后，我来对本章节及建筑行业的未来发展</a:t>
            </a:r>
            <a:r>
              <a:rPr lang="zh-CN" altLang="en-US" b="1" i="0">
                <a:solidFill>
                  <a:srgbClr val="1A2029"/>
                </a:solidFill>
                <a:effectLst/>
                <a:latin typeface="-apple-system"/>
              </a:rPr>
              <a:t>进行总结。</a:t>
            </a:r>
            <a:endParaRPr lang="en-US" altLang="zh-CN" b="0" i="0" dirty="0">
              <a:solidFill>
                <a:srgbClr val="1A2029"/>
              </a:solidFill>
              <a:effectLst/>
              <a:latin typeface="-apple-system"/>
            </a:endParaRPr>
          </a:p>
          <a:p>
            <a:pPr marL="171450" indent="-171450" algn="l" fontAlgn="base">
              <a:buFont typeface="Arial" panose="020B0604020202020204" pitchFamily="34" charset="0"/>
              <a:buChar char="•"/>
            </a:pPr>
            <a:r>
              <a:rPr lang="zh-CN" altLang="en-US" b="0" i="0" dirty="0">
                <a:solidFill>
                  <a:srgbClr val="1A2029"/>
                </a:solidFill>
                <a:effectLst/>
                <a:latin typeface="-apple-system"/>
              </a:rPr>
              <a:t>首先，技术的发展趋势正在从“等同现浇”转向“干式装配”。这种转变是为了适应新型建造机械化和自动化的升级。这意味着建筑物的各个部分，如墙体、地板和屋顶，都可以在工厂里预先制作好，然后在现场快速组装起来。这样可以提高效率，减少现场的工作量，同时也更加环保和安全。</a:t>
            </a:r>
          </a:p>
          <a:p>
            <a:pPr marL="171450" indent="-171450" algn="l" fontAlgn="base">
              <a:buFont typeface="Arial" panose="020B0604020202020204" pitchFamily="34" charset="0"/>
              <a:buChar char="•"/>
            </a:pPr>
            <a:r>
              <a:rPr lang="zh-CN" altLang="en-US" b="0" i="0" dirty="0">
                <a:solidFill>
                  <a:srgbClr val="1A2029"/>
                </a:solidFill>
                <a:effectLst/>
                <a:latin typeface="-apple-system"/>
              </a:rPr>
              <a:t>其次，建立信息共享平台也是未来的发展趋势之一。通过这个平台，设计、加工、装配和运维的信息可以相互交互和共享。这样就可以实现工期、商务成本、质量、安全的全过程信息化管理。这不仅可以提高工作效率，还可以降低成本，确保项目的顺利进行。</a:t>
            </a:r>
          </a:p>
          <a:p>
            <a:pPr marL="171450" indent="-171450" algn="l" fontAlgn="base">
              <a:buFont typeface="Arial" panose="020B0604020202020204" pitchFamily="34" charset="0"/>
              <a:buChar char="•"/>
            </a:pPr>
            <a:r>
              <a:rPr lang="zh-CN" altLang="en-US" b="0" i="0" dirty="0">
                <a:solidFill>
                  <a:srgbClr val="1A2029"/>
                </a:solidFill>
                <a:effectLst/>
                <a:latin typeface="-apple-system"/>
              </a:rPr>
              <a:t>研发自动化装配和复合型机器人也是未来的发展方向。这些机器人可以代替产业工人进行高效作业，实现预制工厂构件生产的自动化和施工现场的高效施工。这样可以大幅提高工效和自动化水平。</a:t>
            </a:r>
          </a:p>
          <a:p>
            <a:pPr marL="171450" indent="-171450" algn="l" fontAlgn="base">
              <a:buFont typeface="Arial" panose="020B0604020202020204" pitchFamily="34" charset="0"/>
              <a:buChar char="•"/>
            </a:pPr>
            <a:r>
              <a:rPr lang="zh-CN" altLang="en-US" b="0" i="0" dirty="0">
                <a:solidFill>
                  <a:srgbClr val="1A2029"/>
                </a:solidFill>
                <a:effectLst/>
                <a:latin typeface="-apple-system"/>
              </a:rPr>
              <a:t>最后，节能环保的建筑材料也是一个重要的发展趋势。这些材料不仅需要可持续发展，还需要资源有效利用、环境保护和清洁生产等综合效益于一体。这将成为未来新型建筑材料发展的方向和趋势。</a:t>
            </a:r>
          </a:p>
          <a:p>
            <a:pPr algn="l" fontAlgn="base"/>
            <a:r>
              <a:rPr lang="zh-CN" altLang="en-US" b="1" i="0" dirty="0">
                <a:solidFill>
                  <a:srgbClr val="1A2029"/>
                </a:solidFill>
                <a:effectLst/>
                <a:latin typeface="-apple-system"/>
              </a:rPr>
              <a:t>总的来说，建筑行业的未来发展趋势将围绕着提高效率、降低成本、绿色环保和自动化等方面展开。通过这些技术的进步，我们可以构建更安全、更环保、更高效的建筑物，同时也为我们的生活带来更多的便利和舒适。</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36</a:t>
            </a:fld>
            <a:endParaRPr lang="zh-CN" altLang="en-US"/>
          </a:p>
        </p:txBody>
      </p:sp>
    </p:spTree>
    <p:extLst>
      <p:ext uri="{BB962C8B-B14F-4D97-AF65-F5344CB8AC3E}">
        <p14:creationId xmlns:p14="http://schemas.microsoft.com/office/powerpoint/2010/main" val="396100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接下来为大家介绍</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一些</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早期装配式建筑</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首先</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是</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1967</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年蒙特利尔世博会上装配式建筑——</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HABITAT</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这是</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HABITAT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项目的施工现场照片。可以看到多个模块化的建筑单元被起重机吊起，准备组装成一个完整的住宅区。这些建筑单元的设计非常独特，采用了预制混凝土结构，每个单元都可以独立移动和重新定位。这种设计理念在当时是非常先进的，它预示了未来城市居住方式的一种变革。</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然而，尽管</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HABITAT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项目在技术和设计上取得了巨大的突破，但它并没有引起装配式建筑的潮流。主要原因是它的造价相对较高。在那个时代，人们更愿意购买传统的现房而不是这种新型的高科技住宅。此外，</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HABITAT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的设计也存在一些问题，比如空间利用效率不高，有些单元的布局并不合理。这些问题都需要时间和经验来解决。</a:t>
            </a:r>
          </a:p>
          <a:p>
            <a:pPr algn="just"/>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总的来说，</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HABITAT</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项目是一个伟大的尝试，它展示了现代建筑的前瞻性和创新性。虽然它没有成为主流，但它为后来的建筑师和设计师提供了宝贵的经验和教训。</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4</a:t>
            </a:fld>
            <a:endParaRPr lang="zh-CN" altLang="en-US"/>
          </a:p>
        </p:txBody>
      </p:sp>
    </p:spTree>
    <p:extLst>
      <p:ext uri="{BB962C8B-B14F-4D97-AF65-F5344CB8AC3E}">
        <p14:creationId xmlns:p14="http://schemas.microsoft.com/office/powerpoint/2010/main" val="93786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第二个早期装配式建筑则是</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位于日本东京的中银胶囊塔。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这座建筑由著名建筑师黑川纪章设计，于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1972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年建成，是日本现代建筑史上的重要里程碑之一。</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首先，让我们来看一下中银胶囊塔的外观设计。这座塔楼由两个巨大的圆形结构组成，每个结构都包含多个胶囊状的单元体。这些单元体被连接在一起，形成了一个独特的双层结构。每个胶囊都是一个独立的居住空间，可以自由地组合和拆卸。这种设计理念在当时非常超前，它挑战了传统的建筑模式，强调了空间的灵活性和可变性。</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其次，我们再来看看中银胶囊塔的技术创新。为了实现这种独特的设计，黑川纪章和他的团队开发了一系列新的技术和材料。例如，他们使用了轻质钢材作为主要结构材料，这使得整个建筑能够承受巨大的重量，同时保持结构的稳定性。此外，他们还采用了特殊的连接技术，确保了各个胶囊之间的紧密相连，同时也允许它们在必要时进行分离。</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just">
              <a:buFont typeface="Arial" panose="020B0604020202020204" pitchFamily="34" charset="0"/>
              <a:buNone/>
            </a:pP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可以看出，这个建筑的设计和建造思路非常超前，它也是</a:t>
            </a:r>
            <a:r>
              <a:rPr lang="zh-CN" altLang="en-US" sz="1800" b="1" dirty="0">
                <a:solidFill>
                  <a:srgbClr val="1F2021"/>
                </a:solidFill>
                <a:latin typeface="微软雅黑"/>
                <a:cs typeface="微软雅黑"/>
              </a:rPr>
              <a:t>现代建筑史上首座真正以胶囊般的建</a:t>
            </a:r>
            <a:r>
              <a:rPr lang="zh-CN" altLang="en-US" sz="1800" b="1" spc="-5" dirty="0">
                <a:solidFill>
                  <a:srgbClr val="1F2021"/>
                </a:solidFill>
                <a:latin typeface="微软雅黑"/>
                <a:cs typeface="微软雅黑"/>
              </a:rPr>
              <a:t>筑模块兴建的建筑。</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9E20C93E-1B45-4BF2-BD45-E1DEE23C9194}" type="slidenum">
              <a:rPr lang="zh-CN" altLang="en-US" smtClean="0"/>
              <a:t>5</a:t>
            </a:fld>
            <a:endParaRPr lang="zh-CN" altLang="en-US"/>
          </a:p>
        </p:txBody>
      </p:sp>
    </p:spTree>
    <p:extLst>
      <p:ext uri="{BB962C8B-B14F-4D97-AF65-F5344CB8AC3E}">
        <p14:creationId xmlns:p14="http://schemas.microsoft.com/office/powerpoint/2010/main" val="399577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接下俩是</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一座位于纽约市的现代装配式建筑——</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461 Dean Street</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这座建筑以其独特的模块化设计而著称，外观采用了简洁明快的线条设计，色彩搭配和谐，显得非常高贵大气。大楼配备了先进的智能管理系统，为居民提供了舒适、便捷的生活体验</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，这</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是一座集现代、豪华、便利于一体的高端住宅楼。</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它的出现，标志着建筑界的一次革命，</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除了</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为广大市民提供了一个高品质的生活选择</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，也是</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模块化</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装配式建筑</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设计</a:t>
            </a:r>
            <a:r>
              <a:rPr lang="zh-CN" altLang="en-US" sz="1800" b="1" kern="100" dirty="0">
                <a:effectLst/>
                <a:latin typeface="Times New Roman" panose="02020603050405020304" pitchFamily="18" charset="0"/>
                <a:ea typeface="宋体" panose="02010600030101010101" pitchFamily="2" charset="-122"/>
                <a:cs typeface="Times New Roman" panose="02020603050405020304" pitchFamily="18" charset="0"/>
              </a:rPr>
              <a:t>的里程碑代表作。</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9E20C93E-1B45-4BF2-BD45-E1DEE23C9194}" type="slidenum">
              <a:rPr lang="zh-CN" altLang="en-US" smtClean="0"/>
              <a:t>6</a:t>
            </a:fld>
            <a:endParaRPr lang="zh-CN" altLang="en-US"/>
          </a:p>
        </p:txBody>
      </p:sp>
    </p:spTree>
    <p:extLst>
      <p:ext uri="{BB962C8B-B14F-4D97-AF65-F5344CB8AC3E}">
        <p14:creationId xmlns:p14="http://schemas.microsoft.com/office/powerpoint/2010/main" val="105012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那么看完了早期和现代的装配式建筑，究竟什么叫做装配式建筑呢？</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在我国，装配式建筑被定义为“由预制部品部件在工地装配而成的建筑”。这也就是说，装配式建筑的所有部分都是在工厂提前制作好的，然后在施工现场进行组装。</a:t>
            </a:r>
            <a:r>
              <a:rPr lang="zh-CN" altLang="en-US" dirty="0"/>
              <a:t>根据</a:t>
            </a:r>
            <a:r>
              <a:rPr lang="zh-CN" altLang="en-US" sz="1200" b="1" spc="-5" dirty="0">
                <a:latin typeface="微软雅黑"/>
                <a:cs typeface="微软雅黑"/>
              </a:rPr>
              <a:t>我国对装配式建筑的定义，</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装配式建筑是一种新型建筑方式，它通过在工厂预先制作好建筑的各个部分，如墙体、地板、屋顶等，然后将这些部分运输到施工现场进行组装。这种建筑方式就像我们组装汽车一样，每个部分都是标准化的，可以快速地组合在一起。</a:t>
            </a:r>
            <a:r>
              <a:rPr lang="zh-CN"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这种建筑方式有几个明显的优点。</a:t>
            </a:r>
            <a:endPar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首先，装配式建筑的速度快。因为所有的部件都在工厂里做好了，所以可以在现场很快地组装起来。这样就可以大大缩短建筑的工期。</a:t>
            </a:r>
            <a:endPar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其次，装配式建筑的质量也更高。因为在工厂里制作部件时，可以更好地控制质量。而且，所有的部件都是标准化的，所以也可以减少错误的发生</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此外，装配式建筑还更加环保。因为可以在工厂里进行生产，这样可以减少现场的施工垃圾。而且，使用的材料也更加环保，比如可以采用太阳能板、雨水收集系统等绿色技术。</a:t>
            </a:r>
            <a:endPar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总的来说，装配式建筑是一种高效、环保的建筑方式。它代表着未来的发展趋势，值得我们大力推广和发展。</a:t>
            </a:r>
            <a:endParaRPr lang="zh-CN" altLang="en-US" b="1"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7</a:t>
            </a:fld>
            <a:endParaRPr lang="zh-CN" altLang="en-US"/>
          </a:p>
        </p:txBody>
      </p:sp>
    </p:spTree>
    <p:extLst>
      <p:ext uri="{BB962C8B-B14F-4D97-AF65-F5344CB8AC3E}">
        <p14:creationId xmlns:p14="http://schemas.microsoft.com/office/powerpoint/2010/main" val="242876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具体来说，我们要了解四种主要的装配式结构体系。</a:t>
            </a:r>
            <a:r>
              <a:rPr lang="zh-CN" altLang="en-US" b="1" dirty="0"/>
              <a:t>这四种体系分别是</a:t>
            </a:r>
            <a:r>
              <a:rPr lang="en-US" altLang="zh-CN" b="1" dirty="0"/>
              <a:t>SPCS</a:t>
            </a:r>
            <a:r>
              <a:rPr lang="zh-CN" altLang="en-US" b="1" dirty="0"/>
              <a:t>体系、世构体系、模壳体系和模卡体系。每种体系都有其独特的优点和适用范围。 </a:t>
            </a:r>
          </a:p>
          <a:p>
            <a:pPr marL="171450" indent="-171450">
              <a:buFont typeface="Arial" panose="020B0604020202020204" pitchFamily="34" charset="0"/>
              <a:buChar char="•"/>
            </a:pPr>
            <a:r>
              <a:rPr lang="en-US" altLang="zh-CN" dirty="0"/>
              <a:t>SPCS</a:t>
            </a:r>
            <a:r>
              <a:rPr lang="zh-CN" altLang="en-US" dirty="0"/>
              <a:t>体系适用于框架结构、剪力墙结构和框剪结构。它的优点是结构性能好，模板使用量少，适用范围广。缺点是需要整现场浇筑，施工难度大。</a:t>
            </a:r>
          </a:p>
          <a:p>
            <a:pPr marL="171450" indent="-171450">
              <a:buFont typeface="Arial" panose="020B0604020202020204" pitchFamily="34" charset="0"/>
              <a:buChar char="•"/>
            </a:pPr>
            <a:r>
              <a:rPr lang="zh-CN" altLang="en-US" dirty="0"/>
              <a:t>世构体系适用于框架结构。它的优点是使用灵活，不受模数限制，可使用预应力，强柱弱梁。缺点是适用范围小，预制量少。</a:t>
            </a:r>
          </a:p>
          <a:p>
            <a:pPr marL="171450" indent="-171450">
              <a:buFont typeface="Arial" panose="020B0604020202020204" pitchFamily="34" charset="0"/>
              <a:buChar char="•"/>
            </a:pPr>
            <a:r>
              <a:rPr lang="zh-CN" altLang="en-US" dirty="0"/>
              <a:t>模壳体系适用于剪力墙结构。它的优点是不需模板，经济性好，管线集成，方便后期施工，可夹心内保温，减少现场工序，防水较好。缺点是适用范围小，劳动方需求多。</a:t>
            </a:r>
          </a:p>
          <a:p>
            <a:pPr marL="171450" indent="-171450">
              <a:buFont typeface="Arial" panose="020B0604020202020204" pitchFamily="34" charset="0"/>
              <a:buChar char="•"/>
            </a:pPr>
            <a:r>
              <a:rPr lang="zh-CN" altLang="en-US" dirty="0"/>
              <a:t>模卡体系适用于多层为主的一般工业民用建筑的承重墙；多层、高层结构的填充墙；单层厂房的围护墙。它的优点是保温效果好，施工方便，耐久性好，现场湿作业少。缺点是承重效果差。</a:t>
            </a:r>
          </a:p>
        </p:txBody>
      </p:sp>
      <p:sp>
        <p:nvSpPr>
          <p:cNvPr id="4" name="灯片编号占位符 3"/>
          <p:cNvSpPr>
            <a:spLocks noGrp="1"/>
          </p:cNvSpPr>
          <p:nvPr>
            <p:ph type="sldNum" sz="quarter" idx="5"/>
          </p:nvPr>
        </p:nvSpPr>
        <p:spPr/>
        <p:txBody>
          <a:bodyPr/>
          <a:lstStyle/>
          <a:p>
            <a:fld id="{9E20C93E-1B45-4BF2-BD45-E1DEE23C9194}" type="slidenum">
              <a:rPr lang="zh-CN" altLang="en-US" smtClean="0"/>
              <a:t>8</a:t>
            </a:fld>
            <a:endParaRPr lang="zh-CN" altLang="en-US"/>
          </a:p>
        </p:txBody>
      </p:sp>
    </p:spTree>
    <p:extLst>
      <p:ext uri="{BB962C8B-B14F-4D97-AF65-F5344CB8AC3E}">
        <p14:creationId xmlns:p14="http://schemas.microsoft.com/office/powerpoint/2010/main" val="287379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接下来给大家介绍一下</a:t>
            </a:r>
            <a:r>
              <a:rPr lang="zh-CN" altLang="en-US" sz="1800" b="1" u="none" dirty="0">
                <a:latin typeface="微软雅黑"/>
                <a:cs typeface="微软雅黑"/>
              </a:rPr>
              <a:t>我国装配式建筑技术体系。</a:t>
            </a:r>
            <a:endParaRPr lang="en-US" altLang="zh-CN" sz="1800" b="1" u="none" kern="100" dirty="0">
              <a:effectLst/>
              <a:latin typeface="微软雅黑"/>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首先，我国在传统建造模式方面有着丰富的规范、标准和规程，大约有</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50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多部。然而，关于装配式建筑的规范却只有约</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余部。这种差异表明，我国在装配式建筑领域的研究和标准化工作相对滞后。</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其次，针对装配式混凝土结构，我国主要采用“等同现浇”的设计理念。这意味着设计者需要确保装配式结构在设计和施工性能上与现浇结构相当。然而，由于缺乏相关的理论体系，现有的“等同现浇”设计模式并不能充分体现装配式的特点，这在一定程度上限制了装配式建筑的发展。为了克服这些问题，我们需要建立一套完整的装配式建筑理论体系，这包括研究新的设计方法、计算公式和安全评估标准。同时，我们也需要加强相关规范和标准的制定，以指导设计师和工程师更好地实践装配式建筑。</a:t>
            </a:r>
          </a:p>
          <a:p>
            <a:pPr marL="285750" indent="-285750" algn="just">
              <a:buFont typeface="Arial" panose="020B0604020202020204" pitchFamily="34" charset="0"/>
              <a:buChar cha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最后，我想强调虽然装配式建筑在我国还处于起步阶段，但它的前景是非常广阔的。通过创新的设计理念和技术手段，我们可以提高建筑的效率、降低成本、减少环境影响，并为未来的居住环境提供一个更加舒适、安全和可持续发展的解决方案。</a:t>
            </a:r>
          </a:p>
          <a:p>
            <a:endParaRPr lang="zh-CN" altLang="en-US" dirty="0"/>
          </a:p>
        </p:txBody>
      </p:sp>
      <p:sp>
        <p:nvSpPr>
          <p:cNvPr id="4" name="灯片编号占位符 3"/>
          <p:cNvSpPr>
            <a:spLocks noGrp="1"/>
          </p:cNvSpPr>
          <p:nvPr>
            <p:ph type="sldNum" sz="quarter" idx="5"/>
          </p:nvPr>
        </p:nvSpPr>
        <p:spPr/>
        <p:txBody>
          <a:bodyPr/>
          <a:lstStyle/>
          <a:p>
            <a:fld id="{9E20C93E-1B45-4BF2-BD45-E1DEE23C9194}" type="slidenum">
              <a:rPr lang="zh-CN" altLang="en-US" smtClean="0"/>
              <a:t>9</a:t>
            </a:fld>
            <a:endParaRPr lang="zh-CN" altLang="en-US"/>
          </a:p>
        </p:txBody>
      </p:sp>
    </p:spTree>
    <p:extLst>
      <p:ext uri="{BB962C8B-B14F-4D97-AF65-F5344CB8AC3E}">
        <p14:creationId xmlns:p14="http://schemas.microsoft.com/office/powerpoint/2010/main" val="3655294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0476" y="1286255"/>
            <a:ext cx="3320796" cy="193243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236720" y="1289303"/>
            <a:ext cx="3407664" cy="19431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746759" y="3459479"/>
            <a:ext cx="5370576" cy="2493264"/>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6304788" y="3468623"/>
            <a:ext cx="4774692" cy="2490216"/>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494182" y="254889"/>
            <a:ext cx="11203635" cy="4368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u="dash">
                <a:solidFill>
                  <a:schemeClr val="tx1"/>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微软雅黑"/>
                <a:cs typeface="微软雅黑"/>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u="dash">
                <a:solidFill>
                  <a:schemeClr val="tx1"/>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u="dash">
                <a:solidFill>
                  <a:schemeClr val="tx1"/>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solidFill>
                  <a:schemeClr val="tx1"/>
                </a:solidFill>
              </a:defRPr>
            </a:lvl1pPr>
          </a:lstStyle>
          <a:p>
            <a:fld id="{760FBDFE-C587-4B4C-A407-44438C67B59E}" type="datetimeFigureOut">
              <a:rPr lang="zh-CN" altLang="en-US" smtClean="0"/>
              <a:t>2024/08/31</a:t>
            </a:fld>
            <a:endParaRPr lang="zh-CN" altLang="en-US"/>
          </a:p>
        </p:txBody>
      </p:sp>
      <p:sp>
        <p:nvSpPr>
          <p:cNvPr id="17" name="页脚占位符 16"/>
          <p:cNvSpPr>
            <a:spLocks noGrp="1"/>
          </p:cNvSpPr>
          <p:nvPr>
            <p:ph type="ftr" sz="quarter" idx="11"/>
            <p:custDataLst>
              <p:tags r:id="rId2"/>
            </p:custDataLst>
          </p:nvPr>
        </p:nvSpPr>
        <p:spPr/>
        <p:txBody>
          <a:bodyPr/>
          <a:lstStyle>
            <a:lvl1pPr>
              <a:defRPr>
                <a:solidFill>
                  <a:schemeClr val="tx1"/>
                </a:solidFill>
              </a:defRPr>
            </a:lvl1pPr>
          </a:lstStyle>
          <a:p>
            <a:endParaRPr lang="zh-CN" altLang="en-US" dirty="0"/>
          </a:p>
        </p:txBody>
      </p:sp>
    </p:spTree>
    <p:extLst>
      <p:ext uri="{BB962C8B-B14F-4D97-AF65-F5344CB8AC3E}">
        <p14:creationId xmlns:p14="http://schemas.microsoft.com/office/powerpoint/2010/main" val="42177159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700" y="36398"/>
            <a:ext cx="12217400" cy="370205"/>
          </a:xfrm>
          <a:prstGeom prst="rect">
            <a:avLst/>
          </a:prstGeom>
        </p:spPr>
        <p:txBody>
          <a:bodyPr wrap="square" lIns="0" tIns="0" rIns="0" bIns="0">
            <a:spAutoFit/>
          </a:bodyPr>
          <a:lstStyle>
            <a:lvl1pPr>
              <a:defRPr sz="2250" b="0" i="0" u="dash">
                <a:solidFill>
                  <a:schemeClr val="tx1"/>
                </a:solidFill>
                <a:latin typeface="微软雅黑"/>
                <a:cs typeface="微软雅黑"/>
              </a:defRPr>
            </a:lvl1pPr>
          </a:lstStyle>
          <a:p>
            <a:endParaRPr/>
          </a:p>
        </p:txBody>
      </p:sp>
      <p:sp>
        <p:nvSpPr>
          <p:cNvPr id="3" name="Holder 3"/>
          <p:cNvSpPr>
            <a:spLocks noGrp="1"/>
          </p:cNvSpPr>
          <p:nvPr>
            <p:ph type="body" idx="1"/>
          </p:nvPr>
        </p:nvSpPr>
        <p:spPr>
          <a:xfrm>
            <a:off x="844143" y="2963347"/>
            <a:ext cx="10503712" cy="3227070"/>
          </a:xfrm>
          <a:prstGeom prst="rect">
            <a:avLst/>
          </a:prstGeom>
        </p:spPr>
        <p:txBody>
          <a:bodyPr wrap="square" lIns="0" tIns="0" rIns="0" bIns="0">
            <a:spAutoFit/>
          </a:bodyPr>
          <a:lstStyle>
            <a:lvl1pPr>
              <a:defRPr sz="2000" b="0" i="0">
                <a:solidFill>
                  <a:schemeClr val="tx1"/>
                </a:solidFill>
                <a:latin typeface="微软雅黑"/>
                <a:cs typeface="微软雅黑"/>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png"/><Relationship Id="rId42" Type="http://schemas.openxmlformats.org/officeDocument/2006/relationships/image" Target="../media/image108.png"/><Relationship Id="rId47" Type="http://schemas.openxmlformats.org/officeDocument/2006/relationships/image" Target="../media/image113.png"/><Relationship Id="rId50" Type="http://schemas.openxmlformats.org/officeDocument/2006/relationships/image" Target="../media/image116.png"/><Relationship Id="rId55" Type="http://schemas.openxmlformats.org/officeDocument/2006/relationships/image" Target="../media/image121.png"/><Relationship Id="rId7" Type="http://schemas.openxmlformats.org/officeDocument/2006/relationships/image" Target="../media/image73.png"/><Relationship Id="rId2" Type="http://schemas.openxmlformats.org/officeDocument/2006/relationships/audio" Target="../media/media10.mp3"/><Relationship Id="rId16" Type="http://schemas.openxmlformats.org/officeDocument/2006/relationships/image" Target="../media/image82.png"/><Relationship Id="rId29" Type="http://schemas.openxmlformats.org/officeDocument/2006/relationships/image" Target="../media/image95.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6.png"/><Relationship Id="rId45" Type="http://schemas.openxmlformats.org/officeDocument/2006/relationships/image" Target="../media/image111.png"/><Relationship Id="rId53" Type="http://schemas.openxmlformats.org/officeDocument/2006/relationships/image" Target="../media/image119.png"/><Relationship Id="rId5" Type="http://schemas.openxmlformats.org/officeDocument/2006/relationships/image" Target="../media/image71.png"/><Relationship Id="rId19" Type="http://schemas.openxmlformats.org/officeDocument/2006/relationships/image" Target="../media/image85.png"/><Relationship Id="rId4" Type="http://schemas.openxmlformats.org/officeDocument/2006/relationships/notesSlide" Target="../notesSlides/notesSlide10.xml"/><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2.png"/><Relationship Id="rId8" Type="http://schemas.openxmlformats.org/officeDocument/2006/relationships/image" Target="../media/image74.png"/><Relationship Id="rId51" Type="http://schemas.openxmlformats.org/officeDocument/2006/relationships/image" Target="../media/image117.png"/><Relationship Id="rId3" Type="http://schemas.openxmlformats.org/officeDocument/2006/relationships/slideLayout" Target="../slideLayouts/slideLayout5.xml"/><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46" Type="http://schemas.openxmlformats.org/officeDocument/2006/relationships/image" Target="../media/image112.png"/><Relationship Id="rId20" Type="http://schemas.openxmlformats.org/officeDocument/2006/relationships/image" Target="../media/image86.png"/><Relationship Id="rId41" Type="http://schemas.openxmlformats.org/officeDocument/2006/relationships/image" Target="../media/image107.png"/><Relationship Id="rId54" Type="http://schemas.openxmlformats.org/officeDocument/2006/relationships/image" Target="../media/image120.png"/><Relationship Id="rId1" Type="http://schemas.microsoft.com/office/2007/relationships/media" Target="../media/media10.mp3"/><Relationship Id="rId6" Type="http://schemas.openxmlformats.org/officeDocument/2006/relationships/image" Target="../media/image72.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png"/><Relationship Id="rId57" Type="http://schemas.openxmlformats.org/officeDocument/2006/relationships/image" Target="../media/image6.png"/><Relationship Id="rId10" Type="http://schemas.openxmlformats.org/officeDocument/2006/relationships/image" Target="../media/image76.png"/><Relationship Id="rId31" Type="http://schemas.openxmlformats.org/officeDocument/2006/relationships/image" Target="../media/image97.png"/><Relationship Id="rId44" Type="http://schemas.openxmlformats.org/officeDocument/2006/relationships/image" Target="../media/image110.png"/><Relationship Id="rId52" Type="http://schemas.openxmlformats.org/officeDocument/2006/relationships/image" Target="../media/image1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27.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2.png"/><Relationship Id="rId21" Type="http://schemas.openxmlformats.org/officeDocument/2006/relationships/image" Target="../media/image144.png"/><Relationship Id="rId34" Type="http://schemas.openxmlformats.org/officeDocument/2006/relationships/image" Target="../media/image157.png"/><Relationship Id="rId42" Type="http://schemas.openxmlformats.org/officeDocument/2006/relationships/image" Target="../media/image165.png"/><Relationship Id="rId47" Type="http://schemas.openxmlformats.org/officeDocument/2006/relationships/image" Target="../media/image170.png"/><Relationship Id="rId50" Type="http://schemas.openxmlformats.org/officeDocument/2006/relationships/image" Target="../media/image173.png"/><Relationship Id="rId55" Type="http://schemas.openxmlformats.org/officeDocument/2006/relationships/image" Target="../media/image178.png"/><Relationship Id="rId7" Type="http://schemas.openxmlformats.org/officeDocument/2006/relationships/image" Target="../media/image130.png"/><Relationship Id="rId2" Type="http://schemas.openxmlformats.org/officeDocument/2006/relationships/audio" Target="../media/media13.mp3"/><Relationship Id="rId16" Type="http://schemas.openxmlformats.org/officeDocument/2006/relationships/image" Target="../media/image139.png"/><Relationship Id="rId29" Type="http://schemas.openxmlformats.org/officeDocument/2006/relationships/image" Target="../media/image152.png"/><Relationship Id="rId11" Type="http://schemas.openxmlformats.org/officeDocument/2006/relationships/image" Target="../media/image134.png"/><Relationship Id="rId24" Type="http://schemas.openxmlformats.org/officeDocument/2006/relationships/image" Target="../media/image147.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163.png"/><Relationship Id="rId45" Type="http://schemas.openxmlformats.org/officeDocument/2006/relationships/image" Target="../media/image168.png"/><Relationship Id="rId53" Type="http://schemas.openxmlformats.org/officeDocument/2006/relationships/image" Target="../media/image176.png"/><Relationship Id="rId58" Type="http://schemas.openxmlformats.org/officeDocument/2006/relationships/image" Target="../media/image181.png"/><Relationship Id="rId5" Type="http://schemas.openxmlformats.org/officeDocument/2006/relationships/image" Target="../media/image128.png"/><Relationship Id="rId61" Type="http://schemas.openxmlformats.org/officeDocument/2006/relationships/image" Target="../media/image6.png"/><Relationship Id="rId19" Type="http://schemas.openxmlformats.org/officeDocument/2006/relationships/image" Target="../media/image14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 Id="rId43" Type="http://schemas.openxmlformats.org/officeDocument/2006/relationships/image" Target="../media/image166.png"/><Relationship Id="rId48" Type="http://schemas.openxmlformats.org/officeDocument/2006/relationships/image" Target="../media/image171.png"/><Relationship Id="rId56" Type="http://schemas.openxmlformats.org/officeDocument/2006/relationships/image" Target="../media/image179.png"/><Relationship Id="rId8" Type="http://schemas.openxmlformats.org/officeDocument/2006/relationships/image" Target="../media/image131.png"/><Relationship Id="rId51" Type="http://schemas.openxmlformats.org/officeDocument/2006/relationships/image" Target="../media/image174.png"/><Relationship Id="rId3" Type="http://schemas.openxmlformats.org/officeDocument/2006/relationships/slideLayout" Target="../slideLayouts/slideLayout2.xml"/><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46" Type="http://schemas.openxmlformats.org/officeDocument/2006/relationships/image" Target="../media/image169.png"/><Relationship Id="rId59" Type="http://schemas.openxmlformats.org/officeDocument/2006/relationships/image" Target="../media/image182.png"/><Relationship Id="rId20" Type="http://schemas.openxmlformats.org/officeDocument/2006/relationships/image" Target="../media/image143.png"/><Relationship Id="rId41" Type="http://schemas.openxmlformats.org/officeDocument/2006/relationships/image" Target="../media/image164.png"/><Relationship Id="rId54" Type="http://schemas.openxmlformats.org/officeDocument/2006/relationships/image" Target="../media/image177.png"/><Relationship Id="rId1" Type="http://schemas.microsoft.com/office/2007/relationships/media" Target="../media/media13.mp3"/><Relationship Id="rId6" Type="http://schemas.openxmlformats.org/officeDocument/2006/relationships/image" Target="../media/image129.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9.png"/><Relationship Id="rId49" Type="http://schemas.openxmlformats.org/officeDocument/2006/relationships/image" Target="../media/image172.png"/><Relationship Id="rId57" Type="http://schemas.openxmlformats.org/officeDocument/2006/relationships/image" Target="../media/image180.png"/><Relationship Id="rId10" Type="http://schemas.openxmlformats.org/officeDocument/2006/relationships/image" Target="../media/image133.png"/><Relationship Id="rId31" Type="http://schemas.openxmlformats.org/officeDocument/2006/relationships/image" Target="../media/image154.png"/><Relationship Id="rId44" Type="http://schemas.openxmlformats.org/officeDocument/2006/relationships/image" Target="../media/image167.png"/><Relationship Id="rId52" Type="http://schemas.openxmlformats.org/officeDocument/2006/relationships/image" Target="../media/image175.png"/><Relationship Id="rId60" Type="http://schemas.openxmlformats.org/officeDocument/2006/relationships/image" Target="../media/image183.png"/><Relationship Id="rId4" Type="http://schemas.openxmlformats.org/officeDocument/2006/relationships/notesSlide" Target="../notesSlides/notesSlide13.xml"/><Relationship Id="rId9"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18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87.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6.jpg"/><Relationship Id="rId5" Type="http://schemas.openxmlformats.org/officeDocument/2006/relationships/image" Target="../media/image18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png"/><Relationship Id="rId5" Type="http://schemas.openxmlformats.org/officeDocument/2006/relationships/image" Target="../media/image188.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jpg"/><Relationship Id="rId3" Type="http://schemas.openxmlformats.org/officeDocument/2006/relationships/image" Target="../media/image189.png"/><Relationship Id="rId7" Type="http://schemas.openxmlformats.org/officeDocument/2006/relationships/image" Target="../media/image193.png"/><Relationship Id="rId12" Type="http://schemas.openxmlformats.org/officeDocument/2006/relationships/image" Target="../media/image198.jpg"/><Relationship Id="rId17" Type="http://schemas.openxmlformats.org/officeDocument/2006/relationships/image" Target="../media/image203.jpg"/><Relationship Id="rId2" Type="http://schemas.openxmlformats.org/officeDocument/2006/relationships/notesSlide" Target="../notesSlides/notesSlide17.xml"/><Relationship Id="rId16" Type="http://schemas.openxmlformats.org/officeDocument/2006/relationships/image" Target="../media/image202.jp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jpg"/><Relationship Id="rId5" Type="http://schemas.openxmlformats.org/officeDocument/2006/relationships/image" Target="../media/image191.png"/><Relationship Id="rId15" Type="http://schemas.openxmlformats.org/officeDocument/2006/relationships/image" Target="../media/image201.png"/><Relationship Id="rId10" Type="http://schemas.openxmlformats.org/officeDocument/2006/relationships/image" Target="../media/image196.jp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20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207.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png"/><Relationship Id="rId5" Type="http://schemas.openxmlformats.org/officeDocument/2006/relationships/image" Target="../media/image20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image" Target="../media/image211.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hyperlink" Target="https://www.bilibili.com/video/BV1jT4y1u7N2?from=search&amp;amp;seid=9271756222795020204" TargetMode="External"/><Relationship Id="rId5" Type="http://schemas.openxmlformats.org/officeDocument/2006/relationships/image" Target="../media/image212.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slideLayout" Target="../slideLayouts/slideLayout5.xml"/><Relationship Id="rId7" Type="http://schemas.openxmlformats.org/officeDocument/2006/relationships/image" Target="../media/image215.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png"/><Relationship Id="rId5" Type="http://schemas.openxmlformats.org/officeDocument/2006/relationships/image" Target="../media/image21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19.jpg"/><Relationship Id="rId5" Type="http://schemas.openxmlformats.org/officeDocument/2006/relationships/image" Target="../media/image218.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21.jpg"/><Relationship Id="rId5" Type="http://schemas.openxmlformats.org/officeDocument/2006/relationships/image" Target="../media/image220.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6.png"/><Relationship Id="rId5" Type="http://schemas.openxmlformats.org/officeDocument/2006/relationships/image" Target="../media/image22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6.png"/><Relationship Id="rId5" Type="http://schemas.openxmlformats.org/officeDocument/2006/relationships/image" Target="../media/image2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225.jpg"/><Relationship Id="rId5" Type="http://schemas.openxmlformats.org/officeDocument/2006/relationships/image" Target="../media/image224.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slideLayout" Target="../slideLayouts/slideLayout2.xml"/><Relationship Id="rId7" Type="http://schemas.openxmlformats.org/officeDocument/2006/relationships/image" Target="../media/image228.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notesSlide" Target="../notesSlides/notesSlide36.xml"/><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hyperlink" Target="http://www.archdaily.com/404803/ad-classics-habitat-67-moshe-safdie)"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onsomething.tumblr.com/image/49346585744)" TargetMode="External"/><Relationship Id="rId5" Type="http://schemas.openxmlformats.org/officeDocument/2006/relationships/image" Target="../media/image11.jp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archeyes.com/nakagin-capsule-tower-kisho-kurokawa/)" TargetMode="External"/><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www.ctbuh.org/Events/CTBUHRelatedEvents/AtlanticYardsB2Mod" TargetMode="External"/><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8.png"/><Relationship Id="rId47" Type="http://schemas.openxmlformats.org/officeDocument/2006/relationships/image" Target="../media/image63.png"/><Relationship Id="rId50" Type="http://schemas.openxmlformats.org/officeDocument/2006/relationships/image" Target="../media/image66.png"/><Relationship Id="rId55"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audio" Target="../media/media9.mp3"/><Relationship Id="rId16" Type="http://schemas.openxmlformats.org/officeDocument/2006/relationships/image" Target="../media/image32.pn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image" Target="../media/image61.png"/><Relationship Id="rId53" Type="http://schemas.openxmlformats.org/officeDocument/2006/relationships/image" Target="../media/image69.png"/><Relationship Id="rId5" Type="http://schemas.openxmlformats.org/officeDocument/2006/relationships/image" Target="../media/image21.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png"/><Relationship Id="rId52" Type="http://schemas.openxmlformats.org/officeDocument/2006/relationships/image" Target="../media/image68.jpg"/><Relationship Id="rId4" Type="http://schemas.openxmlformats.org/officeDocument/2006/relationships/notesSlide" Target="../notesSlides/notesSlide9.xml"/><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image" Target="../media/image64.png"/><Relationship Id="rId8" Type="http://schemas.openxmlformats.org/officeDocument/2006/relationships/image" Target="../media/image24.png"/><Relationship Id="rId51" Type="http://schemas.openxmlformats.org/officeDocument/2006/relationships/image" Target="../media/image67.png"/><Relationship Id="rId3" Type="http://schemas.openxmlformats.org/officeDocument/2006/relationships/slideLayout" Target="../slideLayouts/slideLayout2.xml"/><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46" Type="http://schemas.openxmlformats.org/officeDocument/2006/relationships/image" Target="../media/image62.png"/><Relationship Id="rId20" Type="http://schemas.openxmlformats.org/officeDocument/2006/relationships/image" Target="../media/image36.png"/><Relationship Id="rId41" Type="http://schemas.openxmlformats.org/officeDocument/2006/relationships/image" Target="../media/image57.png"/><Relationship Id="rId54" Type="http://schemas.openxmlformats.org/officeDocument/2006/relationships/image" Target="../media/image70.jpg"/><Relationship Id="rId1" Type="http://schemas.microsoft.com/office/2007/relationships/media" Target="../media/media9.mp3"/><Relationship Id="rId6" Type="http://schemas.openxmlformats.org/officeDocument/2006/relationships/image" Target="../media/image22.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F1E789-28D9-2A53-A879-5F66890E700A}"/>
              </a:ext>
            </a:extLst>
          </p:cNvPr>
          <p:cNvPicPr>
            <a:picLocks noChangeAspect="1"/>
          </p:cNvPicPr>
          <p:nvPr/>
        </p:nvPicPr>
        <p:blipFill>
          <a:blip r:embed="rId5"/>
          <a:stretch>
            <a:fillRect/>
          </a:stretch>
        </p:blipFill>
        <p:spPr>
          <a:xfrm>
            <a:off x="5385714" y="247797"/>
            <a:ext cx="1420568" cy="1080000"/>
          </a:xfrm>
          <a:prstGeom prst="rect">
            <a:avLst/>
          </a:prstGeom>
        </p:spPr>
      </p:pic>
      <p:sp>
        <p:nvSpPr>
          <p:cNvPr id="5" name="矩形 4">
            <a:extLst>
              <a:ext uri="{FF2B5EF4-FFF2-40B4-BE49-F238E27FC236}">
                <a16:creationId xmlns:a16="http://schemas.microsoft.com/office/drawing/2014/main" id="{4A607946-D8C6-08D8-85CF-FD8C229DE0E5}"/>
              </a:ext>
            </a:extLst>
          </p:cNvPr>
          <p:cNvSpPr/>
          <p:nvPr/>
        </p:nvSpPr>
        <p:spPr>
          <a:xfrm>
            <a:off x="0" y="2598003"/>
            <a:ext cx="12192000" cy="830997"/>
          </a:xfrm>
          <a:prstGeom prst="rect">
            <a:avLst/>
          </a:prstGeom>
          <a:noFill/>
        </p:spPr>
        <p:txBody>
          <a:bodyPr wrap="square" lIns="91440" tIns="45720" rIns="91440" bIns="45720">
            <a:spAutoFit/>
          </a:bodyPr>
          <a:lstStyle/>
          <a:p>
            <a:pPr algn="ctr"/>
            <a:r>
              <a:rPr lang="zh-CN" altLang="en-US" sz="4800" dirty="0">
                <a:latin typeface="微软雅黑" panose="020B0503020204020204" pitchFamily="34" charset="-122"/>
                <a:ea typeface="微软雅黑" panose="020B0503020204020204" pitchFamily="34" charset="-122"/>
              </a:rPr>
              <a:t>制造</a:t>
            </a:r>
            <a:r>
              <a:rPr lang="en-US" altLang="zh-CN" sz="4800" dirty="0">
                <a:latin typeface="微软雅黑" panose="020B0503020204020204" pitchFamily="34" charset="-122"/>
                <a:ea typeface="微软雅黑" panose="020B0503020204020204" pitchFamily="34" charset="-122"/>
              </a:rPr>
              <a:t>-</a:t>
            </a:r>
            <a:r>
              <a:rPr lang="zh-CN" altLang="en-US" sz="4800" dirty="0">
                <a:latin typeface="微软雅黑" panose="020B0503020204020204" pitchFamily="34" charset="-122"/>
                <a:ea typeface="微软雅黑" panose="020B0503020204020204" pitchFamily="34" charset="-122"/>
              </a:rPr>
              <a:t>建造生产模式</a:t>
            </a:r>
          </a:p>
        </p:txBody>
      </p:sp>
      <p:sp>
        <p:nvSpPr>
          <p:cNvPr id="7" name="文本框 6">
            <a:extLst>
              <a:ext uri="{FF2B5EF4-FFF2-40B4-BE49-F238E27FC236}">
                <a16:creationId xmlns:a16="http://schemas.microsoft.com/office/drawing/2014/main" id="{276166C0-0C9A-C98E-8690-3BC462853FFE}"/>
              </a:ext>
            </a:extLst>
          </p:cNvPr>
          <p:cNvSpPr txBox="1"/>
          <p:nvPr/>
        </p:nvSpPr>
        <p:spPr>
          <a:xfrm>
            <a:off x="-1" y="3429000"/>
            <a:ext cx="12191999" cy="461665"/>
          </a:xfrm>
          <a:prstGeom prst="rect">
            <a:avLst/>
          </a:prstGeom>
          <a:noFill/>
        </p:spPr>
        <p:txBody>
          <a:bodyPr wrap="square">
            <a:spAutoFit/>
          </a:bodyPr>
          <a:lstStyle/>
          <a:p>
            <a:pPr algn="ctr"/>
            <a:r>
              <a:rPr lang="en-US" altLang="zh-CN" sz="2400" spc="-5" dirty="0">
                <a:latin typeface="Verdana"/>
                <a:cs typeface="Verdana"/>
              </a:rPr>
              <a:t>Manufacturing-Construction Production Model</a:t>
            </a:r>
          </a:p>
        </p:txBody>
      </p:sp>
      <p:sp>
        <p:nvSpPr>
          <p:cNvPr id="11" name="文本框 10">
            <a:extLst>
              <a:ext uri="{FF2B5EF4-FFF2-40B4-BE49-F238E27FC236}">
                <a16:creationId xmlns:a16="http://schemas.microsoft.com/office/drawing/2014/main" id="{C7A91F1C-FD65-3ABB-1DA4-3F027558BE18}"/>
              </a:ext>
            </a:extLst>
          </p:cNvPr>
          <p:cNvSpPr txBox="1"/>
          <p:nvPr/>
        </p:nvSpPr>
        <p:spPr>
          <a:xfrm>
            <a:off x="-1" y="5160871"/>
            <a:ext cx="12191999" cy="1061381"/>
          </a:xfrm>
          <a:prstGeom prst="rect">
            <a:avLst/>
          </a:prstGeom>
          <a:noFill/>
        </p:spPr>
        <p:txBody>
          <a:bodyPr wrap="square">
            <a:spAutoFit/>
          </a:bodyPr>
          <a:lstStyle/>
          <a:p>
            <a:pPr algn="ctr">
              <a:lnSpc>
                <a:spcPct val="120000"/>
              </a:lnSpc>
            </a:pPr>
            <a:r>
              <a:rPr lang="zh-CN" altLang="en-US" dirty="0">
                <a:latin typeface="微软雅黑" panose="020B0503020204020204" pitchFamily="34" charset="-122"/>
                <a:ea typeface="微软雅黑" panose="020B0503020204020204" pitchFamily="34" charset="-122"/>
              </a:rPr>
              <a:t>华中科技大学</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土木与水利工程学院</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马灵教授</a:t>
            </a:r>
          </a:p>
        </p:txBody>
      </p:sp>
      <p:pic>
        <p:nvPicPr>
          <p:cNvPr id="3" name="luvvoice.com-20240823-0koz">
            <a:hlinkClick r:id="" action="ppaction://media"/>
            <a:extLst>
              <a:ext uri="{FF2B5EF4-FFF2-40B4-BE49-F238E27FC236}">
                <a16:creationId xmlns:a16="http://schemas.microsoft.com/office/drawing/2014/main" id="{6D42C440-C46C-AE4A-6276-AC48FDB340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19275513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44802" y="2153285"/>
            <a:ext cx="78485" cy="170687"/>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1438783" y="2152269"/>
            <a:ext cx="1599311" cy="172846"/>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3054476" y="2153285"/>
            <a:ext cx="78486" cy="170687"/>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3333877" y="2166111"/>
            <a:ext cx="46100" cy="165353"/>
          </a:xfrm>
          <a:prstGeom prst="rect">
            <a:avLst/>
          </a:prstGeom>
          <a:blipFill>
            <a:blip r:embed="rId8" cstate="print"/>
            <a:stretch>
              <a:fillRect/>
            </a:stretch>
          </a:blipFill>
        </p:spPr>
        <p:txBody>
          <a:bodyPr wrap="square" lIns="0" tIns="0" rIns="0" bIns="0" rtlCol="0"/>
          <a:lstStyle/>
          <a:p>
            <a:endParaRPr/>
          </a:p>
        </p:txBody>
      </p:sp>
      <p:sp>
        <p:nvSpPr>
          <p:cNvPr id="6" name="object 6"/>
          <p:cNvSpPr/>
          <p:nvPr/>
        </p:nvSpPr>
        <p:spPr>
          <a:xfrm>
            <a:off x="3414395" y="2163064"/>
            <a:ext cx="387350" cy="140208"/>
          </a:xfrm>
          <a:prstGeom prst="rect">
            <a:avLst/>
          </a:prstGeom>
          <a:blipFill>
            <a:blip r:embed="rId9" cstate="print"/>
            <a:stretch>
              <a:fillRect/>
            </a:stretch>
          </a:blipFill>
        </p:spPr>
        <p:txBody>
          <a:bodyPr wrap="square" lIns="0" tIns="0" rIns="0" bIns="0" rtlCol="0"/>
          <a:lstStyle/>
          <a:p>
            <a:endParaRPr/>
          </a:p>
        </p:txBody>
      </p:sp>
      <p:sp>
        <p:nvSpPr>
          <p:cNvPr id="7" name="object 7"/>
          <p:cNvSpPr/>
          <p:nvPr/>
        </p:nvSpPr>
        <p:spPr>
          <a:xfrm>
            <a:off x="3831082" y="2166111"/>
            <a:ext cx="45846" cy="165353"/>
          </a:xfrm>
          <a:prstGeom prst="rect">
            <a:avLst/>
          </a:prstGeom>
          <a:blipFill>
            <a:blip r:embed="rId10" cstate="print"/>
            <a:stretch>
              <a:fillRect/>
            </a:stretch>
          </a:blipFill>
        </p:spPr>
        <p:txBody>
          <a:bodyPr wrap="square" lIns="0" tIns="0" rIns="0" bIns="0" rtlCol="0"/>
          <a:lstStyle/>
          <a:p>
            <a:endParaRPr/>
          </a:p>
        </p:txBody>
      </p:sp>
      <p:sp>
        <p:nvSpPr>
          <p:cNvPr id="8" name="object 8"/>
          <p:cNvSpPr/>
          <p:nvPr/>
        </p:nvSpPr>
        <p:spPr>
          <a:xfrm>
            <a:off x="1344802" y="2441320"/>
            <a:ext cx="78485" cy="170687"/>
          </a:xfrm>
          <a:prstGeom prst="rect">
            <a:avLst/>
          </a:prstGeom>
          <a:blipFill>
            <a:blip r:embed="rId11" cstate="print"/>
            <a:stretch>
              <a:fillRect/>
            </a:stretch>
          </a:blipFill>
        </p:spPr>
        <p:txBody>
          <a:bodyPr wrap="square" lIns="0" tIns="0" rIns="0" bIns="0" rtlCol="0"/>
          <a:lstStyle/>
          <a:p>
            <a:endParaRPr/>
          </a:p>
        </p:txBody>
      </p:sp>
      <p:sp>
        <p:nvSpPr>
          <p:cNvPr id="9" name="object 9"/>
          <p:cNvSpPr/>
          <p:nvPr/>
        </p:nvSpPr>
        <p:spPr>
          <a:xfrm>
            <a:off x="1449197" y="2438400"/>
            <a:ext cx="2300224" cy="174244"/>
          </a:xfrm>
          <a:prstGeom prst="rect">
            <a:avLst/>
          </a:prstGeom>
          <a:blipFill>
            <a:blip r:embed="rId12" cstate="print"/>
            <a:stretch>
              <a:fillRect/>
            </a:stretch>
          </a:blipFill>
        </p:spPr>
        <p:txBody>
          <a:bodyPr wrap="square" lIns="0" tIns="0" rIns="0" bIns="0" rtlCol="0"/>
          <a:lstStyle/>
          <a:p>
            <a:endParaRPr/>
          </a:p>
        </p:txBody>
      </p:sp>
      <p:sp>
        <p:nvSpPr>
          <p:cNvPr id="10" name="object 10"/>
          <p:cNvSpPr/>
          <p:nvPr/>
        </p:nvSpPr>
        <p:spPr>
          <a:xfrm>
            <a:off x="3764660" y="2441320"/>
            <a:ext cx="78486" cy="170687"/>
          </a:xfrm>
          <a:prstGeom prst="rect">
            <a:avLst/>
          </a:prstGeom>
          <a:blipFill>
            <a:blip r:embed="rId13" cstate="print"/>
            <a:stretch>
              <a:fillRect/>
            </a:stretch>
          </a:blipFill>
        </p:spPr>
        <p:txBody>
          <a:bodyPr wrap="square" lIns="0" tIns="0" rIns="0" bIns="0" rtlCol="0"/>
          <a:lstStyle/>
          <a:p>
            <a:endParaRPr/>
          </a:p>
        </p:txBody>
      </p:sp>
      <p:sp>
        <p:nvSpPr>
          <p:cNvPr id="11" name="object 11"/>
          <p:cNvSpPr/>
          <p:nvPr/>
        </p:nvSpPr>
        <p:spPr>
          <a:xfrm>
            <a:off x="4045584" y="2454148"/>
            <a:ext cx="46100" cy="165353"/>
          </a:xfrm>
          <a:prstGeom prst="rect">
            <a:avLst/>
          </a:prstGeom>
          <a:blipFill>
            <a:blip r:embed="rId14" cstate="print"/>
            <a:stretch>
              <a:fillRect/>
            </a:stretch>
          </a:blipFill>
        </p:spPr>
        <p:txBody>
          <a:bodyPr wrap="square" lIns="0" tIns="0" rIns="0" bIns="0" rtlCol="0"/>
          <a:lstStyle/>
          <a:p>
            <a:endParaRPr/>
          </a:p>
        </p:txBody>
      </p:sp>
      <p:sp>
        <p:nvSpPr>
          <p:cNvPr id="12" name="object 12"/>
          <p:cNvSpPr/>
          <p:nvPr/>
        </p:nvSpPr>
        <p:spPr>
          <a:xfrm>
            <a:off x="4118102" y="2451735"/>
            <a:ext cx="400558" cy="139445"/>
          </a:xfrm>
          <a:prstGeom prst="rect">
            <a:avLst/>
          </a:prstGeom>
          <a:blipFill>
            <a:blip r:embed="rId15" cstate="print"/>
            <a:stretch>
              <a:fillRect/>
            </a:stretch>
          </a:blipFill>
        </p:spPr>
        <p:txBody>
          <a:bodyPr wrap="square" lIns="0" tIns="0" rIns="0" bIns="0" rtlCol="0"/>
          <a:lstStyle/>
          <a:p>
            <a:endParaRPr/>
          </a:p>
        </p:txBody>
      </p:sp>
      <p:sp>
        <p:nvSpPr>
          <p:cNvPr id="13" name="object 13"/>
          <p:cNvSpPr/>
          <p:nvPr/>
        </p:nvSpPr>
        <p:spPr>
          <a:xfrm>
            <a:off x="4542790" y="2454148"/>
            <a:ext cx="45847" cy="165353"/>
          </a:xfrm>
          <a:prstGeom prst="rect">
            <a:avLst/>
          </a:prstGeom>
          <a:blipFill>
            <a:blip r:embed="rId16" cstate="print"/>
            <a:stretch>
              <a:fillRect/>
            </a:stretch>
          </a:blipFill>
        </p:spPr>
        <p:txBody>
          <a:bodyPr wrap="square" lIns="0" tIns="0" rIns="0" bIns="0" rtlCol="0"/>
          <a:lstStyle/>
          <a:p>
            <a:endParaRPr/>
          </a:p>
        </p:txBody>
      </p:sp>
      <p:sp>
        <p:nvSpPr>
          <p:cNvPr id="14" name="object 14"/>
          <p:cNvSpPr/>
          <p:nvPr/>
        </p:nvSpPr>
        <p:spPr>
          <a:xfrm>
            <a:off x="1344802" y="2729357"/>
            <a:ext cx="78485" cy="17068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449197" y="2726435"/>
            <a:ext cx="2464180" cy="181101"/>
          </a:xfrm>
          <a:prstGeom prst="rect">
            <a:avLst/>
          </a:prstGeom>
          <a:blipFill>
            <a:blip r:embed="rId17" cstate="print"/>
            <a:stretch>
              <a:fillRect/>
            </a:stretch>
          </a:blipFill>
        </p:spPr>
        <p:txBody>
          <a:bodyPr wrap="square" lIns="0" tIns="0" rIns="0" bIns="0" rtlCol="0"/>
          <a:lstStyle/>
          <a:p>
            <a:endParaRPr/>
          </a:p>
        </p:txBody>
      </p:sp>
      <p:sp>
        <p:nvSpPr>
          <p:cNvPr id="16" name="object 16"/>
          <p:cNvSpPr/>
          <p:nvPr/>
        </p:nvSpPr>
        <p:spPr>
          <a:xfrm>
            <a:off x="3939794" y="2739770"/>
            <a:ext cx="400557" cy="139445"/>
          </a:xfrm>
          <a:prstGeom prst="rect">
            <a:avLst/>
          </a:prstGeom>
          <a:blipFill>
            <a:blip r:embed="rId18" cstate="print"/>
            <a:stretch>
              <a:fillRect/>
            </a:stretch>
          </a:blipFill>
        </p:spPr>
        <p:txBody>
          <a:bodyPr wrap="square" lIns="0" tIns="0" rIns="0" bIns="0" rtlCol="0"/>
          <a:lstStyle/>
          <a:p>
            <a:endParaRPr/>
          </a:p>
        </p:txBody>
      </p:sp>
      <p:sp>
        <p:nvSpPr>
          <p:cNvPr id="17" name="object 17"/>
          <p:cNvSpPr/>
          <p:nvPr/>
        </p:nvSpPr>
        <p:spPr>
          <a:xfrm>
            <a:off x="4362069" y="2816920"/>
            <a:ext cx="51281" cy="13147"/>
          </a:xfrm>
          <a:prstGeom prst="rect">
            <a:avLst/>
          </a:prstGeom>
          <a:blipFill>
            <a:blip r:embed="rId19" cstate="print"/>
            <a:stretch>
              <a:fillRect/>
            </a:stretch>
          </a:blipFill>
        </p:spPr>
        <p:txBody>
          <a:bodyPr wrap="square" lIns="0" tIns="0" rIns="0" bIns="0" rtlCol="0"/>
          <a:lstStyle/>
          <a:p>
            <a:endParaRPr/>
          </a:p>
        </p:txBody>
      </p:sp>
      <p:sp>
        <p:nvSpPr>
          <p:cNvPr id="18" name="object 18"/>
          <p:cNvSpPr/>
          <p:nvPr/>
        </p:nvSpPr>
        <p:spPr>
          <a:xfrm>
            <a:off x="4435094" y="2739770"/>
            <a:ext cx="400430" cy="139445"/>
          </a:xfrm>
          <a:prstGeom prst="rect">
            <a:avLst/>
          </a:prstGeom>
          <a:blipFill>
            <a:blip r:embed="rId20" cstate="print"/>
            <a:stretch>
              <a:fillRect/>
            </a:stretch>
          </a:blipFill>
        </p:spPr>
        <p:txBody>
          <a:bodyPr wrap="square" lIns="0" tIns="0" rIns="0" bIns="0" rtlCol="0"/>
          <a:lstStyle/>
          <a:p>
            <a:endParaRPr/>
          </a:p>
        </p:txBody>
      </p:sp>
      <p:sp>
        <p:nvSpPr>
          <p:cNvPr id="19" name="object 19"/>
          <p:cNvSpPr/>
          <p:nvPr/>
        </p:nvSpPr>
        <p:spPr>
          <a:xfrm>
            <a:off x="4859782" y="2742183"/>
            <a:ext cx="45846" cy="165353"/>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5035677" y="2729357"/>
            <a:ext cx="78486" cy="170687"/>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1344802" y="3017392"/>
            <a:ext cx="78485" cy="170687"/>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1438402" y="3015488"/>
            <a:ext cx="1941576" cy="180086"/>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3406394" y="3027172"/>
            <a:ext cx="370077" cy="140080"/>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3831082" y="3030220"/>
            <a:ext cx="45846" cy="165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4006977" y="3017392"/>
            <a:ext cx="78486" cy="170687"/>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344802" y="3305428"/>
            <a:ext cx="78485" cy="170687"/>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449197" y="3302508"/>
            <a:ext cx="1860550" cy="174751"/>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3512184" y="3318255"/>
            <a:ext cx="46100" cy="165354"/>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3584702" y="3315208"/>
            <a:ext cx="394843" cy="140080"/>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4009390" y="3318255"/>
            <a:ext cx="45847" cy="165354"/>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4183760" y="3305428"/>
            <a:ext cx="78486" cy="170687"/>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1344802" y="3593465"/>
            <a:ext cx="78485" cy="170687"/>
          </a:xfrm>
          <a:prstGeom prst="rect">
            <a:avLst/>
          </a:prstGeom>
          <a:blipFill>
            <a:blip r:embed="rId21" cstate="print"/>
            <a:stretch>
              <a:fillRect/>
            </a:stretch>
          </a:blipFill>
        </p:spPr>
        <p:txBody>
          <a:bodyPr wrap="square" lIns="0" tIns="0" rIns="0" bIns="0" rtlCol="0"/>
          <a:lstStyle/>
          <a:p>
            <a:endParaRPr/>
          </a:p>
        </p:txBody>
      </p:sp>
      <p:sp>
        <p:nvSpPr>
          <p:cNvPr id="33" name="object 33"/>
          <p:cNvSpPr/>
          <p:nvPr/>
        </p:nvSpPr>
        <p:spPr>
          <a:xfrm>
            <a:off x="1446530" y="3603244"/>
            <a:ext cx="406272" cy="140080"/>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1870329" y="3681028"/>
            <a:ext cx="51281" cy="13147"/>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1944877" y="3603244"/>
            <a:ext cx="396875" cy="140207"/>
          </a:xfrm>
          <a:prstGeom prst="rect">
            <a:avLst/>
          </a:prstGeom>
          <a:blipFill>
            <a:blip r:embed="rId34" cstate="print"/>
            <a:stretch>
              <a:fillRect/>
            </a:stretch>
          </a:blipFill>
        </p:spPr>
        <p:txBody>
          <a:bodyPr wrap="square" lIns="0" tIns="0" rIns="0" bIns="0" rtlCol="0"/>
          <a:lstStyle/>
          <a:p>
            <a:endParaRPr/>
          </a:p>
        </p:txBody>
      </p:sp>
      <p:sp>
        <p:nvSpPr>
          <p:cNvPr id="36" name="object 36"/>
          <p:cNvSpPr/>
          <p:nvPr/>
        </p:nvSpPr>
        <p:spPr>
          <a:xfrm>
            <a:off x="2358389" y="3590671"/>
            <a:ext cx="2306320" cy="175513"/>
          </a:xfrm>
          <a:prstGeom prst="rect">
            <a:avLst/>
          </a:prstGeom>
          <a:blipFill>
            <a:blip r:embed="rId35" cstate="print"/>
            <a:stretch>
              <a:fillRect/>
            </a:stretch>
          </a:blipFill>
        </p:spPr>
        <p:txBody>
          <a:bodyPr wrap="square" lIns="0" tIns="0" rIns="0" bIns="0" rtlCol="0"/>
          <a:lstStyle/>
          <a:p>
            <a:endParaRPr/>
          </a:p>
        </p:txBody>
      </p:sp>
      <p:sp>
        <p:nvSpPr>
          <p:cNvPr id="37" name="object 37"/>
          <p:cNvSpPr/>
          <p:nvPr/>
        </p:nvSpPr>
        <p:spPr>
          <a:xfrm>
            <a:off x="4679060" y="3593465"/>
            <a:ext cx="78486" cy="170687"/>
          </a:xfrm>
          <a:prstGeom prst="rect">
            <a:avLst/>
          </a:prstGeom>
          <a:blipFill>
            <a:blip r:embed="rId36" cstate="print"/>
            <a:stretch>
              <a:fillRect/>
            </a:stretch>
          </a:blipFill>
        </p:spPr>
        <p:txBody>
          <a:bodyPr wrap="square" lIns="0" tIns="0" rIns="0" bIns="0" rtlCol="0"/>
          <a:lstStyle/>
          <a:p>
            <a:endParaRPr/>
          </a:p>
        </p:txBody>
      </p:sp>
      <p:sp>
        <p:nvSpPr>
          <p:cNvPr id="38" name="object 38"/>
          <p:cNvSpPr/>
          <p:nvPr/>
        </p:nvSpPr>
        <p:spPr>
          <a:xfrm>
            <a:off x="1344802" y="3881501"/>
            <a:ext cx="78485" cy="170687"/>
          </a:xfrm>
          <a:prstGeom prst="rect">
            <a:avLst/>
          </a:prstGeom>
          <a:blipFill>
            <a:blip r:embed="rId5" cstate="print"/>
            <a:stretch>
              <a:fillRect/>
            </a:stretch>
          </a:blipFill>
        </p:spPr>
        <p:txBody>
          <a:bodyPr wrap="square" lIns="0" tIns="0" rIns="0" bIns="0" rtlCol="0"/>
          <a:lstStyle/>
          <a:p>
            <a:endParaRPr/>
          </a:p>
        </p:txBody>
      </p:sp>
      <p:sp>
        <p:nvSpPr>
          <p:cNvPr id="39" name="object 39"/>
          <p:cNvSpPr/>
          <p:nvPr/>
        </p:nvSpPr>
        <p:spPr>
          <a:xfrm>
            <a:off x="1449197" y="3878579"/>
            <a:ext cx="1753997" cy="181101"/>
          </a:xfrm>
          <a:prstGeom prst="rect">
            <a:avLst/>
          </a:prstGeom>
          <a:blipFill>
            <a:blip r:embed="rId37" cstate="print"/>
            <a:stretch>
              <a:fillRect/>
            </a:stretch>
          </a:blipFill>
        </p:spPr>
        <p:txBody>
          <a:bodyPr wrap="square" lIns="0" tIns="0" rIns="0" bIns="0" rtlCol="0"/>
          <a:lstStyle/>
          <a:p>
            <a:endParaRPr/>
          </a:p>
        </p:txBody>
      </p:sp>
      <p:sp>
        <p:nvSpPr>
          <p:cNvPr id="40" name="object 40"/>
          <p:cNvSpPr/>
          <p:nvPr/>
        </p:nvSpPr>
        <p:spPr>
          <a:xfrm>
            <a:off x="3228085" y="3891279"/>
            <a:ext cx="406273" cy="140081"/>
          </a:xfrm>
          <a:prstGeom prst="rect">
            <a:avLst/>
          </a:prstGeom>
          <a:blipFill>
            <a:blip r:embed="rId32" cstate="print"/>
            <a:stretch>
              <a:fillRect/>
            </a:stretch>
          </a:blipFill>
        </p:spPr>
        <p:txBody>
          <a:bodyPr wrap="square" lIns="0" tIns="0" rIns="0" bIns="0" rtlCol="0"/>
          <a:lstStyle/>
          <a:p>
            <a:endParaRPr/>
          </a:p>
        </p:txBody>
      </p:sp>
      <p:sp>
        <p:nvSpPr>
          <p:cNvPr id="41" name="object 41"/>
          <p:cNvSpPr/>
          <p:nvPr/>
        </p:nvSpPr>
        <p:spPr>
          <a:xfrm>
            <a:off x="3650360" y="3969065"/>
            <a:ext cx="51281" cy="13147"/>
          </a:xfrm>
          <a:prstGeom prst="rect">
            <a:avLst/>
          </a:prstGeom>
          <a:blipFill>
            <a:blip r:embed="rId19" cstate="print"/>
            <a:stretch>
              <a:fillRect/>
            </a:stretch>
          </a:blipFill>
        </p:spPr>
        <p:txBody>
          <a:bodyPr wrap="square" lIns="0" tIns="0" rIns="0" bIns="0" rtlCol="0"/>
          <a:lstStyle/>
          <a:p>
            <a:endParaRPr/>
          </a:p>
        </p:txBody>
      </p:sp>
      <p:sp>
        <p:nvSpPr>
          <p:cNvPr id="42" name="object 42"/>
          <p:cNvSpPr/>
          <p:nvPr/>
        </p:nvSpPr>
        <p:spPr>
          <a:xfrm>
            <a:off x="3723385" y="3891915"/>
            <a:ext cx="401954" cy="139446"/>
          </a:xfrm>
          <a:prstGeom prst="rect">
            <a:avLst/>
          </a:prstGeom>
          <a:blipFill>
            <a:blip r:embed="rId38" cstate="print"/>
            <a:stretch>
              <a:fillRect/>
            </a:stretch>
          </a:blipFill>
        </p:spPr>
        <p:txBody>
          <a:bodyPr wrap="square" lIns="0" tIns="0" rIns="0" bIns="0" rtlCol="0"/>
          <a:lstStyle/>
          <a:p>
            <a:endParaRPr/>
          </a:p>
        </p:txBody>
      </p:sp>
      <p:sp>
        <p:nvSpPr>
          <p:cNvPr id="43" name="object 43"/>
          <p:cNvSpPr/>
          <p:nvPr/>
        </p:nvSpPr>
        <p:spPr>
          <a:xfrm>
            <a:off x="4148073" y="3894328"/>
            <a:ext cx="45847" cy="165354"/>
          </a:xfrm>
          <a:prstGeom prst="rect">
            <a:avLst/>
          </a:prstGeom>
          <a:blipFill>
            <a:blip r:embed="rId39" cstate="print"/>
            <a:stretch>
              <a:fillRect/>
            </a:stretch>
          </a:blipFill>
        </p:spPr>
        <p:txBody>
          <a:bodyPr wrap="square" lIns="0" tIns="0" rIns="0" bIns="0" rtlCol="0"/>
          <a:lstStyle/>
          <a:p>
            <a:endParaRPr/>
          </a:p>
        </p:txBody>
      </p:sp>
      <p:sp>
        <p:nvSpPr>
          <p:cNvPr id="44" name="object 44"/>
          <p:cNvSpPr/>
          <p:nvPr/>
        </p:nvSpPr>
        <p:spPr>
          <a:xfrm>
            <a:off x="4323969" y="3881501"/>
            <a:ext cx="78485" cy="170687"/>
          </a:xfrm>
          <a:prstGeom prst="rect">
            <a:avLst/>
          </a:prstGeom>
          <a:blipFill>
            <a:blip r:embed="rId40" cstate="print"/>
            <a:stretch>
              <a:fillRect/>
            </a:stretch>
          </a:blipFill>
        </p:spPr>
        <p:txBody>
          <a:bodyPr wrap="square" lIns="0" tIns="0" rIns="0" bIns="0" rtlCol="0"/>
          <a:lstStyle/>
          <a:p>
            <a:endParaRPr/>
          </a:p>
        </p:txBody>
      </p:sp>
      <p:sp>
        <p:nvSpPr>
          <p:cNvPr id="45" name="object 45"/>
          <p:cNvSpPr/>
          <p:nvPr/>
        </p:nvSpPr>
        <p:spPr>
          <a:xfrm>
            <a:off x="1344802" y="4169536"/>
            <a:ext cx="78485" cy="170687"/>
          </a:xfrm>
          <a:prstGeom prst="rect">
            <a:avLst/>
          </a:prstGeom>
          <a:blipFill>
            <a:blip r:embed="rId41" cstate="print"/>
            <a:stretch>
              <a:fillRect/>
            </a:stretch>
          </a:blipFill>
        </p:spPr>
        <p:txBody>
          <a:bodyPr wrap="square" lIns="0" tIns="0" rIns="0" bIns="0" rtlCol="0"/>
          <a:lstStyle/>
          <a:p>
            <a:endParaRPr/>
          </a:p>
        </p:txBody>
      </p:sp>
      <p:sp>
        <p:nvSpPr>
          <p:cNvPr id="46" name="object 46"/>
          <p:cNvSpPr/>
          <p:nvPr/>
        </p:nvSpPr>
        <p:spPr>
          <a:xfrm>
            <a:off x="1439799" y="4166742"/>
            <a:ext cx="3020187" cy="174625"/>
          </a:xfrm>
          <a:prstGeom prst="rect">
            <a:avLst/>
          </a:prstGeom>
          <a:blipFill>
            <a:blip r:embed="rId42" cstate="print"/>
            <a:stretch>
              <a:fillRect/>
            </a:stretch>
          </a:blipFill>
        </p:spPr>
        <p:txBody>
          <a:bodyPr wrap="square" lIns="0" tIns="0" rIns="0" bIns="0" rtlCol="0"/>
          <a:lstStyle/>
          <a:p>
            <a:endParaRPr/>
          </a:p>
        </p:txBody>
      </p:sp>
      <p:sp>
        <p:nvSpPr>
          <p:cNvPr id="47" name="object 47"/>
          <p:cNvSpPr/>
          <p:nvPr/>
        </p:nvSpPr>
        <p:spPr>
          <a:xfrm>
            <a:off x="4476369" y="4169536"/>
            <a:ext cx="78485" cy="170687"/>
          </a:xfrm>
          <a:prstGeom prst="rect">
            <a:avLst/>
          </a:prstGeom>
          <a:blipFill>
            <a:blip r:embed="rId43" cstate="print"/>
            <a:stretch>
              <a:fillRect/>
            </a:stretch>
          </a:blipFill>
        </p:spPr>
        <p:txBody>
          <a:bodyPr wrap="square" lIns="0" tIns="0" rIns="0" bIns="0" rtlCol="0"/>
          <a:lstStyle/>
          <a:p>
            <a:endParaRPr/>
          </a:p>
        </p:txBody>
      </p:sp>
      <p:sp>
        <p:nvSpPr>
          <p:cNvPr id="48" name="object 48"/>
          <p:cNvSpPr/>
          <p:nvPr/>
        </p:nvSpPr>
        <p:spPr>
          <a:xfrm>
            <a:off x="4757292" y="4182364"/>
            <a:ext cx="46101" cy="165354"/>
          </a:xfrm>
          <a:prstGeom prst="rect">
            <a:avLst/>
          </a:prstGeom>
          <a:blipFill>
            <a:blip r:embed="rId44" cstate="print"/>
            <a:stretch>
              <a:fillRect/>
            </a:stretch>
          </a:blipFill>
        </p:spPr>
        <p:txBody>
          <a:bodyPr wrap="square" lIns="0" tIns="0" rIns="0" bIns="0" rtlCol="0"/>
          <a:lstStyle/>
          <a:p>
            <a:endParaRPr/>
          </a:p>
        </p:txBody>
      </p:sp>
      <p:sp>
        <p:nvSpPr>
          <p:cNvPr id="49" name="object 49"/>
          <p:cNvSpPr/>
          <p:nvPr/>
        </p:nvSpPr>
        <p:spPr>
          <a:xfrm>
            <a:off x="4828285" y="4179315"/>
            <a:ext cx="396748" cy="140207"/>
          </a:xfrm>
          <a:prstGeom prst="rect">
            <a:avLst/>
          </a:prstGeom>
          <a:blipFill>
            <a:blip r:embed="rId45" cstate="print"/>
            <a:stretch>
              <a:fillRect/>
            </a:stretch>
          </a:blipFill>
        </p:spPr>
        <p:txBody>
          <a:bodyPr wrap="square" lIns="0" tIns="0" rIns="0" bIns="0" rtlCol="0"/>
          <a:lstStyle/>
          <a:p>
            <a:endParaRPr/>
          </a:p>
        </p:txBody>
      </p:sp>
      <p:sp>
        <p:nvSpPr>
          <p:cNvPr id="50" name="object 50"/>
          <p:cNvSpPr/>
          <p:nvPr/>
        </p:nvSpPr>
        <p:spPr>
          <a:xfrm>
            <a:off x="5252973" y="4182364"/>
            <a:ext cx="45847" cy="165354"/>
          </a:xfrm>
          <a:prstGeom prst="rect">
            <a:avLst/>
          </a:prstGeom>
          <a:blipFill>
            <a:blip r:embed="rId10" cstate="print"/>
            <a:stretch>
              <a:fillRect/>
            </a:stretch>
          </a:blipFill>
        </p:spPr>
        <p:txBody>
          <a:bodyPr wrap="square" lIns="0" tIns="0" rIns="0" bIns="0" rtlCol="0"/>
          <a:lstStyle/>
          <a:p>
            <a:endParaRPr/>
          </a:p>
        </p:txBody>
      </p:sp>
      <p:sp>
        <p:nvSpPr>
          <p:cNvPr id="51" name="object 51"/>
          <p:cNvSpPr/>
          <p:nvPr/>
        </p:nvSpPr>
        <p:spPr>
          <a:xfrm>
            <a:off x="1344802" y="4457572"/>
            <a:ext cx="78485" cy="170687"/>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1449197" y="4454652"/>
            <a:ext cx="1588897" cy="175006"/>
          </a:xfrm>
          <a:prstGeom prst="rect">
            <a:avLst/>
          </a:prstGeom>
          <a:blipFill>
            <a:blip r:embed="rId46" cstate="print"/>
            <a:stretch>
              <a:fillRect/>
            </a:stretch>
          </a:blipFill>
        </p:spPr>
        <p:txBody>
          <a:bodyPr wrap="square" lIns="0" tIns="0" rIns="0" bIns="0" rtlCol="0"/>
          <a:lstStyle/>
          <a:p>
            <a:endParaRPr/>
          </a:p>
        </p:txBody>
      </p:sp>
      <p:sp>
        <p:nvSpPr>
          <p:cNvPr id="53" name="object 53"/>
          <p:cNvSpPr/>
          <p:nvPr/>
        </p:nvSpPr>
        <p:spPr>
          <a:xfrm>
            <a:off x="3054476" y="4457572"/>
            <a:ext cx="78486" cy="170687"/>
          </a:xfrm>
          <a:prstGeom prst="rect">
            <a:avLst/>
          </a:prstGeom>
          <a:blipFill>
            <a:blip r:embed="rId7" cstate="print"/>
            <a:stretch>
              <a:fillRect/>
            </a:stretch>
          </a:blipFill>
        </p:spPr>
        <p:txBody>
          <a:bodyPr wrap="square" lIns="0" tIns="0" rIns="0" bIns="0" rtlCol="0"/>
          <a:lstStyle/>
          <a:p>
            <a:endParaRPr/>
          </a:p>
        </p:txBody>
      </p:sp>
      <p:sp>
        <p:nvSpPr>
          <p:cNvPr id="54" name="object 54"/>
          <p:cNvSpPr/>
          <p:nvPr/>
        </p:nvSpPr>
        <p:spPr>
          <a:xfrm>
            <a:off x="1344802" y="4742815"/>
            <a:ext cx="4098544" cy="175133"/>
          </a:xfrm>
          <a:prstGeom prst="rect">
            <a:avLst/>
          </a:prstGeom>
          <a:blipFill>
            <a:blip r:embed="rId47" cstate="print"/>
            <a:stretch>
              <a:fillRect/>
            </a:stretch>
          </a:blipFill>
        </p:spPr>
        <p:txBody>
          <a:bodyPr wrap="square" lIns="0" tIns="0" rIns="0" bIns="0" rtlCol="0"/>
          <a:lstStyle/>
          <a:p>
            <a:endParaRPr/>
          </a:p>
        </p:txBody>
      </p:sp>
      <p:sp>
        <p:nvSpPr>
          <p:cNvPr id="55" name="object 55"/>
          <p:cNvSpPr/>
          <p:nvPr/>
        </p:nvSpPr>
        <p:spPr>
          <a:xfrm>
            <a:off x="606920" y="1082421"/>
            <a:ext cx="7363853" cy="250825"/>
          </a:xfrm>
          <a:prstGeom prst="rect">
            <a:avLst/>
          </a:prstGeom>
          <a:blipFill>
            <a:blip r:embed="rId48" cstate="print"/>
            <a:stretch>
              <a:fillRect/>
            </a:stretch>
          </a:blipFill>
        </p:spPr>
        <p:txBody>
          <a:bodyPr wrap="square" lIns="0" tIns="0" rIns="0" bIns="0" rtlCol="0"/>
          <a:lstStyle/>
          <a:p>
            <a:endParaRPr/>
          </a:p>
        </p:txBody>
      </p:sp>
      <p:sp>
        <p:nvSpPr>
          <p:cNvPr id="56" name="object 56"/>
          <p:cNvSpPr/>
          <p:nvPr/>
        </p:nvSpPr>
        <p:spPr>
          <a:xfrm>
            <a:off x="7993380" y="1084199"/>
            <a:ext cx="1491742" cy="247268"/>
          </a:xfrm>
          <a:prstGeom prst="rect">
            <a:avLst/>
          </a:prstGeom>
          <a:blipFill>
            <a:blip r:embed="rId49" cstate="print"/>
            <a:stretch>
              <a:fillRect/>
            </a:stretch>
          </a:blipFill>
        </p:spPr>
        <p:txBody>
          <a:bodyPr wrap="square" lIns="0" tIns="0" rIns="0" bIns="0" rtlCol="0"/>
          <a:lstStyle/>
          <a:p>
            <a:endParaRPr/>
          </a:p>
        </p:txBody>
      </p:sp>
      <p:sp>
        <p:nvSpPr>
          <p:cNvPr id="57" name="object 57"/>
          <p:cNvSpPr/>
          <p:nvPr/>
        </p:nvSpPr>
        <p:spPr>
          <a:xfrm>
            <a:off x="9511665" y="1082421"/>
            <a:ext cx="2270632" cy="250316"/>
          </a:xfrm>
          <a:prstGeom prst="rect">
            <a:avLst/>
          </a:prstGeom>
          <a:blipFill>
            <a:blip r:embed="rId50" cstate="print"/>
            <a:stretch>
              <a:fillRect/>
            </a:stretch>
          </a:blipFill>
        </p:spPr>
        <p:txBody>
          <a:bodyPr wrap="square" lIns="0" tIns="0" rIns="0" bIns="0" rtlCol="0"/>
          <a:lstStyle/>
          <a:p>
            <a:endParaRPr/>
          </a:p>
        </p:txBody>
      </p:sp>
      <p:sp>
        <p:nvSpPr>
          <p:cNvPr id="58" name="object 58"/>
          <p:cNvSpPr/>
          <p:nvPr/>
        </p:nvSpPr>
        <p:spPr>
          <a:xfrm>
            <a:off x="606920" y="1541907"/>
            <a:ext cx="2363863" cy="248030"/>
          </a:xfrm>
          <a:prstGeom prst="rect">
            <a:avLst/>
          </a:prstGeom>
          <a:blipFill>
            <a:blip r:embed="rId51" cstate="print"/>
            <a:stretch>
              <a:fillRect/>
            </a:stretch>
          </a:blipFill>
        </p:spPr>
        <p:txBody>
          <a:bodyPr wrap="square" lIns="0" tIns="0" rIns="0" bIns="0" rtlCol="0"/>
          <a:lstStyle/>
          <a:p>
            <a:endParaRPr/>
          </a:p>
        </p:txBody>
      </p:sp>
      <p:sp>
        <p:nvSpPr>
          <p:cNvPr id="59" name="object 59"/>
          <p:cNvSpPr/>
          <p:nvPr/>
        </p:nvSpPr>
        <p:spPr>
          <a:xfrm>
            <a:off x="3164458" y="1540128"/>
            <a:ext cx="1996440" cy="250317"/>
          </a:xfrm>
          <a:prstGeom prst="rect">
            <a:avLst/>
          </a:prstGeom>
          <a:blipFill>
            <a:blip r:embed="rId52" cstate="print"/>
            <a:stretch>
              <a:fillRect/>
            </a:stretch>
          </a:blipFill>
        </p:spPr>
        <p:txBody>
          <a:bodyPr wrap="square" lIns="0" tIns="0" rIns="0" bIns="0" rtlCol="0"/>
          <a:lstStyle/>
          <a:p>
            <a:endParaRPr/>
          </a:p>
        </p:txBody>
      </p:sp>
      <p:sp>
        <p:nvSpPr>
          <p:cNvPr id="60" name="object 60"/>
          <p:cNvSpPr/>
          <p:nvPr/>
        </p:nvSpPr>
        <p:spPr>
          <a:xfrm>
            <a:off x="5182742" y="1540891"/>
            <a:ext cx="1265555" cy="250317"/>
          </a:xfrm>
          <a:prstGeom prst="rect">
            <a:avLst/>
          </a:prstGeom>
          <a:blipFill>
            <a:blip r:embed="rId53" cstate="print"/>
            <a:stretch>
              <a:fillRect/>
            </a:stretch>
          </a:blipFill>
        </p:spPr>
        <p:txBody>
          <a:bodyPr wrap="square" lIns="0" tIns="0" rIns="0" bIns="0" rtlCol="0"/>
          <a:lstStyle/>
          <a:p>
            <a:endParaRPr/>
          </a:p>
        </p:txBody>
      </p:sp>
      <p:sp>
        <p:nvSpPr>
          <p:cNvPr id="61" name="object 61"/>
          <p:cNvSpPr/>
          <p:nvPr/>
        </p:nvSpPr>
        <p:spPr>
          <a:xfrm>
            <a:off x="1304544" y="5698502"/>
            <a:ext cx="9202166" cy="198729"/>
          </a:xfrm>
          <a:prstGeom prst="rect">
            <a:avLst/>
          </a:prstGeom>
          <a:blipFill>
            <a:blip r:embed="rId54" cstate="print"/>
            <a:stretch>
              <a:fillRect/>
            </a:stretch>
          </a:blipFill>
        </p:spPr>
        <p:txBody>
          <a:bodyPr wrap="square" lIns="0" tIns="0" rIns="0" bIns="0" rtlCol="0"/>
          <a:lstStyle/>
          <a:p>
            <a:endParaRPr/>
          </a:p>
        </p:txBody>
      </p:sp>
      <p:sp>
        <p:nvSpPr>
          <p:cNvPr id="62" name="object 62"/>
          <p:cNvSpPr/>
          <p:nvPr/>
        </p:nvSpPr>
        <p:spPr>
          <a:xfrm>
            <a:off x="1295653" y="6065049"/>
            <a:ext cx="1605280" cy="198729"/>
          </a:xfrm>
          <a:prstGeom prst="rect">
            <a:avLst/>
          </a:prstGeom>
          <a:blipFill>
            <a:blip r:embed="rId55" cstate="print"/>
            <a:stretch>
              <a:fillRect/>
            </a:stretch>
          </a:blipFill>
        </p:spPr>
        <p:txBody>
          <a:bodyPr wrap="square" lIns="0" tIns="0" rIns="0" bIns="0" rtlCol="0"/>
          <a:lstStyle/>
          <a:p>
            <a:endParaRPr/>
          </a:p>
        </p:txBody>
      </p:sp>
      <p:sp>
        <p:nvSpPr>
          <p:cNvPr id="63" name="object 63"/>
          <p:cNvSpPr/>
          <p:nvPr/>
        </p:nvSpPr>
        <p:spPr>
          <a:xfrm>
            <a:off x="2932938" y="6065049"/>
            <a:ext cx="2938272" cy="198729"/>
          </a:xfrm>
          <a:prstGeom prst="rect">
            <a:avLst/>
          </a:prstGeom>
          <a:blipFill>
            <a:blip r:embed="rId56" cstate="print"/>
            <a:stretch>
              <a:fillRect/>
            </a:stretch>
          </a:blipFill>
        </p:spPr>
        <p:txBody>
          <a:bodyPr wrap="square" lIns="0" tIns="0" rIns="0" bIns="0" rtlCol="0"/>
          <a:lstStyle/>
          <a:p>
            <a:endParaRPr/>
          </a:p>
        </p:txBody>
      </p:sp>
      <p:sp>
        <p:nvSpPr>
          <p:cNvPr id="64" name="object 64"/>
          <p:cNvSpPr/>
          <p:nvPr/>
        </p:nvSpPr>
        <p:spPr>
          <a:xfrm>
            <a:off x="5901690" y="6078715"/>
            <a:ext cx="412115" cy="158750"/>
          </a:xfrm>
          <a:custGeom>
            <a:avLst/>
            <a:gdLst/>
            <a:ahLst/>
            <a:cxnLst/>
            <a:rect l="l" t="t" r="r" b="b"/>
            <a:pathLst>
              <a:path w="412114" h="158750">
                <a:moveTo>
                  <a:pt x="0" y="124307"/>
                </a:moveTo>
                <a:lnTo>
                  <a:pt x="0" y="151917"/>
                </a:lnTo>
                <a:lnTo>
                  <a:pt x="7933" y="154817"/>
                </a:lnTo>
                <a:lnTo>
                  <a:pt x="16700" y="156889"/>
                </a:lnTo>
                <a:lnTo>
                  <a:pt x="26324" y="158132"/>
                </a:lnTo>
                <a:lnTo>
                  <a:pt x="36830" y="158546"/>
                </a:lnTo>
                <a:lnTo>
                  <a:pt x="49643" y="157627"/>
                </a:lnTo>
                <a:lnTo>
                  <a:pt x="86536" y="135972"/>
                </a:lnTo>
                <a:lnTo>
                  <a:pt x="87624" y="133997"/>
                </a:lnTo>
                <a:lnTo>
                  <a:pt x="33909" y="133997"/>
                </a:lnTo>
                <a:lnTo>
                  <a:pt x="25003" y="133392"/>
                </a:lnTo>
                <a:lnTo>
                  <a:pt x="16383" y="131576"/>
                </a:lnTo>
                <a:lnTo>
                  <a:pt x="8048" y="128548"/>
                </a:lnTo>
                <a:lnTo>
                  <a:pt x="0" y="124307"/>
                </a:lnTo>
                <a:close/>
              </a:path>
              <a:path w="412114" h="158750">
                <a:moveTo>
                  <a:pt x="91186" y="85407"/>
                </a:moveTo>
                <a:lnTo>
                  <a:pt x="30099" y="85407"/>
                </a:lnTo>
                <a:lnTo>
                  <a:pt x="44414" y="86898"/>
                </a:lnTo>
                <a:lnTo>
                  <a:pt x="54610" y="91370"/>
                </a:lnTo>
                <a:lnTo>
                  <a:pt x="60709" y="98823"/>
                </a:lnTo>
                <a:lnTo>
                  <a:pt x="62737" y="109258"/>
                </a:lnTo>
                <a:lnTo>
                  <a:pt x="62651" y="117045"/>
                </a:lnTo>
                <a:lnTo>
                  <a:pt x="60198" y="122872"/>
                </a:lnTo>
                <a:lnTo>
                  <a:pt x="50037" y="131775"/>
                </a:lnTo>
                <a:lnTo>
                  <a:pt x="42925" y="133997"/>
                </a:lnTo>
                <a:lnTo>
                  <a:pt x="87624" y="133997"/>
                </a:lnTo>
                <a:lnTo>
                  <a:pt x="91455" y="127038"/>
                </a:lnTo>
                <a:lnTo>
                  <a:pt x="94398" y="117045"/>
                </a:lnTo>
                <a:lnTo>
                  <a:pt x="95376" y="105994"/>
                </a:lnTo>
                <a:lnTo>
                  <a:pt x="94565" y="96044"/>
                </a:lnTo>
                <a:lnTo>
                  <a:pt x="92121" y="87185"/>
                </a:lnTo>
                <a:lnTo>
                  <a:pt x="91186" y="85407"/>
                </a:lnTo>
                <a:close/>
              </a:path>
              <a:path w="412114" h="158750">
                <a:moveTo>
                  <a:pt x="89281" y="2565"/>
                </a:moveTo>
                <a:lnTo>
                  <a:pt x="8000" y="2565"/>
                </a:lnTo>
                <a:lnTo>
                  <a:pt x="2286" y="87185"/>
                </a:lnTo>
                <a:lnTo>
                  <a:pt x="9953" y="86409"/>
                </a:lnTo>
                <a:lnTo>
                  <a:pt x="17145" y="85853"/>
                </a:lnTo>
                <a:lnTo>
                  <a:pt x="23860" y="85519"/>
                </a:lnTo>
                <a:lnTo>
                  <a:pt x="30099" y="85407"/>
                </a:lnTo>
                <a:lnTo>
                  <a:pt x="91186" y="85407"/>
                </a:lnTo>
                <a:lnTo>
                  <a:pt x="88036" y="79417"/>
                </a:lnTo>
                <a:lnTo>
                  <a:pt x="56559" y="61163"/>
                </a:lnTo>
                <a:lnTo>
                  <a:pt x="31750" y="61163"/>
                </a:lnTo>
                <a:lnTo>
                  <a:pt x="33909" y="28892"/>
                </a:lnTo>
                <a:lnTo>
                  <a:pt x="89281" y="28892"/>
                </a:lnTo>
                <a:lnTo>
                  <a:pt x="89281" y="2565"/>
                </a:lnTo>
                <a:close/>
              </a:path>
              <a:path w="412114" h="158750">
                <a:moveTo>
                  <a:pt x="46862" y="60464"/>
                </a:moveTo>
                <a:lnTo>
                  <a:pt x="42290" y="60464"/>
                </a:lnTo>
                <a:lnTo>
                  <a:pt x="37211" y="60693"/>
                </a:lnTo>
                <a:lnTo>
                  <a:pt x="31750" y="61163"/>
                </a:lnTo>
                <a:lnTo>
                  <a:pt x="56559" y="61163"/>
                </a:lnTo>
                <a:lnTo>
                  <a:pt x="46862" y="60464"/>
                </a:lnTo>
                <a:close/>
              </a:path>
              <a:path w="412114" h="158750">
                <a:moveTo>
                  <a:pt x="172465" y="0"/>
                </a:moveTo>
                <a:lnTo>
                  <a:pt x="130175" y="20980"/>
                </a:lnTo>
                <a:lnTo>
                  <a:pt x="116476" y="63028"/>
                </a:lnTo>
                <a:lnTo>
                  <a:pt x="115570" y="81749"/>
                </a:lnTo>
                <a:lnTo>
                  <a:pt x="118931" y="115346"/>
                </a:lnTo>
                <a:lnTo>
                  <a:pt x="129032" y="139345"/>
                </a:lnTo>
                <a:lnTo>
                  <a:pt x="145895" y="153746"/>
                </a:lnTo>
                <a:lnTo>
                  <a:pt x="169545" y="158546"/>
                </a:lnTo>
                <a:lnTo>
                  <a:pt x="182284" y="157239"/>
                </a:lnTo>
                <a:lnTo>
                  <a:pt x="193452" y="153315"/>
                </a:lnTo>
                <a:lnTo>
                  <a:pt x="203049" y="146775"/>
                </a:lnTo>
                <a:lnTo>
                  <a:pt x="211074" y="137617"/>
                </a:lnTo>
                <a:lnTo>
                  <a:pt x="213033" y="133997"/>
                </a:lnTo>
                <a:lnTo>
                  <a:pt x="170561" y="133997"/>
                </a:lnTo>
                <a:lnTo>
                  <a:pt x="160633" y="130682"/>
                </a:lnTo>
                <a:lnTo>
                  <a:pt x="153527" y="120737"/>
                </a:lnTo>
                <a:lnTo>
                  <a:pt x="149254" y="104160"/>
                </a:lnTo>
                <a:lnTo>
                  <a:pt x="147877" y="81749"/>
                </a:lnTo>
                <a:lnTo>
                  <a:pt x="147991" y="78181"/>
                </a:lnTo>
                <a:lnTo>
                  <a:pt x="149282" y="56270"/>
                </a:lnTo>
                <a:lnTo>
                  <a:pt x="153654" y="38641"/>
                </a:lnTo>
                <a:lnTo>
                  <a:pt x="160954" y="28062"/>
                </a:lnTo>
                <a:lnTo>
                  <a:pt x="171196" y="24536"/>
                </a:lnTo>
                <a:lnTo>
                  <a:pt x="214213" y="24536"/>
                </a:lnTo>
                <a:lnTo>
                  <a:pt x="212185" y="19545"/>
                </a:lnTo>
                <a:lnTo>
                  <a:pt x="195635" y="4886"/>
                </a:lnTo>
                <a:lnTo>
                  <a:pt x="172465" y="0"/>
                </a:lnTo>
                <a:close/>
              </a:path>
              <a:path w="412114" h="158750">
                <a:moveTo>
                  <a:pt x="214213" y="24536"/>
                </a:moveTo>
                <a:lnTo>
                  <a:pt x="171196" y="24536"/>
                </a:lnTo>
                <a:lnTo>
                  <a:pt x="180623" y="27963"/>
                </a:lnTo>
                <a:lnTo>
                  <a:pt x="187372" y="38244"/>
                </a:lnTo>
                <a:lnTo>
                  <a:pt x="191430" y="55381"/>
                </a:lnTo>
                <a:lnTo>
                  <a:pt x="192718" y="78181"/>
                </a:lnTo>
                <a:lnTo>
                  <a:pt x="192694" y="80949"/>
                </a:lnTo>
                <a:lnTo>
                  <a:pt x="191402" y="103270"/>
                </a:lnTo>
                <a:lnTo>
                  <a:pt x="187245" y="120340"/>
                </a:lnTo>
                <a:lnTo>
                  <a:pt x="180302" y="130583"/>
                </a:lnTo>
                <a:lnTo>
                  <a:pt x="170561" y="133997"/>
                </a:lnTo>
                <a:lnTo>
                  <a:pt x="213033" y="133997"/>
                </a:lnTo>
                <a:lnTo>
                  <a:pt x="217334" y="126051"/>
                </a:lnTo>
                <a:lnTo>
                  <a:pt x="221821" y="112290"/>
                </a:lnTo>
                <a:lnTo>
                  <a:pt x="224522" y="96333"/>
                </a:lnTo>
                <a:lnTo>
                  <a:pt x="225425" y="78181"/>
                </a:lnTo>
                <a:lnTo>
                  <a:pt x="222115" y="43976"/>
                </a:lnTo>
                <a:lnTo>
                  <a:pt x="214213" y="24536"/>
                </a:lnTo>
                <a:close/>
              </a:path>
              <a:path w="412114" h="158750">
                <a:moveTo>
                  <a:pt x="375920" y="78282"/>
                </a:moveTo>
                <a:lnTo>
                  <a:pt x="339836" y="102690"/>
                </a:lnTo>
                <a:lnTo>
                  <a:pt x="337185" y="119748"/>
                </a:lnTo>
                <a:lnTo>
                  <a:pt x="337822" y="128014"/>
                </a:lnTo>
                <a:lnTo>
                  <a:pt x="365539" y="157392"/>
                </a:lnTo>
                <a:lnTo>
                  <a:pt x="373252" y="158051"/>
                </a:lnTo>
                <a:lnTo>
                  <a:pt x="381567" y="157349"/>
                </a:lnTo>
                <a:lnTo>
                  <a:pt x="406286" y="140042"/>
                </a:lnTo>
                <a:lnTo>
                  <a:pt x="374650" y="140042"/>
                </a:lnTo>
                <a:lnTo>
                  <a:pt x="367742" y="138706"/>
                </a:lnTo>
                <a:lnTo>
                  <a:pt x="362823" y="134697"/>
                </a:lnTo>
                <a:lnTo>
                  <a:pt x="359880" y="128014"/>
                </a:lnTo>
                <a:lnTo>
                  <a:pt x="359016" y="119748"/>
                </a:lnTo>
                <a:lnTo>
                  <a:pt x="359094" y="116776"/>
                </a:lnTo>
                <a:lnTo>
                  <a:pt x="359904" y="108871"/>
                </a:lnTo>
                <a:lnTo>
                  <a:pt x="362918" y="101882"/>
                </a:lnTo>
                <a:lnTo>
                  <a:pt x="367956" y="97689"/>
                </a:lnTo>
                <a:lnTo>
                  <a:pt x="375031" y="96291"/>
                </a:lnTo>
                <a:lnTo>
                  <a:pt x="407606" y="96291"/>
                </a:lnTo>
                <a:lnTo>
                  <a:pt x="406556" y="93939"/>
                </a:lnTo>
                <a:lnTo>
                  <a:pt x="402463" y="88379"/>
                </a:lnTo>
                <a:lnTo>
                  <a:pt x="397244" y="83962"/>
                </a:lnTo>
                <a:lnTo>
                  <a:pt x="391096" y="80806"/>
                </a:lnTo>
                <a:lnTo>
                  <a:pt x="383996" y="78913"/>
                </a:lnTo>
                <a:lnTo>
                  <a:pt x="375920" y="78282"/>
                </a:lnTo>
                <a:close/>
              </a:path>
              <a:path w="412114" h="158750">
                <a:moveTo>
                  <a:pt x="389127" y="2565"/>
                </a:moveTo>
                <a:lnTo>
                  <a:pt x="364109" y="2565"/>
                </a:lnTo>
                <a:lnTo>
                  <a:pt x="264668" y="155968"/>
                </a:lnTo>
                <a:lnTo>
                  <a:pt x="289433" y="155968"/>
                </a:lnTo>
                <a:lnTo>
                  <a:pt x="389127" y="2565"/>
                </a:lnTo>
                <a:close/>
              </a:path>
              <a:path w="412114" h="158750">
                <a:moveTo>
                  <a:pt x="407606" y="96291"/>
                </a:moveTo>
                <a:lnTo>
                  <a:pt x="379730" y="96291"/>
                </a:lnTo>
                <a:lnTo>
                  <a:pt x="383413" y="98158"/>
                </a:lnTo>
                <a:lnTo>
                  <a:pt x="389000" y="105613"/>
                </a:lnTo>
                <a:lnTo>
                  <a:pt x="390342" y="110735"/>
                </a:lnTo>
                <a:lnTo>
                  <a:pt x="390318" y="118656"/>
                </a:lnTo>
                <a:lnTo>
                  <a:pt x="389419" y="127569"/>
                </a:lnTo>
                <a:lnTo>
                  <a:pt x="386476" y="134499"/>
                </a:lnTo>
                <a:lnTo>
                  <a:pt x="381557" y="138657"/>
                </a:lnTo>
                <a:lnTo>
                  <a:pt x="374650" y="140042"/>
                </a:lnTo>
                <a:lnTo>
                  <a:pt x="406286" y="140042"/>
                </a:lnTo>
                <a:lnTo>
                  <a:pt x="409257" y="133689"/>
                </a:lnTo>
                <a:lnTo>
                  <a:pt x="411214" y="125705"/>
                </a:lnTo>
                <a:lnTo>
                  <a:pt x="411861" y="116776"/>
                </a:lnTo>
                <a:lnTo>
                  <a:pt x="411267" y="108137"/>
                </a:lnTo>
                <a:lnTo>
                  <a:pt x="409495" y="100525"/>
                </a:lnTo>
                <a:lnTo>
                  <a:pt x="407606" y="96291"/>
                </a:lnTo>
                <a:close/>
              </a:path>
              <a:path w="412114" h="158750">
                <a:moveTo>
                  <a:pt x="280924" y="495"/>
                </a:moveTo>
                <a:lnTo>
                  <a:pt x="244776" y="25025"/>
                </a:lnTo>
                <a:lnTo>
                  <a:pt x="242188" y="41960"/>
                </a:lnTo>
                <a:lnTo>
                  <a:pt x="242813" y="50179"/>
                </a:lnTo>
                <a:lnTo>
                  <a:pt x="270470" y="79507"/>
                </a:lnTo>
                <a:lnTo>
                  <a:pt x="278257" y="80162"/>
                </a:lnTo>
                <a:lnTo>
                  <a:pt x="286589" y="79462"/>
                </a:lnTo>
                <a:lnTo>
                  <a:pt x="311254" y="62153"/>
                </a:lnTo>
                <a:lnTo>
                  <a:pt x="279526" y="62153"/>
                </a:lnTo>
                <a:lnTo>
                  <a:pt x="272692" y="60822"/>
                </a:lnTo>
                <a:lnTo>
                  <a:pt x="267811" y="56830"/>
                </a:lnTo>
                <a:lnTo>
                  <a:pt x="264882" y="50179"/>
                </a:lnTo>
                <a:lnTo>
                  <a:pt x="264020" y="41960"/>
                </a:lnTo>
                <a:lnTo>
                  <a:pt x="264081" y="39192"/>
                </a:lnTo>
                <a:lnTo>
                  <a:pt x="264929" y="31084"/>
                </a:lnTo>
                <a:lnTo>
                  <a:pt x="268001" y="24095"/>
                </a:lnTo>
                <a:lnTo>
                  <a:pt x="273121" y="19901"/>
                </a:lnTo>
                <a:lnTo>
                  <a:pt x="280288" y="18503"/>
                </a:lnTo>
                <a:lnTo>
                  <a:pt x="312413" y="18503"/>
                </a:lnTo>
                <a:lnTo>
                  <a:pt x="311487" y="16416"/>
                </a:lnTo>
                <a:lnTo>
                  <a:pt x="307339" y="10782"/>
                </a:lnTo>
                <a:lnTo>
                  <a:pt x="302123" y="6281"/>
                </a:lnTo>
                <a:lnTo>
                  <a:pt x="295989" y="3067"/>
                </a:lnTo>
                <a:lnTo>
                  <a:pt x="288926" y="1138"/>
                </a:lnTo>
                <a:lnTo>
                  <a:pt x="280924" y="495"/>
                </a:lnTo>
                <a:close/>
              </a:path>
              <a:path w="412114" h="158750">
                <a:moveTo>
                  <a:pt x="312413" y="18503"/>
                </a:moveTo>
                <a:lnTo>
                  <a:pt x="280288" y="18503"/>
                </a:lnTo>
                <a:lnTo>
                  <a:pt x="286956" y="19846"/>
                </a:lnTo>
                <a:lnTo>
                  <a:pt x="291719" y="23874"/>
                </a:lnTo>
                <a:lnTo>
                  <a:pt x="294576" y="30585"/>
                </a:lnTo>
                <a:lnTo>
                  <a:pt x="295449" y="39192"/>
                </a:lnTo>
                <a:lnTo>
                  <a:pt x="295437" y="40868"/>
                </a:lnTo>
                <a:lnTo>
                  <a:pt x="294528" y="49680"/>
                </a:lnTo>
                <a:lnTo>
                  <a:pt x="291528" y="56610"/>
                </a:lnTo>
                <a:lnTo>
                  <a:pt x="286527" y="60767"/>
                </a:lnTo>
                <a:lnTo>
                  <a:pt x="279526" y="62153"/>
                </a:lnTo>
                <a:lnTo>
                  <a:pt x="311254" y="62153"/>
                </a:lnTo>
                <a:lnTo>
                  <a:pt x="314150" y="55935"/>
                </a:lnTo>
                <a:lnTo>
                  <a:pt x="316093" y="48026"/>
                </a:lnTo>
                <a:lnTo>
                  <a:pt x="316738" y="39192"/>
                </a:lnTo>
                <a:lnTo>
                  <a:pt x="316154" y="30585"/>
                </a:lnTo>
                <a:lnTo>
                  <a:pt x="314420" y="23029"/>
                </a:lnTo>
                <a:lnTo>
                  <a:pt x="312413" y="18503"/>
                </a:lnTo>
                <a:close/>
              </a:path>
            </a:pathLst>
          </a:custGeom>
          <a:solidFill>
            <a:srgbClr val="FF0000"/>
          </a:solidFill>
        </p:spPr>
        <p:txBody>
          <a:bodyPr wrap="square" lIns="0" tIns="0" rIns="0" bIns="0" rtlCol="0"/>
          <a:lstStyle/>
          <a:p>
            <a:endParaRPr/>
          </a:p>
        </p:txBody>
      </p:sp>
      <p:sp>
        <p:nvSpPr>
          <p:cNvPr id="65" name="object 65"/>
          <p:cNvSpPr/>
          <p:nvPr/>
        </p:nvSpPr>
        <p:spPr>
          <a:xfrm>
            <a:off x="6332220" y="6067425"/>
            <a:ext cx="464184" cy="194945"/>
          </a:xfrm>
          <a:custGeom>
            <a:avLst/>
            <a:gdLst/>
            <a:ahLst/>
            <a:cxnLst/>
            <a:rect l="l" t="t" r="r" b="b"/>
            <a:pathLst>
              <a:path w="464184" h="194945">
                <a:moveTo>
                  <a:pt x="169037" y="3365"/>
                </a:moveTo>
                <a:lnTo>
                  <a:pt x="139826" y="3365"/>
                </a:lnTo>
                <a:lnTo>
                  <a:pt x="139114" y="33216"/>
                </a:lnTo>
                <a:lnTo>
                  <a:pt x="138318" y="57254"/>
                </a:lnTo>
                <a:lnTo>
                  <a:pt x="135241" y="97066"/>
                </a:lnTo>
                <a:lnTo>
                  <a:pt x="118457" y="134145"/>
                </a:lnTo>
                <a:lnTo>
                  <a:pt x="88328" y="158986"/>
                </a:lnTo>
                <a:lnTo>
                  <a:pt x="65150" y="172008"/>
                </a:lnTo>
                <a:lnTo>
                  <a:pt x="71346" y="178319"/>
                </a:lnTo>
                <a:lnTo>
                  <a:pt x="76803" y="184183"/>
                </a:lnTo>
                <a:lnTo>
                  <a:pt x="81545" y="189602"/>
                </a:lnTo>
                <a:lnTo>
                  <a:pt x="85597" y="194576"/>
                </a:lnTo>
                <a:lnTo>
                  <a:pt x="103247" y="185604"/>
                </a:lnTo>
                <a:lnTo>
                  <a:pt x="118871" y="175206"/>
                </a:lnTo>
                <a:lnTo>
                  <a:pt x="132496" y="163383"/>
                </a:lnTo>
                <a:lnTo>
                  <a:pt x="144144" y="150139"/>
                </a:lnTo>
                <a:lnTo>
                  <a:pt x="179873" y="150139"/>
                </a:lnTo>
                <a:lnTo>
                  <a:pt x="158368" y="122821"/>
                </a:lnTo>
                <a:lnTo>
                  <a:pt x="161680" y="111573"/>
                </a:lnTo>
                <a:lnTo>
                  <a:pt x="164195" y="99393"/>
                </a:lnTo>
                <a:lnTo>
                  <a:pt x="165923" y="86284"/>
                </a:lnTo>
                <a:lnTo>
                  <a:pt x="166877" y="72250"/>
                </a:lnTo>
                <a:lnTo>
                  <a:pt x="169037" y="3365"/>
                </a:lnTo>
                <a:close/>
              </a:path>
              <a:path w="464184" h="194945">
                <a:moveTo>
                  <a:pt x="179873" y="150139"/>
                </a:moveTo>
                <a:lnTo>
                  <a:pt x="144144" y="150139"/>
                </a:lnTo>
                <a:lnTo>
                  <a:pt x="151260" y="159897"/>
                </a:lnTo>
                <a:lnTo>
                  <a:pt x="158496" y="170160"/>
                </a:lnTo>
                <a:lnTo>
                  <a:pt x="165826" y="180928"/>
                </a:lnTo>
                <a:lnTo>
                  <a:pt x="173227" y="192201"/>
                </a:lnTo>
                <a:lnTo>
                  <a:pt x="193039" y="166865"/>
                </a:lnTo>
                <a:lnTo>
                  <a:pt x="179873" y="150139"/>
                </a:lnTo>
                <a:close/>
              </a:path>
              <a:path w="464184" h="194945">
                <a:moveTo>
                  <a:pt x="36067" y="5346"/>
                </a:moveTo>
                <a:lnTo>
                  <a:pt x="7746" y="5346"/>
                </a:lnTo>
                <a:lnTo>
                  <a:pt x="7746" y="153543"/>
                </a:lnTo>
                <a:lnTo>
                  <a:pt x="5206" y="160731"/>
                </a:lnTo>
                <a:lnTo>
                  <a:pt x="0" y="166674"/>
                </a:lnTo>
                <a:lnTo>
                  <a:pt x="18922" y="189433"/>
                </a:lnTo>
                <a:lnTo>
                  <a:pt x="25324" y="183718"/>
                </a:lnTo>
                <a:lnTo>
                  <a:pt x="39179" y="173301"/>
                </a:lnTo>
                <a:lnTo>
                  <a:pt x="60463" y="158182"/>
                </a:lnTo>
                <a:lnTo>
                  <a:pt x="86874" y="139941"/>
                </a:lnTo>
                <a:lnTo>
                  <a:pt x="36067" y="139941"/>
                </a:lnTo>
                <a:lnTo>
                  <a:pt x="36067" y="5346"/>
                </a:lnTo>
                <a:close/>
              </a:path>
              <a:path w="464184" h="194945">
                <a:moveTo>
                  <a:pt x="82930" y="107683"/>
                </a:moveTo>
                <a:lnTo>
                  <a:pt x="68697" y="118015"/>
                </a:lnTo>
                <a:lnTo>
                  <a:pt x="56118" y="126836"/>
                </a:lnTo>
                <a:lnTo>
                  <a:pt x="45229" y="134145"/>
                </a:lnTo>
                <a:lnTo>
                  <a:pt x="36067" y="139941"/>
                </a:lnTo>
                <a:lnTo>
                  <a:pt x="86874" y="139941"/>
                </a:lnTo>
                <a:lnTo>
                  <a:pt x="89153" y="138366"/>
                </a:lnTo>
                <a:lnTo>
                  <a:pt x="87770" y="132734"/>
                </a:lnTo>
                <a:lnTo>
                  <a:pt x="86280" y="125744"/>
                </a:lnTo>
                <a:lnTo>
                  <a:pt x="84671" y="117394"/>
                </a:lnTo>
                <a:lnTo>
                  <a:pt x="82930" y="107683"/>
                </a:lnTo>
                <a:close/>
              </a:path>
              <a:path w="464184" h="194945">
                <a:moveTo>
                  <a:pt x="77596" y="203"/>
                </a:moveTo>
                <a:lnTo>
                  <a:pt x="52704" y="13855"/>
                </a:lnTo>
                <a:lnTo>
                  <a:pt x="61035" y="27104"/>
                </a:lnTo>
                <a:lnTo>
                  <a:pt x="69246" y="40924"/>
                </a:lnTo>
                <a:lnTo>
                  <a:pt x="77315" y="55312"/>
                </a:lnTo>
                <a:lnTo>
                  <a:pt x="85216" y="70269"/>
                </a:lnTo>
                <a:lnTo>
                  <a:pt x="111505" y="54825"/>
                </a:lnTo>
                <a:lnTo>
                  <a:pt x="101171" y="37238"/>
                </a:lnTo>
                <a:lnTo>
                  <a:pt x="92075" y="22271"/>
                </a:lnTo>
                <a:lnTo>
                  <a:pt x="84216" y="9925"/>
                </a:lnTo>
                <a:lnTo>
                  <a:pt x="77596" y="203"/>
                </a:lnTo>
                <a:close/>
              </a:path>
              <a:path w="464184" h="194945">
                <a:moveTo>
                  <a:pt x="392810" y="155778"/>
                </a:moveTo>
                <a:lnTo>
                  <a:pt x="201168" y="155778"/>
                </a:lnTo>
                <a:lnTo>
                  <a:pt x="201168" y="183692"/>
                </a:lnTo>
                <a:lnTo>
                  <a:pt x="392810" y="183692"/>
                </a:lnTo>
                <a:lnTo>
                  <a:pt x="392810" y="155778"/>
                </a:lnTo>
                <a:close/>
              </a:path>
              <a:path w="464184" h="194945">
                <a:moveTo>
                  <a:pt x="306704" y="0"/>
                </a:moveTo>
                <a:lnTo>
                  <a:pt x="274574" y="0"/>
                </a:lnTo>
                <a:lnTo>
                  <a:pt x="274574" y="155778"/>
                </a:lnTo>
                <a:lnTo>
                  <a:pt x="306704" y="155778"/>
                </a:lnTo>
                <a:lnTo>
                  <a:pt x="306704" y="83134"/>
                </a:lnTo>
                <a:lnTo>
                  <a:pt x="379856" y="83134"/>
                </a:lnTo>
                <a:lnTo>
                  <a:pt x="379856" y="54825"/>
                </a:lnTo>
                <a:lnTo>
                  <a:pt x="306704" y="54825"/>
                </a:lnTo>
                <a:lnTo>
                  <a:pt x="306704" y="0"/>
                </a:lnTo>
                <a:close/>
              </a:path>
              <a:path w="464184" h="194945">
                <a:moveTo>
                  <a:pt x="443483" y="137477"/>
                </a:moveTo>
                <a:lnTo>
                  <a:pt x="428625" y="137477"/>
                </a:lnTo>
                <a:lnTo>
                  <a:pt x="422148" y="140131"/>
                </a:lnTo>
                <a:lnTo>
                  <a:pt x="416559" y="145440"/>
                </a:lnTo>
                <a:lnTo>
                  <a:pt x="411099" y="150748"/>
                </a:lnTo>
                <a:lnTo>
                  <a:pt x="408483" y="157137"/>
                </a:lnTo>
                <a:lnTo>
                  <a:pt x="408431" y="172580"/>
                </a:lnTo>
                <a:lnTo>
                  <a:pt x="411225" y="179133"/>
                </a:lnTo>
                <a:lnTo>
                  <a:pt x="422148" y="190220"/>
                </a:lnTo>
                <a:lnTo>
                  <a:pt x="428878" y="192989"/>
                </a:lnTo>
                <a:lnTo>
                  <a:pt x="443610" y="192989"/>
                </a:lnTo>
                <a:lnTo>
                  <a:pt x="449833" y="190360"/>
                </a:lnTo>
                <a:lnTo>
                  <a:pt x="455422" y="185077"/>
                </a:lnTo>
                <a:lnTo>
                  <a:pt x="460882" y="179793"/>
                </a:lnTo>
                <a:lnTo>
                  <a:pt x="463014" y="174688"/>
                </a:lnTo>
                <a:lnTo>
                  <a:pt x="433324" y="174688"/>
                </a:lnTo>
                <a:lnTo>
                  <a:pt x="430910" y="173748"/>
                </a:lnTo>
                <a:lnTo>
                  <a:pt x="429132" y="171869"/>
                </a:lnTo>
                <a:lnTo>
                  <a:pt x="427481" y="169989"/>
                </a:lnTo>
                <a:lnTo>
                  <a:pt x="426619" y="167957"/>
                </a:lnTo>
                <a:lnTo>
                  <a:pt x="426593" y="162877"/>
                </a:lnTo>
                <a:lnTo>
                  <a:pt x="427481" y="160553"/>
                </a:lnTo>
                <a:lnTo>
                  <a:pt x="429132" y="158597"/>
                </a:lnTo>
                <a:lnTo>
                  <a:pt x="430910" y="156654"/>
                </a:lnTo>
                <a:lnTo>
                  <a:pt x="433070" y="155689"/>
                </a:lnTo>
                <a:lnTo>
                  <a:pt x="463059" y="155689"/>
                </a:lnTo>
                <a:lnTo>
                  <a:pt x="460882" y="150583"/>
                </a:lnTo>
                <a:lnTo>
                  <a:pt x="449960" y="140093"/>
                </a:lnTo>
                <a:lnTo>
                  <a:pt x="443483" y="137477"/>
                </a:lnTo>
                <a:close/>
              </a:path>
              <a:path w="464184" h="194945">
                <a:moveTo>
                  <a:pt x="463059" y="155689"/>
                </a:moveTo>
                <a:lnTo>
                  <a:pt x="438403" y="155689"/>
                </a:lnTo>
                <a:lnTo>
                  <a:pt x="440816" y="156540"/>
                </a:lnTo>
                <a:lnTo>
                  <a:pt x="442722" y="158254"/>
                </a:lnTo>
                <a:lnTo>
                  <a:pt x="444753" y="159969"/>
                </a:lnTo>
                <a:lnTo>
                  <a:pt x="445770" y="162344"/>
                </a:lnTo>
                <a:lnTo>
                  <a:pt x="445770" y="167957"/>
                </a:lnTo>
                <a:lnTo>
                  <a:pt x="444753" y="170154"/>
                </a:lnTo>
                <a:lnTo>
                  <a:pt x="442975" y="171958"/>
                </a:lnTo>
                <a:lnTo>
                  <a:pt x="441071" y="173774"/>
                </a:lnTo>
                <a:lnTo>
                  <a:pt x="438911" y="174688"/>
                </a:lnTo>
                <a:lnTo>
                  <a:pt x="463014" y="174688"/>
                </a:lnTo>
                <a:lnTo>
                  <a:pt x="463676" y="173101"/>
                </a:lnTo>
                <a:lnTo>
                  <a:pt x="463676" y="157137"/>
                </a:lnTo>
                <a:lnTo>
                  <a:pt x="463059" y="155689"/>
                </a:lnTo>
                <a:close/>
              </a:path>
            </a:pathLst>
          </a:custGeom>
          <a:solidFill>
            <a:srgbClr val="FF0000"/>
          </a:solidFill>
        </p:spPr>
        <p:txBody>
          <a:bodyPr wrap="square" lIns="0" tIns="0" rIns="0" bIns="0" rtlCol="0"/>
          <a:lstStyle/>
          <a:p>
            <a:endParaRPr/>
          </a:p>
        </p:txBody>
      </p:sp>
      <p:pic>
        <p:nvPicPr>
          <p:cNvPr id="66" name="luvvoice.com-20240823-sOUB">
            <a:hlinkClick r:id="" action="ppaction://media"/>
            <a:extLst>
              <a:ext uri="{FF2B5EF4-FFF2-40B4-BE49-F238E27FC236}">
                <a16:creationId xmlns:a16="http://schemas.microsoft.com/office/drawing/2014/main" id="{0421510A-880D-8227-E839-992E4845D641}"/>
              </a:ext>
            </a:extLst>
          </p:cNvPr>
          <p:cNvPicPr>
            <a:picLocks noChangeAspect="1"/>
          </p:cNvPicPr>
          <p:nvPr>
            <a:audioFile r:link="rId2"/>
            <p:extLst>
              <p:ext uri="{DAA4B4D4-6D71-4841-9C94-3DE7FCFB9230}">
                <p14:media xmlns:p14="http://schemas.microsoft.com/office/powerpoint/2010/main" r:embed="rId1"/>
              </p:ext>
            </p:extLst>
          </p:nvPr>
        </p:nvPicPr>
        <p:blipFill>
          <a:blip r:embed="rId57"/>
          <a:stretch>
            <a:fillRect/>
          </a:stretch>
        </p:blipFill>
        <p:spPr>
          <a:xfrm>
            <a:off x="98425" y="98425"/>
            <a:ext cx="304800" cy="304800"/>
          </a:xfrm>
          <a:prstGeom prst="rect">
            <a:avLst/>
          </a:prstGeom>
        </p:spPr>
      </p:pic>
    </p:spTree>
    <p:extLst>
      <p:ext uri="{BB962C8B-B14F-4D97-AF65-F5344CB8AC3E}">
        <p14:creationId xmlns:p14="http://schemas.microsoft.com/office/powerpoint/2010/main" val="6107780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36"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0123" y="474675"/>
            <a:ext cx="10922000" cy="1855470"/>
          </a:xfrm>
          <a:prstGeom prst="rect">
            <a:avLst/>
          </a:prstGeom>
        </p:spPr>
        <p:txBody>
          <a:bodyPr vert="horz" wrap="square" lIns="0" tIns="13335" rIns="0" bIns="0" rtlCol="0">
            <a:spAutoFit/>
          </a:bodyPr>
          <a:lstStyle/>
          <a:p>
            <a:pPr marL="355600" marR="5080" indent="-342900">
              <a:lnSpc>
                <a:spcPct val="100000"/>
              </a:lnSpc>
              <a:spcBef>
                <a:spcPts val="105"/>
              </a:spcBef>
              <a:buFont typeface="Arial"/>
              <a:buChar char="•"/>
              <a:tabLst>
                <a:tab pos="354965" algn="l"/>
                <a:tab pos="355600" algn="l"/>
              </a:tabLst>
            </a:pPr>
            <a:r>
              <a:rPr sz="2000" dirty="0">
                <a:solidFill>
                  <a:srgbClr val="FF0000"/>
                </a:solidFill>
                <a:latin typeface="微软雅黑"/>
                <a:cs typeface="微软雅黑"/>
              </a:rPr>
              <a:t>1956年</a:t>
            </a:r>
            <a:r>
              <a:rPr sz="2000" spc="-5" dirty="0">
                <a:solidFill>
                  <a:srgbClr val="FF0000"/>
                </a:solidFill>
                <a:latin typeface="微软雅黑"/>
                <a:cs typeface="微软雅黑"/>
              </a:rPr>
              <a:t>5</a:t>
            </a:r>
            <a:r>
              <a:rPr sz="2000" dirty="0">
                <a:solidFill>
                  <a:srgbClr val="FF0000"/>
                </a:solidFill>
                <a:latin typeface="微软雅黑"/>
                <a:cs typeface="微软雅黑"/>
              </a:rPr>
              <a:t>月</a:t>
            </a:r>
            <a:r>
              <a:rPr sz="2000" spc="-5" dirty="0">
                <a:solidFill>
                  <a:srgbClr val="FF0000"/>
                </a:solidFill>
                <a:latin typeface="微软雅黑"/>
                <a:cs typeface="微软雅黑"/>
              </a:rPr>
              <a:t>8</a:t>
            </a:r>
            <a:r>
              <a:rPr sz="2000" dirty="0">
                <a:solidFill>
                  <a:srgbClr val="FF0000"/>
                </a:solidFill>
                <a:latin typeface="微软雅黑"/>
                <a:cs typeface="微软雅黑"/>
              </a:rPr>
              <a:t>日</a:t>
            </a:r>
            <a:r>
              <a:rPr sz="2000" dirty="0">
                <a:latin typeface="微软雅黑"/>
                <a:cs typeface="微软雅黑"/>
              </a:rPr>
              <a:t>，国务院出台</a:t>
            </a:r>
            <a:r>
              <a:rPr sz="2000" spc="-10" dirty="0">
                <a:latin typeface="微软雅黑"/>
                <a:cs typeface="微软雅黑"/>
              </a:rPr>
              <a:t>《</a:t>
            </a:r>
            <a:r>
              <a:rPr sz="2000" spc="5" dirty="0">
                <a:solidFill>
                  <a:srgbClr val="FF0000"/>
                </a:solidFill>
                <a:latin typeface="微软雅黑"/>
                <a:cs typeface="微软雅黑"/>
              </a:rPr>
              <a:t>关于</a:t>
            </a:r>
            <a:r>
              <a:rPr sz="2000" spc="-20" dirty="0">
                <a:solidFill>
                  <a:srgbClr val="FF0000"/>
                </a:solidFill>
                <a:latin typeface="微软雅黑"/>
                <a:cs typeface="微软雅黑"/>
              </a:rPr>
              <a:t>加</a:t>
            </a:r>
            <a:r>
              <a:rPr sz="2000" spc="5" dirty="0">
                <a:solidFill>
                  <a:srgbClr val="FF0000"/>
                </a:solidFill>
                <a:latin typeface="微软雅黑"/>
                <a:cs typeface="微软雅黑"/>
              </a:rPr>
              <a:t>强和</a:t>
            </a:r>
            <a:r>
              <a:rPr sz="2000" spc="-20" dirty="0">
                <a:solidFill>
                  <a:srgbClr val="FF0000"/>
                </a:solidFill>
                <a:latin typeface="微软雅黑"/>
                <a:cs typeface="微软雅黑"/>
              </a:rPr>
              <a:t>发</a:t>
            </a:r>
            <a:r>
              <a:rPr sz="2000" spc="5" dirty="0">
                <a:solidFill>
                  <a:srgbClr val="FF0000"/>
                </a:solidFill>
                <a:latin typeface="微软雅黑"/>
                <a:cs typeface="微软雅黑"/>
              </a:rPr>
              <a:t>展建</a:t>
            </a:r>
            <a:r>
              <a:rPr sz="2000" spc="-20" dirty="0">
                <a:solidFill>
                  <a:srgbClr val="FF0000"/>
                </a:solidFill>
                <a:latin typeface="微软雅黑"/>
                <a:cs typeface="微软雅黑"/>
              </a:rPr>
              <a:t>筑</a:t>
            </a:r>
            <a:r>
              <a:rPr sz="2000" spc="5" dirty="0">
                <a:solidFill>
                  <a:srgbClr val="FF0000"/>
                </a:solidFill>
                <a:latin typeface="微软雅黑"/>
                <a:cs typeface="微软雅黑"/>
              </a:rPr>
              <a:t>工业</a:t>
            </a:r>
            <a:r>
              <a:rPr sz="2000" spc="-20" dirty="0">
                <a:solidFill>
                  <a:srgbClr val="FF0000"/>
                </a:solidFill>
                <a:latin typeface="微软雅黑"/>
                <a:cs typeface="微软雅黑"/>
              </a:rPr>
              <a:t>的</a:t>
            </a:r>
            <a:r>
              <a:rPr sz="2000" spc="5" dirty="0">
                <a:solidFill>
                  <a:srgbClr val="FF0000"/>
                </a:solidFill>
                <a:latin typeface="微软雅黑"/>
                <a:cs typeface="微软雅黑"/>
              </a:rPr>
              <a:t>决定</a:t>
            </a:r>
            <a:r>
              <a:rPr sz="2000" spc="-10" dirty="0">
                <a:latin typeface="微软雅黑"/>
                <a:cs typeface="微软雅黑"/>
              </a:rPr>
              <a:t>》</a:t>
            </a:r>
            <a:r>
              <a:rPr sz="2000" spc="5" dirty="0">
                <a:latin typeface="微软雅黑"/>
                <a:cs typeface="微软雅黑"/>
              </a:rPr>
              <a:t>，这</a:t>
            </a:r>
            <a:r>
              <a:rPr sz="2000" spc="-20" dirty="0">
                <a:latin typeface="微软雅黑"/>
                <a:cs typeface="微软雅黑"/>
              </a:rPr>
              <a:t>是</a:t>
            </a:r>
            <a:r>
              <a:rPr sz="2000" spc="5" dirty="0">
                <a:latin typeface="微软雅黑"/>
                <a:cs typeface="微软雅黑"/>
              </a:rPr>
              <a:t>我</a:t>
            </a:r>
            <a:r>
              <a:rPr sz="2000" dirty="0">
                <a:latin typeface="微软雅黑"/>
                <a:cs typeface="微软雅黑"/>
              </a:rPr>
              <a:t>国</a:t>
            </a:r>
            <a:r>
              <a:rPr sz="2000" spc="-10" dirty="0">
                <a:solidFill>
                  <a:srgbClr val="FF0000"/>
                </a:solidFill>
                <a:latin typeface="微软雅黑"/>
                <a:cs typeface="微软雅黑"/>
              </a:rPr>
              <a:t>最</a:t>
            </a:r>
            <a:r>
              <a:rPr sz="2000" dirty="0">
                <a:solidFill>
                  <a:srgbClr val="FF0000"/>
                </a:solidFill>
                <a:latin typeface="微软雅黑"/>
                <a:cs typeface="微软雅黑"/>
              </a:rPr>
              <a:t>早</a:t>
            </a:r>
            <a:r>
              <a:rPr sz="2000" spc="5" dirty="0">
                <a:latin typeface="微软雅黑"/>
                <a:cs typeface="微软雅黑"/>
              </a:rPr>
              <a:t>提</a:t>
            </a:r>
            <a:r>
              <a:rPr sz="2000" spc="-15" dirty="0">
                <a:latin typeface="微软雅黑"/>
                <a:cs typeface="微软雅黑"/>
              </a:rPr>
              <a:t>出</a:t>
            </a:r>
            <a:r>
              <a:rPr sz="2000" spc="5" dirty="0">
                <a:latin typeface="微软雅黑"/>
                <a:cs typeface="微软雅黑"/>
              </a:rPr>
              <a:t>走建</a:t>
            </a:r>
            <a:r>
              <a:rPr sz="2000" spc="-20" dirty="0">
                <a:latin typeface="微软雅黑"/>
                <a:cs typeface="微软雅黑"/>
              </a:rPr>
              <a:t>筑</a:t>
            </a:r>
            <a:r>
              <a:rPr sz="2000" spc="5" dirty="0">
                <a:latin typeface="微软雅黑"/>
                <a:cs typeface="微软雅黑"/>
              </a:rPr>
              <a:t>工 </a:t>
            </a:r>
            <a:r>
              <a:rPr sz="2000" dirty="0">
                <a:latin typeface="微软雅黑"/>
                <a:cs typeface="微软雅黑"/>
              </a:rPr>
              <a:t>业化的文件，文件指出</a:t>
            </a:r>
            <a:r>
              <a:rPr sz="2000" spc="-15" dirty="0">
                <a:latin typeface="微软雅黑"/>
                <a:cs typeface="微软雅黑"/>
              </a:rPr>
              <a:t>：</a:t>
            </a:r>
            <a:r>
              <a:rPr sz="2000" dirty="0">
                <a:latin typeface="微软雅黑"/>
                <a:cs typeface="微软雅黑"/>
              </a:rPr>
              <a:t>为了</a:t>
            </a:r>
            <a:r>
              <a:rPr sz="2000" spc="-15" dirty="0">
                <a:latin typeface="微软雅黑"/>
                <a:cs typeface="微软雅黑"/>
              </a:rPr>
              <a:t>从</a:t>
            </a:r>
            <a:r>
              <a:rPr sz="2000" dirty="0">
                <a:latin typeface="微软雅黑"/>
                <a:cs typeface="微软雅黑"/>
              </a:rPr>
              <a:t>根本</a:t>
            </a:r>
            <a:r>
              <a:rPr sz="2000" spc="-15" dirty="0">
                <a:latin typeface="微软雅黑"/>
                <a:cs typeface="微软雅黑"/>
              </a:rPr>
              <a:t>上</a:t>
            </a:r>
            <a:r>
              <a:rPr sz="2000" dirty="0">
                <a:latin typeface="微软雅黑"/>
                <a:cs typeface="微软雅黑"/>
              </a:rPr>
              <a:t>改善</a:t>
            </a:r>
            <a:r>
              <a:rPr sz="2000" spc="-15" dirty="0">
                <a:latin typeface="微软雅黑"/>
                <a:cs typeface="微软雅黑"/>
              </a:rPr>
              <a:t>我</a:t>
            </a:r>
            <a:r>
              <a:rPr sz="2000" dirty="0">
                <a:latin typeface="微软雅黑"/>
                <a:cs typeface="微软雅黑"/>
              </a:rPr>
              <a:t>国的</a:t>
            </a:r>
            <a:r>
              <a:rPr sz="2000" spc="-15" dirty="0">
                <a:latin typeface="微软雅黑"/>
                <a:cs typeface="微软雅黑"/>
              </a:rPr>
              <a:t>建</a:t>
            </a:r>
            <a:r>
              <a:rPr sz="2000" dirty="0">
                <a:latin typeface="微软雅黑"/>
                <a:cs typeface="微软雅黑"/>
              </a:rPr>
              <a:t>筑工</a:t>
            </a:r>
            <a:r>
              <a:rPr sz="2000" spc="-15" dirty="0">
                <a:latin typeface="微软雅黑"/>
                <a:cs typeface="微软雅黑"/>
              </a:rPr>
              <a:t>业</a:t>
            </a:r>
            <a:r>
              <a:rPr sz="2000" dirty="0">
                <a:latin typeface="微软雅黑"/>
                <a:cs typeface="微软雅黑"/>
              </a:rPr>
              <a:t>，必</a:t>
            </a:r>
            <a:r>
              <a:rPr sz="2000" spc="-15" dirty="0">
                <a:latin typeface="微软雅黑"/>
                <a:cs typeface="微软雅黑"/>
              </a:rPr>
              <a:t>须</a:t>
            </a:r>
            <a:r>
              <a:rPr sz="2000" dirty="0">
                <a:latin typeface="微软雅黑"/>
                <a:cs typeface="微软雅黑"/>
              </a:rPr>
              <a:t>积极</a:t>
            </a:r>
            <a:r>
              <a:rPr sz="2000" spc="-15" dirty="0">
                <a:latin typeface="微软雅黑"/>
                <a:cs typeface="微软雅黑"/>
              </a:rPr>
              <a:t>地</a:t>
            </a:r>
            <a:r>
              <a:rPr sz="2000" dirty="0">
                <a:latin typeface="微软雅黑"/>
                <a:cs typeface="微软雅黑"/>
              </a:rPr>
              <a:t>、有</a:t>
            </a:r>
            <a:r>
              <a:rPr sz="2000" spc="-15" dirty="0">
                <a:latin typeface="微软雅黑"/>
                <a:cs typeface="微软雅黑"/>
              </a:rPr>
              <a:t>步</a:t>
            </a:r>
            <a:r>
              <a:rPr sz="2000" dirty="0">
                <a:latin typeface="微软雅黑"/>
                <a:cs typeface="微软雅黑"/>
              </a:rPr>
              <a:t>骤地</a:t>
            </a:r>
            <a:r>
              <a:rPr sz="2000" spc="-15" dirty="0">
                <a:latin typeface="微软雅黑"/>
                <a:cs typeface="微软雅黑"/>
              </a:rPr>
              <a:t>实</a:t>
            </a:r>
            <a:r>
              <a:rPr sz="2000" dirty="0">
                <a:latin typeface="微软雅黑"/>
                <a:cs typeface="微软雅黑"/>
              </a:rPr>
              <a:t>现机械 化、工业化施工，必须</a:t>
            </a:r>
            <a:r>
              <a:rPr sz="2000" spc="-15" dirty="0">
                <a:latin typeface="微软雅黑"/>
                <a:cs typeface="微软雅黑"/>
              </a:rPr>
              <a:t>完</a:t>
            </a:r>
            <a:r>
              <a:rPr sz="2000" dirty="0">
                <a:latin typeface="微软雅黑"/>
                <a:cs typeface="微软雅黑"/>
              </a:rPr>
              <a:t>成对</a:t>
            </a:r>
            <a:r>
              <a:rPr sz="2000" spc="-15" dirty="0">
                <a:latin typeface="微软雅黑"/>
                <a:cs typeface="微软雅黑"/>
              </a:rPr>
              <a:t>建</a:t>
            </a:r>
            <a:r>
              <a:rPr sz="2000" dirty="0">
                <a:latin typeface="微软雅黑"/>
                <a:cs typeface="微软雅黑"/>
              </a:rPr>
              <a:t>筑工</a:t>
            </a:r>
            <a:r>
              <a:rPr sz="2000" spc="-15" dirty="0">
                <a:latin typeface="微软雅黑"/>
                <a:cs typeface="微软雅黑"/>
              </a:rPr>
              <a:t>业</a:t>
            </a:r>
            <a:r>
              <a:rPr sz="2000" dirty="0">
                <a:latin typeface="微软雅黑"/>
                <a:cs typeface="微软雅黑"/>
              </a:rPr>
              <a:t>的技</a:t>
            </a:r>
            <a:r>
              <a:rPr sz="2000" spc="-15" dirty="0">
                <a:latin typeface="微软雅黑"/>
                <a:cs typeface="微软雅黑"/>
              </a:rPr>
              <a:t>术</a:t>
            </a:r>
            <a:r>
              <a:rPr sz="2000" dirty="0">
                <a:latin typeface="微软雅黑"/>
                <a:cs typeface="微软雅黑"/>
              </a:rPr>
              <a:t>改造</a:t>
            </a:r>
            <a:r>
              <a:rPr sz="2000" spc="-15" dirty="0">
                <a:latin typeface="微软雅黑"/>
                <a:cs typeface="微软雅黑"/>
              </a:rPr>
              <a:t>，</a:t>
            </a:r>
            <a:r>
              <a:rPr sz="2000" dirty="0">
                <a:latin typeface="微软雅黑"/>
                <a:cs typeface="微软雅黑"/>
              </a:rPr>
              <a:t>逐步</a:t>
            </a:r>
            <a:r>
              <a:rPr sz="2000" spc="-15" dirty="0">
                <a:latin typeface="微软雅黑"/>
                <a:cs typeface="微软雅黑"/>
              </a:rPr>
              <a:t>地</a:t>
            </a:r>
            <a:r>
              <a:rPr sz="2000" dirty="0">
                <a:latin typeface="微软雅黑"/>
                <a:cs typeface="微软雅黑"/>
              </a:rPr>
              <a:t>完成</a:t>
            </a:r>
            <a:r>
              <a:rPr sz="2000" spc="-15" dirty="0">
                <a:latin typeface="微软雅黑"/>
                <a:cs typeface="微软雅黑"/>
              </a:rPr>
              <a:t>向</a:t>
            </a:r>
            <a:r>
              <a:rPr sz="2000" dirty="0">
                <a:latin typeface="微软雅黑"/>
                <a:cs typeface="微软雅黑"/>
              </a:rPr>
              <a:t>建筑</a:t>
            </a:r>
            <a:r>
              <a:rPr sz="2000" spc="-15" dirty="0">
                <a:latin typeface="微软雅黑"/>
                <a:cs typeface="微软雅黑"/>
              </a:rPr>
              <a:t>工</a:t>
            </a:r>
            <a:r>
              <a:rPr sz="2000" dirty="0">
                <a:latin typeface="微软雅黑"/>
                <a:cs typeface="微软雅黑"/>
              </a:rPr>
              <a:t>业化</a:t>
            </a:r>
            <a:r>
              <a:rPr sz="2000" spc="-15" dirty="0">
                <a:latin typeface="微软雅黑"/>
                <a:cs typeface="微软雅黑"/>
              </a:rPr>
              <a:t>的</a:t>
            </a:r>
            <a:r>
              <a:rPr sz="2000" dirty="0">
                <a:latin typeface="微软雅黑"/>
                <a:cs typeface="微软雅黑"/>
              </a:rPr>
              <a:t>过渡</a:t>
            </a:r>
            <a:endParaRPr sz="2000">
              <a:latin typeface="微软雅黑"/>
              <a:cs typeface="微软雅黑"/>
            </a:endParaRPr>
          </a:p>
          <a:p>
            <a:pPr marL="355600" marR="50165" indent="-342900">
              <a:lnSpc>
                <a:spcPct val="100000"/>
              </a:lnSpc>
              <a:buFont typeface="Arial"/>
              <a:buChar char="•"/>
              <a:tabLst>
                <a:tab pos="354965" algn="l"/>
                <a:tab pos="355600" algn="l"/>
              </a:tabLst>
            </a:pPr>
            <a:r>
              <a:rPr sz="2000" dirty="0">
                <a:solidFill>
                  <a:srgbClr val="FF0000"/>
                </a:solidFill>
                <a:latin typeface="微软雅黑"/>
                <a:cs typeface="微软雅黑"/>
              </a:rPr>
              <a:t>1995年</a:t>
            </a:r>
            <a:r>
              <a:rPr sz="2000" dirty="0">
                <a:latin typeface="微软雅黑"/>
                <a:cs typeface="微软雅黑"/>
              </a:rPr>
              <a:t>，建设部发布了《</a:t>
            </a:r>
            <a:r>
              <a:rPr sz="2000" spc="-10" dirty="0">
                <a:solidFill>
                  <a:srgbClr val="FF0000"/>
                </a:solidFill>
                <a:latin typeface="微软雅黑"/>
                <a:cs typeface="微软雅黑"/>
              </a:rPr>
              <a:t>建</a:t>
            </a:r>
            <a:r>
              <a:rPr sz="2000" dirty="0">
                <a:solidFill>
                  <a:srgbClr val="FF0000"/>
                </a:solidFill>
                <a:latin typeface="微软雅黑"/>
                <a:cs typeface="微软雅黑"/>
              </a:rPr>
              <a:t>筑工业化发</a:t>
            </a:r>
            <a:r>
              <a:rPr sz="2000" spc="-10" dirty="0">
                <a:solidFill>
                  <a:srgbClr val="FF0000"/>
                </a:solidFill>
                <a:latin typeface="微软雅黑"/>
                <a:cs typeface="微软雅黑"/>
              </a:rPr>
              <a:t>展</a:t>
            </a:r>
            <a:r>
              <a:rPr sz="2000" dirty="0">
                <a:solidFill>
                  <a:srgbClr val="FF0000"/>
                </a:solidFill>
                <a:latin typeface="微软雅黑"/>
                <a:cs typeface="微软雅黑"/>
              </a:rPr>
              <a:t>纲</a:t>
            </a:r>
            <a:r>
              <a:rPr sz="2000" spc="-15" dirty="0">
                <a:solidFill>
                  <a:srgbClr val="FF0000"/>
                </a:solidFill>
                <a:latin typeface="微软雅黑"/>
                <a:cs typeface="微软雅黑"/>
              </a:rPr>
              <a:t>要</a:t>
            </a:r>
            <a:r>
              <a:rPr sz="2000" spc="-15" dirty="0">
                <a:latin typeface="微软雅黑"/>
                <a:cs typeface="微软雅黑"/>
              </a:rPr>
              <a:t>》</a:t>
            </a:r>
            <a:r>
              <a:rPr sz="2000" dirty="0">
                <a:latin typeface="微软雅黑"/>
                <a:cs typeface="微软雅黑"/>
              </a:rPr>
              <a:t>。根</a:t>
            </a:r>
            <a:r>
              <a:rPr sz="2000" spc="-15" dirty="0">
                <a:latin typeface="微软雅黑"/>
                <a:cs typeface="微软雅黑"/>
              </a:rPr>
              <a:t>据</a:t>
            </a:r>
            <a:r>
              <a:rPr sz="2000" dirty="0">
                <a:latin typeface="微软雅黑"/>
                <a:cs typeface="微软雅黑"/>
              </a:rPr>
              <a:t>现行</a:t>
            </a:r>
            <a:r>
              <a:rPr sz="2000" spc="-15" dirty="0">
                <a:latin typeface="微软雅黑"/>
                <a:cs typeface="微软雅黑"/>
              </a:rPr>
              <a:t>规</a:t>
            </a:r>
            <a:r>
              <a:rPr sz="2000" dirty="0">
                <a:latin typeface="微软雅黑"/>
                <a:cs typeface="微软雅黑"/>
              </a:rPr>
              <a:t>范标</a:t>
            </a:r>
            <a:r>
              <a:rPr sz="2000" spc="-15" dirty="0">
                <a:latin typeface="微软雅黑"/>
                <a:cs typeface="微软雅黑"/>
              </a:rPr>
              <a:t>准</a:t>
            </a:r>
            <a:r>
              <a:rPr sz="2000" dirty="0">
                <a:latin typeface="微软雅黑"/>
                <a:cs typeface="微软雅黑"/>
              </a:rPr>
              <a:t>，工</a:t>
            </a:r>
            <a:r>
              <a:rPr sz="2000" spc="-15" dirty="0">
                <a:latin typeface="微软雅黑"/>
                <a:cs typeface="微软雅黑"/>
              </a:rPr>
              <a:t>业</a:t>
            </a:r>
            <a:r>
              <a:rPr sz="2000" dirty="0">
                <a:latin typeface="微软雅黑"/>
                <a:cs typeface="微软雅黑"/>
              </a:rPr>
              <a:t>化建</a:t>
            </a:r>
            <a:r>
              <a:rPr sz="2000" spc="-15" dirty="0">
                <a:latin typeface="微软雅黑"/>
                <a:cs typeface="微软雅黑"/>
              </a:rPr>
              <a:t>筑</a:t>
            </a:r>
            <a:r>
              <a:rPr sz="2000" dirty="0">
                <a:latin typeface="微软雅黑"/>
                <a:cs typeface="微软雅黑"/>
              </a:rPr>
              <a:t>体系</a:t>
            </a:r>
            <a:r>
              <a:rPr sz="2000" spc="-15" dirty="0">
                <a:latin typeface="微软雅黑"/>
                <a:cs typeface="微软雅黑"/>
              </a:rPr>
              <a:t>是</a:t>
            </a:r>
            <a:r>
              <a:rPr sz="2000" dirty="0">
                <a:latin typeface="微软雅黑"/>
                <a:cs typeface="微软雅黑"/>
              </a:rPr>
              <a:t>一个 完整的建筑生产过程，</a:t>
            </a:r>
            <a:r>
              <a:rPr sz="2000" spc="-15" dirty="0">
                <a:latin typeface="微软雅黑"/>
                <a:cs typeface="微软雅黑"/>
              </a:rPr>
              <a:t>即</a:t>
            </a:r>
            <a:r>
              <a:rPr sz="2000" dirty="0">
                <a:latin typeface="微软雅黑"/>
                <a:cs typeface="微软雅黑"/>
              </a:rPr>
              <a:t>把房</a:t>
            </a:r>
            <a:r>
              <a:rPr sz="2000" spc="-15" dirty="0">
                <a:latin typeface="微软雅黑"/>
                <a:cs typeface="微软雅黑"/>
              </a:rPr>
              <a:t>屋</a:t>
            </a:r>
            <a:r>
              <a:rPr sz="2000" dirty="0">
                <a:latin typeface="微软雅黑"/>
                <a:cs typeface="微软雅黑"/>
              </a:rPr>
              <a:t>作为</a:t>
            </a:r>
            <a:r>
              <a:rPr sz="2000" spc="-15" dirty="0">
                <a:latin typeface="微软雅黑"/>
                <a:cs typeface="微软雅黑"/>
              </a:rPr>
              <a:t>一</a:t>
            </a:r>
            <a:r>
              <a:rPr sz="2000" dirty="0">
                <a:latin typeface="微软雅黑"/>
                <a:cs typeface="微软雅黑"/>
              </a:rPr>
              <a:t>种工</a:t>
            </a:r>
            <a:r>
              <a:rPr sz="2000" spc="-15" dirty="0">
                <a:latin typeface="微软雅黑"/>
                <a:cs typeface="微软雅黑"/>
              </a:rPr>
              <a:t>业</a:t>
            </a:r>
            <a:r>
              <a:rPr sz="2000" dirty="0">
                <a:latin typeface="微软雅黑"/>
                <a:cs typeface="微软雅黑"/>
              </a:rPr>
              <a:t>产品</a:t>
            </a:r>
            <a:r>
              <a:rPr sz="2000" spc="-15" dirty="0">
                <a:latin typeface="微软雅黑"/>
                <a:cs typeface="微软雅黑"/>
              </a:rPr>
              <a:t>，</a:t>
            </a:r>
            <a:r>
              <a:rPr sz="2000" dirty="0">
                <a:latin typeface="微软雅黑"/>
                <a:cs typeface="微软雅黑"/>
              </a:rPr>
              <a:t>根据</a:t>
            </a:r>
            <a:r>
              <a:rPr sz="2000" spc="-15" dirty="0">
                <a:latin typeface="微软雅黑"/>
                <a:cs typeface="微软雅黑"/>
              </a:rPr>
              <a:t>工</a:t>
            </a:r>
            <a:r>
              <a:rPr sz="2000" dirty="0">
                <a:latin typeface="微软雅黑"/>
                <a:cs typeface="微软雅黑"/>
              </a:rPr>
              <a:t>业化</a:t>
            </a:r>
            <a:r>
              <a:rPr sz="2000" spc="-15" dirty="0">
                <a:latin typeface="微软雅黑"/>
                <a:cs typeface="微软雅黑"/>
              </a:rPr>
              <a:t>生</a:t>
            </a:r>
            <a:r>
              <a:rPr sz="2000" dirty="0">
                <a:latin typeface="微软雅黑"/>
                <a:cs typeface="微软雅黑"/>
              </a:rPr>
              <a:t>产原</a:t>
            </a:r>
            <a:r>
              <a:rPr sz="2000" spc="-15" dirty="0">
                <a:latin typeface="微软雅黑"/>
                <a:cs typeface="微软雅黑"/>
              </a:rPr>
              <a:t>则</a:t>
            </a:r>
            <a:r>
              <a:rPr sz="2000" dirty="0">
                <a:latin typeface="微软雅黑"/>
                <a:cs typeface="微软雅黑"/>
              </a:rPr>
              <a:t>，包</a:t>
            </a:r>
            <a:r>
              <a:rPr sz="2000" spc="-15" dirty="0">
                <a:latin typeface="微软雅黑"/>
                <a:cs typeface="微软雅黑"/>
              </a:rPr>
              <a:t>括</a:t>
            </a:r>
            <a:r>
              <a:rPr sz="2000" dirty="0">
                <a:latin typeface="微软雅黑"/>
                <a:cs typeface="微软雅黑"/>
              </a:rPr>
              <a:t>设计</a:t>
            </a:r>
            <a:r>
              <a:rPr sz="2000" spc="-15" dirty="0">
                <a:latin typeface="微软雅黑"/>
                <a:cs typeface="微软雅黑"/>
              </a:rPr>
              <a:t>、</a:t>
            </a:r>
            <a:r>
              <a:rPr sz="2000" dirty="0">
                <a:latin typeface="微软雅黑"/>
                <a:cs typeface="微软雅黑"/>
              </a:rPr>
              <a:t>生产、 施工和组织管理等在内</a:t>
            </a:r>
            <a:r>
              <a:rPr sz="2000" spc="-10" dirty="0">
                <a:latin typeface="微软雅黑"/>
                <a:cs typeface="微软雅黑"/>
              </a:rPr>
              <a:t>的</a:t>
            </a:r>
            <a:r>
              <a:rPr sz="2000" dirty="0">
                <a:latin typeface="微软雅黑"/>
                <a:cs typeface="微软雅黑"/>
              </a:rPr>
              <a:t>建造</a:t>
            </a:r>
            <a:r>
              <a:rPr sz="2000" spc="-10" dirty="0">
                <a:latin typeface="微软雅黑"/>
                <a:cs typeface="微软雅黑"/>
              </a:rPr>
              <a:t>房</a:t>
            </a:r>
            <a:r>
              <a:rPr sz="2000" dirty="0">
                <a:latin typeface="微软雅黑"/>
                <a:cs typeface="微软雅黑"/>
              </a:rPr>
              <a:t>屋全</a:t>
            </a:r>
            <a:r>
              <a:rPr sz="2000" spc="-10" dirty="0">
                <a:latin typeface="微软雅黑"/>
                <a:cs typeface="微软雅黑"/>
              </a:rPr>
              <a:t>过</a:t>
            </a:r>
            <a:r>
              <a:rPr sz="2000" dirty="0">
                <a:latin typeface="微软雅黑"/>
                <a:cs typeface="微软雅黑"/>
              </a:rPr>
              <a:t>程配</a:t>
            </a:r>
            <a:r>
              <a:rPr sz="2000" spc="-10" dirty="0">
                <a:latin typeface="微软雅黑"/>
                <a:cs typeface="微软雅黑"/>
              </a:rPr>
              <a:t>套</a:t>
            </a:r>
            <a:r>
              <a:rPr sz="2000" dirty="0">
                <a:latin typeface="微软雅黑"/>
                <a:cs typeface="微软雅黑"/>
              </a:rPr>
              <a:t>的一</a:t>
            </a:r>
            <a:r>
              <a:rPr sz="2000" spc="-10" dirty="0">
                <a:latin typeface="微软雅黑"/>
                <a:cs typeface="微软雅黑"/>
              </a:rPr>
              <a:t>种</a:t>
            </a:r>
            <a:r>
              <a:rPr sz="2000" dirty="0">
                <a:latin typeface="微软雅黑"/>
                <a:cs typeface="微软雅黑"/>
              </a:rPr>
              <a:t>方式</a:t>
            </a:r>
            <a:endParaRPr sz="2000">
              <a:latin typeface="微软雅黑"/>
              <a:cs typeface="微软雅黑"/>
            </a:endParaRPr>
          </a:p>
        </p:txBody>
      </p:sp>
      <p:sp>
        <p:nvSpPr>
          <p:cNvPr id="3" name="object 3"/>
          <p:cNvSpPr/>
          <p:nvPr/>
        </p:nvSpPr>
        <p:spPr>
          <a:xfrm>
            <a:off x="805383" y="2667000"/>
            <a:ext cx="4812564" cy="3856293"/>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6060118" y="2692578"/>
            <a:ext cx="5318479" cy="3700394"/>
          </a:xfrm>
          <a:prstGeom prst="rect">
            <a:avLst/>
          </a:prstGeom>
          <a:blipFill>
            <a:blip r:embed="rId6" cstate="print"/>
            <a:stretch>
              <a:fillRect/>
            </a:stretch>
          </a:blipFill>
        </p:spPr>
        <p:txBody>
          <a:bodyPr wrap="square" lIns="0" tIns="0" rIns="0" bIns="0" rtlCol="0"/>
          <a:lstStyle/>
          <a:p>
            <a:endParaRPr/>
          </a:p>
        </p:txBody>
      </p:sp>
      <p:pic>
        <p:nvPicPr>
          <p:cNvPr id="5" name="luvvoice.com-20240823-SUGz">
            <a:hlinkClick r:id="" action="ppaction://media"/>
            <a:extLst>
              <a:ext uri="{FF2B5EF4-FFF2-40B4-BE49-F238E27FC236}">
                <a16:creationId xmlns:a16="http://schemas.microsoft.com/office/drawing/2014/main" id="{66F03A0A-7752-9A5D-53BE-4F20315272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extLst>
      <p:ext uri="{BB962C8B-B14F-4D97-AF65-F5344CB8AC3E}">
        <p14:creationId xmlns:p14="http://schemas.microsoft.com/office/powerpoint/2010/main" val="13095125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6653" y="451485"/>
            <a:ext cx="11286490" cy="1701800"/>
          </a:xfrm>
          <a:prstGeom prst="rect">
            <a:avLst/>
          </a:prstGeom>
        </p:spPr>
        <p:txBody>
          <a:bodyPr vert="horz" wrap="square" lIns="0" tIns="12065" rIns="0" bIns="0" rtlCol="0">
            <a:spAutoFit/>
          </a:bodyPr>
          <a:lstStyle/>
          <a:p>
            <a:pPr marL="355600" marR="217804" indent="-342900">
              <a:lnSpc>
                <a:spcPct val="100000"/>
              </a:lnSpc>
              <a:spcBef>
                <a:spcPts val="95"/>
              </a:spcBef>
              <a:buFont typeface="Arial"/>
              <a:buChar char="•"/>
              <a:tabLst>
                <a:tab pos="354965" algn="l"/>
                <a:tab pos="355600" algn="l"/>
              </a:tabLst>
            </a:pPr>
            <a:r>
              <a:rPr sz="2200" spc="-5" dirty="0">
                <a:latin typeface="微软雅黑"/>
                <a:cs typeface="微软雅黑"/>
              </a:rPr>
              <a:t>以</a:t>
            </a:r>
            <a:r>
              <a:rPr sz="2200" spc="-10" dirty="0">
                <a:solidFill>
                  <a:srgbClr val="FF0000"/>
                </a:solidFill>
                <a:latin typeface="微软雅黑"/>
                <a:cs typeface="微软雅黑"/>
              </a:rPr>
              <a:t>2013</a:t>
            </a:r>
            <a:r>
              <a:rPr sz="2200" spc="-5" dirty="0">
                <a:solidFill>
                  <a:srgbClr val="FF0000"/>
                </a:solidFill>
                <a:latin typeface="微软雅黑"/>
                <a:cs typeface="微软雅黑"/>
              </a:rPr>
              <a:t>年</a:t>
            </a:r>
            <a:r>
              <a:rPr sz="2200" spc="-5" dirty="0">
                <a:latin typeface="微软雅黑"/>
                <a:cs typeface="微软雅黑"/>
              </a:rPr>
              <a:t>全国建设工作会议为</a:t>
            </a:r>
            <a:r>
              <a:rPr sz="2200" dirty="0">
                <a:latin typeface="微软雅黑"/>
                <a:cs typeface="微软雅黑"/>
              </a:rPr>
              <a:t>标</a:t>
            </a:r>
            <a:r>
              <a:rPr sz="2200" spc="-5" dirty="0">
                <a:latin typeface="微软雅黑"/>
                <a:cs typeface="微软雅黑"/>
              </a:rPr>
              <a:t>志，</a:t>
            </a:r>
            <a:r>
              <a:rPr sz="2200" dirty="0">
                <a:latin typeface="微软雅黑"/>
                <a:cs typeface="微软雅黑"/>
              </a:rPr>
              <a:t>首</a:t>
            </a:r>
            <a:r>
              <a:rPr sz="2200" spc="-5" dirty="0">
                <a:latin typeface="微软雅黑"/>
                <a:cs typeface="微软雅黑"/>
              </a:rPr>
              <a:t>次提</a:t>
            </a:r>
            <a:r>
              <a:rPr sz="2200" dirty="0">
                <a:latin typeface="微软雅黑"/>
                <a:cs typeface="微软雅黑"/>
              </a:rPr>
              <a:t>出</a:t>
            </a:r>
            <a:r>
              <a:rPr sz="2200" spc="5" dirty="0">
                <a:latin typeface="微软雅黑"/>
                <a:cs typeface="微软雅黑"/>
              </a:rPr>
              <a:t>”</a:t>
            </a:r>
            <a:r>
              <a:rPr sz="2200" spc="-5" dirty="0">
                <a:solidFill>
                  <a:srgbClr val="FF0000"/>
                </a:solidFill>
                <a:latin typeface="微软雅黑"/>
                <a:cs typeface="微软雅黑"/>
              </a:rPr>
              <a:t>促</a:t>
            </a:r>
            <a:r>
              <a:rPr sz="2200" dirty="0">
                <a:solidFill>
                  <a:srgbClr val="FF0000"/>
                </a:solidFill>
                <a:latin typeface="微软雅黑"/>
                <a:cs typeface="微软雅黑"/>
              </a:rPr>
              <a:t>进</a:t>
            </a:r>
            <a:r>
              <a:rPr sz="2200" spc="-5" dirty="0">
                <a:solidFill>
                  <a:srgbClr val="FF0000"/>
                </a:solidFill>
                <a:latin typeface="微软雅黑"/>
                <a:cs typeface="微软雅黑"/>
              </a:rPr>
              <a:t>建筑</a:t>
            </a:r>
            <a:r>
              <a:rPr sz="2200" dirty="0">
                <a:solidFill>
                  <a:srgbClr val="FF0000"/>
                </a:solidFill>
                <a:latin typeface="微软雅黑"/>
                <a:cs typeface="微软雅黑"/>
              </a:rPr>
              <a:t>产</a:t>
            </a:r>
            <a:r>
              <a:rPr sz="2200" spc="-5" dirty="0">
                <a:solidFill>
                  <a:srgbClr val="FF0000"/>
                </a:solidFill>
                <a:latin typeface="微软雅黑"/>
                <a:cs typeface="微软雅黑"/>
              </a:rPr>
              <a:t>业现</a:t>
            </a:r>
            <a:r>
              <a:rPr sz="2200" dirty="0">
                <a:solidFill>
                  <a:srgbClr val="FF0000"/>
                </a:solidFill>
                <a:latin typeface="微软雅黑"/>
                <a:cs typeface="微软雅黑"/>
              </a:rPr>
              <a:t>代</a:t>
            </a:r>
            <a:r>
              <a:rPr sz="2200" spc="5" dirty="0">
                <a:solidFill>
                  <a:srgbClr val="FF0000"/>
                </a:solidFill>
                <a:latin typeface="微软雅黑"/>
                <a:cs typeface="微软雅黑"/>
              </a:rPr>
              <a:t>化</a:t>
            </a:r>
            <a:r>
              <a:rPr sz="2200" spc="-5" dirty="0">
                <a:latin typeface="微软雅黑"/>
                <a:cs typeface="微软雅黑"/>
              </a:rPr>
              <a:t>”</a:t>
            </a:r>
            <a:r>
              <a:rPr sz="2200" dirty="0">
                <a:latin typeface="微软雅黑"/>
                <a:cs typeface="微软雅黑"/>
              </a:rPr>
              <a:t>的</a:t>
            </a:r>
            <a:r>
              <a:rPr sz="2200" spc="-5" dirty="0">
                <a:latin typeface="微软雅黑"/>
                <a:cs typeface="微软雅黑"/>
              </a:rPr>
              <a:t>发展</a:t>
            </a:r>
            <a:r>
              <a:rPr sz="2200" dirty="0">
                <a:latin typeface="微软雅黑"/>
                <a:cs typeface="微软雅黑"/>
              </a:rPr>
              <a:t>要</a:t>
            </a:r>
            <a:r>
              <a:rPr sz="2200" spc="-5" dirty="0">
                <a:latin typeface="微软雅黑"/>
                <a:cs typeface="微软雅黑"/>
              </a:rPr>
              <a:t>求，以 建筑业转型升级为目标</a:t>
            </a:r>
            <a:endParaRPr sz="2200">
              <a:latin typeface="微软雅黑"/>
              <a:cs typeface="微软雅黑"/>
            </a:endParaRPr>
          </a:p>
          <a:p>
            <a:pPr marL="355600" indent="-342900">
              <a:lnSpc>
                <a:spcPct val="100000"/>
              </a:lnSpc>
              <a:buFont typeface="Arial"/>
              <a:buChar char="•"/>
              <a:tabLst>
                <a:tab pos="354965" algn="l"/>
                <a:tab pos="355600" algn="l"/>
              </a:tabLst>
            </a:pPr>
            <a:r>
              <a:rPr sz="2200" spc="-10" dirty="0">
                <a:solidFill>
                  <a:srgbClr val="FF0000"/>
                </a:solidFill>
                <a:latin typeface="微软雅黑"/>
                <a:cs typeface="微软雅黑"/>
              </a:rPr>
              <a:t>2014</a:t>
            </a:r>
            <a:r>
              <a:rPr sz="2200" spc="-5" dirty="0">
                <a:solidFill>
                  <a:srgbClr val="FF0000"/>
                </a:solidFill>
                <a:latin typeface="微软雅黑"/>
                <a:cs typeface="微软雅黑"/>
              </a:rPr>
              <a:t>年</a:t>
            </a:r>
            <a:r>
              <a:rPr sz="2200" spc="-10" dirty="0">
                <a:solidFill>
                  <a:srgbClr val="FF0000"/>
                </a:solidFill>
                <a:latin typeface="微软雅黑"/>
                <a:cs typeface="微软雅黑"/>
              </a:rPr>
              <a:t>7</a:t>
            </a:r>
            <a:r>
              <a:rPr sz="2200" spc="-5" dirty="0">
                <a:solidFill>
                  <a:srgbClr val="FF0000"/>
                </a:solidFill>
                <a:latin typeface="微软雅黑"/>
                <a:cs typeface="微软雅黑"/>
              </a:rPr>
              <a:t>月</a:t>
            </a:r>
            <a:r>
              <a:rPr sz="2200" spc="-10" dirty="0">
                <a:solidFill>
                  <a:srgbClr val="FF0000"/>
                </a:solidFill>
                <a:latin typeface="微软雅黑"/>
                <a:cs typeface="微软雅黑"/>
              </a:rPr>
              <a:t>1</a:t>
            </a:r>
            <a:r>
              <a:rPr sz="2200" spc="-5" dirty="0">
                <a:solidFill>
                  <a:srgbClr val="FF0000"/>
                </a:solidFill>
                <a:latin typeface="微软雅黑"/>
                <a:cs typeface="微软雅黑"/>
              </a:rPr>
              <a:t>日</a:t>
            </a:r>
            <a:r>
              <a:rPr sz="2200" spc="-5" dirty="0">
                <a:latin typeface="微软雅黑"/>
                <a:cs typeface="微软雅黑"/>
              </a:rPr>
              <a:t>，住建部出台</a:t>
            </a:r>
            <a:r>
              <a:rPr sz="2200" spc="-20" dirty="0">
                <a:latin typeface="微软雅黑"/>
                <a:cs typeface="微软雅黑"/>
              </a:rPr>
              <a:t>《</a:t>
            </a:r>
            <a:r>
              <a:rPr sz="2200" dirty="0">
                <a:solidFill>
                  <a:srgbClr val="FF0000"/>
                </a:solidFill>
                <a:latin typeface="微软雅黑"/>
                <a:cs typeface="微软雅黑"/>
              </a:rPr>
              <a:t>关</a:t>
            </a:r>
            <a:r>
              <a:rPr sz="2200" spc="-5" dirty="0">
                <a:solidFill>
                  <a:srgbClr val="FF0000"/>
                </a:solidFill>
                <a:latin typeface="微软雅黑"/>
                <a:cs typeface="微软雅黑"/>
              </a:rPr>
              <a:t>于推</a:t>
            </a:r>
            <a:r>
              <a:rPr sz="2200" dirty="0">
                <a:solidFill>
                  <a:srgbClr val="FF0000"/>
                </a:solidFill>
                <a:latin typeface="微软雅黑"/>
                <a:cs typeface="微软雅黑"/>
              </a:rPr>
              <a:t>进</a:t>
            </a:r>
            <a:r>
              <a:rPr sz="2200" spc="-5" dirty="0">
                <a:solidFill>
                  <a:srgbClr val="FF0000"/>
                </a:solidFill>
                <a:latin typeface="微软雅黑"/>
                <a:cs typeface="微软雅黑"/>
              </a:rPr>
              <a:t>建筑</a:t>
            </a:r>
            <a:r>
              <a:rPr sz="2200" dirty="0">
                <a:solidFill>
                  <a:srgbClr val="FF0000"/>
                </a:solidFill>
                <a:latin typeface="微软雅黑"/>
                <a:cs typeface="微软雅黑"/>
              </a:rPr>
              <a:t>业</a:t>
            </a:r>
            <a:r>
              <a:rPr sz="2200" spc="-5" dirty="0">
                <a:solidFill>
                  <a:srgbClr val="FF0000"/>
                </a:solidFill>
                <a:latin typeface="微软雅黑"/>
                <a:cs typeface="微软雅黑"/>
              </a:rPr>
              <a:t>发展</a:t>
            </a:r>
            <a:r>
              <a:rPr sz="2200" dirty="0">
                <a:solidFill>
                  <a:srgbClr val="FF0000"/>
                </a:solidFill>
                <a:latin typeface="微软雅黑"/>
                <a:cs typeface="微软雅黑"/>
              </a:rPr>
              <a:t>和</a:t>
            </a:r>
            <a:r>
              <a:rPr sz="2200" spc="-5" dirty="0">
                <a:solidFill>
                  <a:srgbClr val="FF0000"/>
                </a:solidFill>
                <a:latin typeface="微软雅黑"/>
                <a:cs typeface="微软雅黑"/>
              </a:rPr>
              <a:t>改革</a:t>
            </a:r>
            <a:r>
              <a:rPr sz="2200" dirty="0">
                <a:solidFill>
                  <a:srgbClr val="FF0000"/>
                </a:solidFill>
                <a:latin typeface="微软雅黑"/>
                <a:cs typeface="微软雅黑"/>
              </a:rPr>
              <a:t>的</a:t>
            </a:r>
            <a:r>
              <a:rPr sz="2200" spc="-5" dirty="0">
                <a:solidFill>
                  <a:srgbClr val="FF0000"/>
                </a:solidFill>
                <a:latin typeface="微软雅黑"/>
                <a:cs typeface="微软雅黑"/>
              </a:rPr>
              <a:t>若干</a:t>
            </a:r>
            <a:r>
              <a:rPr sz="2200" dirty="0">
                <a:solidFill>
                  <a:srgbClr val="FF0000"/>
                </a:solidFill>
                <a:latin typeface="微软雅黑"/>
                <a:cs typeface="微软雅黑"/>
              </a:rPr>
              <a:t>意</a:t>
            </a:r>
            <a:r>
              <a:rPr sz="2200" spc="15" dirty="0">
                <a:solidFill>
                  <a:srgbClr val="FF0000"/>
                </a:solidFill>
                <a:latin typeface="微软雅黑"/>
                <a:cs typeface="微软雅黑"/>
              </a:rPr>
              <a:t>见</a:t>
            </a:r>
            <a:r>
              <a:rPr sz="2200" spc="-5" dirty="0">
                <a:latin typeface="微软雅黑"/>
                <a:cs typeface="微软雅黑"/>
              </a:rPr>
              <a:t>》</a:t>
            </a:r>
            <a:endParaRPr sz="2200">
              <a:latin typeface="微软雅黑"/>
              <a:cs typeface="微软雅黑"/>
            </a:endParaRPr>
          </a:p>
          <a:p>
            <a:pPr marL="355600" indent="-342900">
              <a:lnSpc>
                <a:spcPct val="100000"/>
              </a:lnSpc>
              <a:buFont typeface="Arial"/>
              <a:buChar char="•"/>
              <a:tabLst>
                <a:tab pos="354965" algn="l"/>
                <a:tab pos="355600" algn="l"/>
              </a:tabLst>
            </a:pPr>
            <a:r>
              <a:rPr sz="2200" spc="-10" dirty="0">
                <a:solidFill>
                  <a:srgbClr val="FF0000"/>
                </a:solidFill>
                <a:latin typeface="微软雅黑"/>
                <a:cs typeface="微软雅黑"/>
              </a:rPr>
              <a:t>2016</a:t>
            </a:r>
            <a:r>
              <a:rPr sz="2200" spc="-5" dirty="0">
                <a:solidFill>
                  <a:srgbClr val="FF0000"/>
                </a:solidFill>
                <a:latin typeface="微软雅黑"/>
                <a:cs typeface="微软雅黑"/>
              </a:rPr>
              <a:t>年</a:t>
            </a:r>
            <a:r>
              <a:rPr sz="2200" spc="-5" dirty="0">
                <a:latin typeface="微软雅黑"/>
                <a:cs typeface="微软雅黑"/>
              </a:rPr>
              <a:t>，国务院办公厅印发《</a:t>
            </a:r>
            <a:r>
              <a:rPr sz="2200" dirty="0">
                <a:solidFill>
                  <a:srgbClr val="FF0000"/>
                </a:solidFill>
                <a:latin typeface="微软雅黑"/>
                <a:cs typeface="微软雅黑"/>
              </a:rPr>
              <a:t>关</a:t>
            </a:r>
            <a:r>
              <a:rPr sz="2200" spc="-5" dirty="0">
                <a:solidFill>
                  <a:srgbClr val="FF0000"/>
                </a:solidFill>
                <a:latin typeface="微软雅黑"/>
                <a:cs typeface="微软雅黑"/>
              </a:rPr>
              <a:t>于大</a:t>
            </a:r>
            <a:r>
              <a:rPr sz="2200" dirty="0">
                <a:solidFill>
                  <a:srgbClr val="FF0000"/>
                </a:solidFill>
                <a:latin typeface="微软雅黑"/>
                <a:cs typeface="微软雅黑"/>
              </a:rPr>
              <a:t>力</a:t>
            </a:r>
            <a:r>
              <a:rPr sz="2200" spc="-5" dirty="0">
                <a:solidFill>
                  <a:srgbClr val="FF0000"/>
                </a:solidFill>
                <a:latin typeface="微软雅黑"/>
                <a:cs typeface="微软雅黑"/>
              </a:rPr>
              <a:t>发展</a:t>
            </a:r>
            <a:r>
              <a:rPr sz="2200" dirty="0">
                <a:solidFill>
                  <a:srgbClr val="FF0000"/>
                </a:solidFill>
                <a:latin typeface="微软雅黑"/>
                <a:cs typeface="微软雅黑"/>
              </a:rPr>
              <a:t>装</a:t>
            </a:r>
            <a:r>
              <a:rPr sz="2200" spc="-5" dirty="0">
                <a:solidFill>
                  <a:srgbClr val="FF0000"/>
                </a:solidFill>
                <a:latin typeface="微软雅黑"/>
                <a:cs typeface="微软雅黑"/>
              </a:rPr>
              <a:t>配式</a:t>
            </a:r>
            <a:r>
              <a:rPr sz="2200" dirty="0">
                <a:solidFill>
                  <a:srgbClr val="FF0000"/>
                </a:solidFill>
                <a:latin typeface="微软雅黑"/>
                <a:cs typeface="微软雅黑"/>
              </a:rPr>
              <a:t>建</a:t>
            </a:r>
            <a:r>
              <a:rPr sz="2200" spc="-5" dirty="0">
                <a:solidFill>
                  <a:srgbClr val="FF0000"/>
                </a:solidFill>
                <a:latin typeface="微软雅黑"/>
                <a:cs typeface="微软雅黑"/>
              </a:rPr>
              <a:t>筑的</a:t>
            </a:r>
            <a:r>
              <a:rPr sz="2200" dirty="0">
                <a:solidFill>
                  <a:srgbClr val="FF0000"/>
                </a:solidFill>
                <a:latin typeface="微软雅黑"/>
                <a:cs typeface="微软雅黑"/>
              </a:rPr>
              <a:t>指</a:t>
            </a:r>
            <a:r>
              <a:rPr sz="2200" spc="-5" dirty="0">
                <a:solidFill>
                  <a:srgbClr val="FF0000"/>
                </a:solidFill>
                <a:latin typeface="微软雅黑"/>
                <a:cs typeface="微软雅黑"/>
              </a:rPr>
              <a:t>导意</a:t>
            </a:r>
            <a:r>
              <a:rPr sz="2200" spc="25" dirty="0">
                <a:solidFill>
                  <a:srgbClr val="FF0000"/>
                </a:solidFill>
                <a:latin typeface="微软雅黑"/>
                <a:cs typeface="微软雅黑"/>
              </a:rPr>
              <a:t>见</a:t>
            </a:r>
            <a:r>
              <a:rPr sz="2200" spc="-5" dirty="0">
                <a:latin typeface="微软雅黑"/>
                <a:cs typeface="微软雅黑"/>
              </a:rPr>
              <a:t>》</a:t>
            </a:r>
            <a:endParaRPr sz="2200">
              <a:latin typeface="微软雅黑"/>
              <a:cs typeface="微软雅黑"/>
            </a:endParaRPr>
          </a:p>
          <a:p>
            <a:pPr marL="355600" indent="-342900">
              <a:lnSpc>
                <a:spcPct val="100000"/>
              </a:lnSpc>
              <a:spcBef>
                <a:spcPts val="5"/>
              </a:spcBef>
              <a:buFont typeface="Arial"/>
              <a:buChar char="•"/>
              <a:tabLst>
                <a:tab pos="354965" algn="l"/>
                <a:tab pos="355600" algn="l"/>
              </a:tabLst>
            </a:pPr>
            <a:r>
              <a:rPr sz="2200" spc="-10" dirty="0">
                <a:solidFill>
                  <a:srgbClr val="FF0000"/>
                </a:solidFill>
                <a:latin typeface="微软雅黑"/>
                <a:cs typeface="微软雅黑"/>
              </a:rPr>
              <a:t>2020</a:t>
            </a:r>
            <a:r>
              <a:rPr sz="2200" spc="-5" dirty="0">
                <a:solidFill>
                  <a:srgbClr val="FF0000"/>
                </a:solidFill>
                <a:latin typeface="微软雅黑"/>
                <a:cs typeface="微软雅黑"/>
              </a:rPr>
              <a:t>年</a:t>
            </a:r>
            <a:r>
              <a:rPr sz="2200" spc="-10" dirty="0">
                <a:solidFill>
                  <a:srgbClr val="FF0000"/>
                </a:solidFill>
                <a:latin typeface="微软雅黑"/>
                <a:cs typeface="微软雅黑"/>
              </a:rPr>
              <a:t>9</a:t>
            </a:r>
            <a:r>
              <a:rPr sz="2200" spc="-5" dirty="0">
                <a:solidFill>
                  <a:srgbClr val="FF0000"/>
                </a:solidFill>
                <a:latin typeface="微软雅黑"/>
                <a:cs typeface="微软雅黑"/>
              </a:rPr>
              <a:t>月</a:t>
            </a:r>
            <a:r>
              <a:rPr sz="2200" spc="-10" dirty="0">
                <a:solidFill>
                  <a:srgbClr val="FF0000"/>
                </a:solidFill>
                <a:latin typeface="微软雅黑"/>
                <a:cs typeface="微软雅黑"/>
              </a:rPr>
              <a:t>4</a:t>
            </a:r>
            <a:r>
              <a:rPr sz="2200" spc="-5" dirty="0">
                <a:solidFill>
                  <a:srgbClr val="FF0000"/>
                </a:solidFill>
                <a:latin typeface="微软雅黑"/>
                <a:cs typeface="微软雅黑"/>
              </a:rPr>
              <a:t>日</a:t>
            </a:r>
            <a:r>
              <a:rPr sz="2200" spc="-5" dirty="0">
                <a:latin typeface="微软雅黑"/>
                <a:cs typeface="微软雅黑"/>
              </a:rPr>
              <a:t>，住建部</a:t>
            </a:r>
            <a:r>
              <a:rPr sz="2200" spc="-15" dirty="0">
                <a:latin typeface="微软雅黑"/>
                <a:cs typeface="微软雅黑"/>
              </a:rPr>
              <a:t>等</a:t>
            </a:r>
            <a:r>
              <a:rPr sz="2200" spc="-10" dirty="0">
                <a:latin typeface="微软雅黑"/>
                <a:cs typeface="微软雅黑"/>
              </a:rPr>
              <a:t>9</a:t>
            </a:r>
            <a:r>
              <a:rPr sz="2200" spc="-5" dirty="0">
                <a:latin typeface="微软雅黑"/>
                <a:cs typeface="微软雅黑"/>
              </a:rPr>
              <a:t>部</a:t>
            </a:r>
            <a:r>
              <a:rPr sz="2200" dirty="0">
                <a:latin typeface="微软雅黑"/>
                <a:cs typeface="微软雅黑"/>
              </a:rPr>
              <a:t>门</a:t>
            </a:r>
            <a:r>
              <a:rPr sz="2200" spc="-5" dirty="0">
                <a:latin typeface="微软雅黑"/>
                <a:cs typeface="微软雅黑"/>
              </a:rPr>
              <a:t>联合</a:t>
            </a:r>
            <a:r>
              <a:rPr sz="2200" dirty="0">
                <a:latin typeface="微软雅黑"/>
                <a:cs typeface="微软雅黑"/>
              </a:rPr>
              <a:t>印</a:t>
            </a:r>
            <a:r>
              <a:rPr sz="2200" spc="-5" dirty="0">
                <a:latin typeface="微软雅黑"/>
                <a:cs typeface="微软雅黑"/>
              </a:rPr>
              <a:t>发了</a:t>
            </a:r>
            <a:r>
              <a:rPr sz="2200" spc="15" dirty="0">
                <a:latin typeface="微软雅黑"/>
                <a:cs typeface="微软雅黑"/>
              </a:rPr>
              <a:t>《</a:t>
            </a:r>
            <a:r>
              <a:rPr sz="2200" spc="-5" dirty="0">
                <a:solidFill>
                  <a:srgbClr val="FF0000"/>
                </a:solidFill>
                <a:latin typeface="微软雅黑"/>
                <a:cs typeface="微软雅黑"/>
              </a:rPr>
              <a:t>关于</a:t>
            </a:r>
            <a:r>
              <a:rPr sz="2200" dirty="0">
                <a:solidFill>
                  <a:srgbClr val="FF0000"/>
                </a:solidFill>
                <a:latin typeface="微软雅黑"/>
                <a:cs typeface="微软雅黑"/>
              </a:rPr>
              <a:t>加</a:t>
            </a:r>
            <a:r>
              <a:rPr sz="2200" spc="-5" dirty="0">
                <a:solidFill>
                  <a:srgbClr val="FF0000"/>
                </a:solidFill>
                <a:latin typeface="微软雅黑"/>
                <a:cs typeface="微软雅黑"/>
              </a:rPr>
              <a:t>快新</a:t>
            </a:r>
            <a:r>
              <a:rPr sz="2200" dirty="0">
                <a:solidFill>
                  <a:srgbClr val="FF0000"/>
                </a:solidFill>
                <a:latin typeface="微软雅黑"/>
                <a:cs typeface="微软雅黑"/>
              </a:rPr>
              <a:t>型</a:t>
            </a:r>
            <a:r>
              <a:rPr sz="2200" spc="-5" dirty="0">
                <a:solidFill>
                  <a:srgbClr val="FF0000"/>
                </a:solidFill>
                <a:latin typeface="微软雅黑"/>
                <a:cs typeface="微软雅黑"/>
              </a:rPr>
              <a:t>建筑</a:t>
            </a:r>
            <a:r>
              <a:rPr sz="2200" dirty="0">
                <a:solidFill>
                  <a:srgbClr val="FF0000"/>
                </a:solidFill>
                <a:latin typeface="微软雅黑"/>
                <a:cs typeface="微软雅黑"/>
              </a:rPr>
              <a:t>工</a:t>
            </a:r>
            <a:r>
              <a:rPr sz="2200" spc="-5" dirty="0">
                <a:solidFill>
                  <a:srgbClr val="FF0000"/>
                </a:solidFill>
                <a:latin typeface="微软雅黑"/>
                <a:cs typeface="微软雅黑"/>
              </a:rPr>
              <a:t>业化</a:t>
            </a:r>
            <a:r>
              <a:rPr sz="2200" dirty="0">
                <a:solidFill>
                  <a:srgbClr val="FF0000"/>
                </a:solidFill>
                <a:latin typeface="微软雅黑"/>
                <a:cs typeface="微软雅黑"/>
              </a:rPr>
              <a:t>发</a:t>
            </a:r>
            <a:r>
              <a:rPr sz="2200" spc="-5" dirty="0">
                <a:solidFill>
                  <a:srgbClr val="FF0000"/>
                </a:solidFill>
                <a:latin typeface="微软雅黑"/>
                <a:cs typeface="微软雅黑"/>
              </a:rPr>
              <a:t>展的</a:t>
            </a:r>
            <a:r>
              <a:rPr sz="2200" dirty="0">
                <a:solidFill>
                  <a:srgbClr val="FF0000"/>
                </a:solidFill>
                <a:latin typeface="微软雅黑"/>
                <a:cs typeface="微软雅黑"/>
              </a:rPr>
              <a:t>若</a:t>
            </a:r>
            <a:r>
              <a:rPr sz="2200" spc="-5" dirty="0">
                <a:solidFill>
                  <a:srgbClr val="FF0000"/>
                </a:solidFill>
                <a:latin typeface="微软雅黑"/>
                <a:cs typeface="微软雅黑"/>
              </a:rPr>
              <a:t>干意</a:t>
            </a:r>
            <a:r>
              <a:rPr sz="2200" spc="25" dirty="0">
                <a:solidFill>
                  <a:srgbClr val="FF0000"/>
                </a:solidFill>
                <a:latin typeface="微软雅黑"/>
                <a:cs typeface="微软雅黑"/>
              </a:rPr>
              <a:t>见</a:t>
            </a:r>
            <a:r>
              <a:rPr sz="2200" spc="-5" dirty="0">
                <a:latin typeface="微软雅黑"/>
                <a:cs typeface="微软雅黑"/>
              </a:rPr>
              <a:t>》</a:t>
            </a:r>
            <a:endParaRPr sz="2200">
              <a:latin typeface="微软雅黑"/>
              <a:cs typeface="微软雅黑"/>
            </a:endParaRPr>
          </a:p>
        </p:txBody>
      </p:sp>
      <p:sp>
        <p:nvSpPr>
          <p:cNvPr id="3" name="object 3"/>
          <p:cNvSpPr/>
          <p:nvPr/>
        </p:nvSpPr>
        <p:spPr>
          <a:xfrm>
            <a:off x="6395206" y="2813529"/>
            <a:ext cx="5299754" cy="1491294"/>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6427383" y="4389254"/>
            <a:ext cx="5380866" cy="1956140"/>
          </a:xfrm>
          <a:prstGeom prst="rect">
            <a:avLst/>
          </a:prstGeom>
          <a:blipFill>
            <a:blip r:embed="rId6" cstate="print"/>
            <a:stretch>
              <a:fillRect/>
            </a:stretch>
          </a:blipFill>
        </p:spPr>
        <p:txBody>
          <a:bodyPr wrap="square" lIns="0" tIns="0" rIns="0" bIns="0" rtlCol="0"/>
          <a:lstStyle/>
          <a:p>
            <a:endParaRPr/>
          </a:p>
        </p:txBody>
      </p:sp>
      <p:sp>
        <p:nvSpPr>
          <p:cNvPr id="5" name="object 5"/>
          <p:cNvSpPr/>
          <p:nvPr/>
        </p:nvSpPr>
        <p:spPr>
          <a:xfrm>
            <a:off x="430686" y="2769107"/>
            <a:ext cx="5833805" cy="3611348"/>
          </a:xfrm>
          <a:prstGeom prst="rect">
            <a:avLst/>
          </a:prstGeom>
          <a:blipFill>
            <a:blip r:embed="rId7" cstate="print"/>
            <a:stretch>
              <a:fillRect/>
            </a:stretch>
          </a:blipFill>
        </p:spPr>
        <p:txBody>
          <a:bodyPr wrap="square" lIns="0" tIns="0" rIns="0" bIns="0" rtlCol="0"/>
          <a:lstStyle/>
          <a:p>
            <a:endParaRPr/>
          </a:p>
        </p:txBody>
      </p:sp>
      <p:pic>
        <p:nvPicPr>
          <p:cNvPr id="6" name="luvvoice.com-20240823-e4dv">
            <a:hlinkClick r:id="" action="ppaction://media"/>
            <a:extLst>
              <a:ext uri="{FF2B5EF4-FFF2-40B4-BE49-F238E27FC236}">
                <a16:creationId xmlns:a16="http://schemas.microsoft.com/office/drawing/2014/main" id="{D12BF8BD-0526-7869-4E3F-A2A51C9A1F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304800" cy="304800"/>
          </a:xfrm>
          <a:prstGeom prst="rect">
            <a:avLst/>
          </a:prstGeom>
        </p:spPr>
      </p:pic>
    </p:spTree>
    <p:extLst>
      <p:ext uri="{BB962C8B-B14F-4D97-AF65-F5344CB8AC3E}">
        <p14:creationId xmlns:p14="http://schemas.microsoft.com/office/powerpoint/2010/main" val="42152906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2854" y="1105661"/>
            <a:ext cx="161963" cy="161671"/>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514540" y="1070863"/>
            <a:ext cx="7529258" cy="225425"/>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8060308" y="1071752"/>
            <a:ext cx="2722880" cy="224282"/>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182854" y="1593341"/>
            <a:ext cx="161963" cy="161671"/>
          </a:xfrm>
          <a:prstGeom prst="rect">
            <a:avLst/>
          </a:prstGeom>
          <a:blipFill>
            <a:blip r:embed="rId8" cstate="print"/>
            <a:stretch>
              <a:fillRect/>
            </a:stretch>
          </a:blipFill>
        </p:spPr>
        <p:txBody>
          <a:bodyPr wrap="square" lIns="0" tIns="0" rIns="0" bIns="0" rtlCol="0"/>
          <a:lstStyle/>
          <a:p>
            <a:endParaRPr/>
          </a:p>
        </p:txBody>
      </p:sp>
      <p:sp>
        <p:nvSpPr>
          <p:cNvPr id="6" name="object 6"/>
          <p:cNvSpPr/>
          <p:nvPr/>
        </p:nvSpPr>
        <p:spPr>
          <a:xfrm>
            <a:off x="516547" y="1559813"/>
            <a:ext cx="4313897" cy="223520"/>
          </a:xfrm>
          <a:prstGeom prst="rect">
            <a:avLst/>
          </a:prstGeom>
          <a:blipFill>
            <a:blip r:embed="rId9" cstate="print"/>
            <a:stretch>
              <a:fillRect/>
            </a:stretch>
          </a:blipFill>
        </p:spPr>
        <p:txBody>
          <a:bodyPr wrap="square" lIns="0" tIns="0" rIns="0" bIns="0" rtlCol="0"/>
          <a:lstStyle/>
          <a:p>
            <a:endParaRPr/>
          </a:p>
        </p:txBody>
      </p:sp>
      <p:sp>
        <p:nvSpPr>
          <p:cNvPr id="7" name="object 7"/>
          <p:cNvSpPr/>
          <p:nvPr/>
        </p:nvSpPr>
        <p:spPr>
          <a:xfrm>
            <a:off x="4861305" y="1560957"/>
            <a:ext cx="906780" cy="221614"/>
          </a:xfrm>
          <a:prstGeom prst="rect">
            <a:avLst/>
          </a:prstGeom>
          <a:blipFill>
            <a:blip r:embed="rId10" cstate="print"/>
            <a:stretch>
              <a:fillRect/>
            </a:stretch>
          </a:blipFill>
        </p:spPr>
        <p:txBody>
          <a:bodyPr wrap="square" lIns="0" tIns="0" rIns="0" bIns="0" rtlCol="0"/>
          <a:lstStyle/>
          <a:p>
            <a:endParaRPr/>
          </a:p>
        </p:txBody>
      </p:sp>
      <p:sp>
        <p:nvSpPr>
          <p:cNvPr id="8" name="object 8"/>
          <p:cNvSpPr/>
          <p:nvPr/>
        </p:nvSpPr>
        <p:spPr>
          <a:xfrm>
            <a:off x="577481" y="2139695"/>
            <a:ext cx="759447" cy="149225"/>
          </a:xfrm>
          <a:prstGeom prst="rect">
            <a:avLst/>
          </a:prstGeom>
          <a:blipFill>
            <a:blip r:embed="rId11" cstate="print"/>
            <a:stretch>
              <a:fillRect/>
            </a:stretch>
          </a:blipFill>
        </p:spPr>
        <p:txBody>
          <a:bodyPr wrap="square" lIns="0" tIns="0" rIns="0" bIns="0" rtlCol="0"/>
          <a:lstStyle/>
          <a:p>
            <a:endParaRPr/>
          </a:p>
        </p:txBody>
      </p:sp>
      <p:sp>
        <p:nvSpPr>
          <p:cNvPr id="9" name="object 9"/>
          <p:cNvSpPr/>
          <p:nvPr/>
        </p:nvSpPr>
        <p:spPr>
          <a:xfrm>
            <a:off x="882129" y="2324480"/>
            <a:ext cx="142875" cy="146304"/>
          </a:xfrm>
          <a:prstGeom prst="rect">
            <a:avLst/>
          </a:prstGeom>
          <a:blipFill>
            <a:blip r:embed="rId12" cstate="print"/>
            <a:stretch>
              <a:fillRect/>
            </a:stretch>
          </a:blipFill>
        </p:spPr>
        <p:txBody>
          <a:bodyPr wrap="square" lIns="0" tIns="0" rIns="0" bIns="0" rtlCol="0"/>
          <a:lstStyle/>
          <a:p>
            <a:endParaRPr/>
          </a:p>
        </p:txBody>
      </p:sp>
      <p:sp>
        <p:nvSpPr>
          <p:cNvPr id="10" name="object 10"/>
          <p:cNvSpPr/>
          <p:nvPr/>
        </p:nvSpPr>
        <p:spPr>
          <a:xfrm>
            <a:off x="3126994" y="2232279"/>
            <a:ext cx="301497" cy="147828"/>
          </a:xfrm>
          <a:prstGeom prst="rect">
            <a:avLst/>
          </a:prstGeom>
          <a:blipFill>
            <a:blip r:embed="rId13" cstate="print"/>
            <a:stretch>
              <a:fillRect/>
            </a:stretch>
          </a:blipFill>
        </p:spPr>
        <p:txBody>
          <a:bodyPr wrap="square" lIns="0" tIns="0" rIns="0" bIns="0" rtlCol="0"/>
          <a:lstStyle/>
          <a:p>
            <a:endParaRPr/>
          </a:p>
        </p:txBody>
      </p:sp>
      <p:sp>
        <p:nvSpPr>
          <p:cNvPr id="11" name="object 11"/>
          <p:cNvSpPr/>
          <p:nvPr/>
        </p:nvSpPr>
        <p:spPr>
          <a:xfrm>
            <a:off x="6043676" y="2231644"/>
            <a:ext cx="1215135" cy="148716"/>
          </a:xfrm>
          <a:prstGeom prst="rect">
            <a:avLst/>
          </a:prstGeom>
          <a:blipFill>
            <a:blip r:embed="rId14" cstate="print"/>
            <a:stretch>
              <a:fillRect/>
            </a:stretch>
          </a:blipFill>
        </p:spPr>
        <p:txBody>
          <a:bodyPr wrap="square" lIns="0" tIns="0" rIns="0" bIns="0" rtlCol="0"/>
          <a:lstStyle/>
          <a:p>
            <a:endParaRPr/>
          </a:p>
        </p:txBody>
      </p:sp>
      <p:sp>
        <p:nvSpPr>
          <p:cNvPr id="12" name="object 12"/>
          <p:cNvSpPr/>
          <p:nvPr/>
        </p:nvSpPr>
        <p:spPr>
          <a:xfrm>
            <a:off x="1491869" y="2669032"/>
            <a:ext cx="1537716" cy="137287"/>
          </a:xfrm>
          <a:prstGeom prst="rect">
            <a:avLst/>
          </a:prstGeom>
          <a:blipFill>
            <a:blip r:embed="rId15" cstate="print"/>
            <a:stretch>
              <a:fillRect/>
            </a:stretch>
          </a:blipFill>
        </p:spPr>
        <p:txBody>
          <a:bodyPr wrap="square" lIns="0" tIns="0" rIns="0" bIns="0" rtlCol="0"/>
          <a:lstStyle/>
          <a:p>
            <a:endParaRPr/>
          </a:p>
        </p:txBody>
      </p:sp>
      <p:sp>
        <p:nvSpPr>
          <p:cNvPr id="13" name="object 13"/>
          <p:cNvSpPr/>
          <p:nvPr/>
        </p:nvSpPr>
        <p:spPr>
          <a:xfrm>
            <a:off x="3099180" y="2669920"/>
            <a:ext cx="1680464" cy="136905"/>
          </a:xfrm>
          <a:prstGeom prst="rect">
            <a:avLst/>
          </a:prstGeom>
          <a:blipFill>
            <a:blip r:embed="rId16" cstate="print"/>
            <a:stretch>
              <a:fillRect/>
            </a:stretch>
          </a:blipFill>
        </p:spPr>
        <p:txBody>
          <a:bodyPr wrap="square" lIns="0" tIns="0" rIns="0" bIns="0" rtlCol="0"/>
          <a:lstStyle/>
          <a:p>
            <a:endParaRPr/>
          </a:p>
        </p:txBody>
      </p:sp>
      <p:sp>
        <p:nvSpPr>
          <p:cNvPr id="14" name="object 14"/>
          <p:cNvSpPr/>
          <p:nvPr/>
        </p:nvSpPr>
        <p:spPr>
          <a:xfrm>
            <a:off x="4849114" y="2670048"/>
            <a:ext cx="210271" cy="133985"/>
          </a:xfrm>
          <a:prstGeom prst="rect">
            <a:avLst/>
          </a:prstGeom>
          <a:blipFill>
            <a:blip r:embed="rId17" cstate="print"/>
            <a:stretch>
              <a:fillRect/>
            </a:stretch>
          </a:blipFill>
        </p:spPr>
        <p:txBody>
          <a:bodyPr wrap="square" lIns="0" tIns="0" rIns="0" bIns="0" rtlCol="0"/>
          <a:lstStyle/>
          <a:p>
            <a:endParaRPr/>
          </a:p>
        </p:txBody>
      </p:sp>
      <p:sp>
        <p:nvSpPr>
          <p:cNvPr id="15" name="object 15"/>
          <p:cNvSpPr/>
          <p:nvPr/>
        </p:nvSpPr>
        <p:spPr>
          <a:xfrm>
            <a:off x="2437383" y="2836417"/>
            <a:ext cx="1672082" cy="138684"/>
          </a:xfrm>
          <a:prstGeom prst="rect">
            <a:avLst/>
          </a:prstGeom>
          <a:blipFill>
            <a:blip r:embed="rId18" cstate="print"/>
            <a:stretch>
              <a:fillRect/>
            </a:stretch>
          </a:blipFill>
        </p:spPr>
        <p:txBody>
          <a:bodyPr wrap="square" lIns="0" tIns="0" rIns="0" bIns="0" rtlCol="0"/>
          <a:lstStyle/>
          <a:p>
            <a:endParaRPr/>
          </a:p>
        </p:txBody>
      </p:sp>
      <p:sp>
        <p:nvSpPr>
          <p:cNvPr id="16" name="object 16"/>
          <p:cNvSpPr/>
          <p:nvPr/>
        </p:nvSpPr>
        <p:spPr>
          <a:xfrm>
            <a:off x="5660644" y="2981198"/>
            <a:ext cx="1534795" cy="136525"/>
          </a:xfrm>
          <a:prstGeom prst="rect">
            <a:avLst/>
          </a:prstGeom>
          <a:blipFill>
            <a:blip r:embed="rId19" cstate="print"/>
            <a:stretch>
              <a:fillRect/>
            </a:stretch>
          </a:blipFill>
        </p:spPr>
        <p:txBody>
          <a:bodyPr wrap="square" lIns="0" tIns="0" rIns="0" bIns="0" rtlCol="0"/>
          <a:lstStyle/>
          <a:p>
            <a:endParaRPr/>
          </a:p>
        </p:txBody>
      </p:sp>
      <p:sp>
        <p:nvSpPr>
          <p:cNvPr id="17" name="object 17"/>
          <p:cNvSpPr/>
          <p:nvPr/>
        </p:nvSpPr>
        <p:spPr>
          <a:xfrm>
            <a:off x="7211441" y="2932429"/>
            <a:ext cx="436879" cy="173100"/>
          </a:xfrm>
          <a:prstGeom prst="rect">
            <a:avLst/>
          </a:prstGeom>
          <a:blipFill>
            <a:blip r:embed="rId20" cstate="print"/>
            <a:stretch>
              <a:fillRect/>
            </a:stretch>
          </a:blipFill>
        </p:spPr>
        <p:txBody>
          <a:bodyPr wrap="square" lIns="0" tIns="0" rIns="0" bIns="0" rtlCol="0"/>
          <a:lstStyle/>
          <a:p>
            <a:endParaRPr/>
          </a:p>
        </p:txBody>
      </p:sp>
      <p:sp>
        <p:nvSpPr>
          <p:cNvPr id="18" name="object 18"/>
          <p:cNvSpPr/>
          <p:nvPr/>
        </p:nvSpPr>
        <p:spPr>
          <a:xfrm>
            <a:off x="1461388" y="3071241"/>
            <a:ext cx="3633470" cy="137541"/>
          </a:xfrm>
          <a:prstGeom prst="rect">
            <a:avLst/>
          </a:prstGeom>
          <a:blipFill>
            <a:blip r:embed="rId21" cstate="print"/>
            <a:stretch>
              <a:fillRect/>
            </a:stretch>
          </a:blipFill>
        </p:spPr>
        <p:txBody>
          <a:bodyPr wrap="square" lIns="0" tIns="0" rIns="0" bIns="0" rtlCol="0"/>
          <a:lstStyle/>
          <a:p>
            <a:endParaRPr/>
          </a:p>
        </p:txBody>
      </p:sp>
      <p:sp>
        <p:nvSpPr>
          <p:cNvPr id="19" name="object 19"/>
          <p:cNvSpPr/>
          <p:nvPr/>
        </p:nvSpPr>
        <p:spPr>
          <a:xfrm>
            <a:off x="2928366" y="3240277"/>
            <a:ext cx="691895" cy="135255"/>
          </a:xfrm>
          <a:prstGeom prst="rect">
            <a:avLst/>
          </a:prstGeom>
          <a:blipFill>
            <a:blip r:embed="rId22" cstate="print"/>
            <a:stretch>
              <a:fillRect/>
            </a:stretch>
          </a:blipFill>
        </p:spPr>
        <p:txBody>
          <a:bodyPr wrap="square" lIns="0" tIns="0" rIns="0" bIns="0" rtlCol="0"/>
          <a:lstStyle/>
          <a:p>
            <a:endParaRPr/>
          </a:p>
        </p:txBody>
      </p:sp>
      <p:sp>
        <p:nvSpPr>
          <p:cNvPr id="20" name="object 20"/>
          <p:cNvSpPr/>
          <p:nvPr/>
        </p:nvSpPr>
        <p:spPr>
          <a:xfrm>
            <a:off x="1530985" y="3559047"/>
            <a:ext cx="555625" cy="135635"/>
          </a:xfrm>
          <a:prstGeom prst="rect">
            <a:avLst/>
          </a:prstGeom>
          <a:blipFill>
            <a:blip r:embed="rId23" cstate="print"/>
            <a:stretch>
              <a:fillRect/>
            </a:stretch>
          </a:blipFill>
        </p:spPr>
        <p:txBody>
          <a:bodyPr wrap="square" lIns="0" tIns="0" rIns="0" bIns="0" rtlCol="0"/>
          <a:lstStyle/>
          <a:p>
            <a:endParaRPr/>
          </a:p>
        </p:txBody>
      </p:sp>
      <p:sp>
        <p:nvSpPr>
          <p:cNvPr id="21" name="object 21"/>
          <p:cNvSpPr/>
          <p:nvPr/>
        </p:nvSpPr>
        <p:spPr>
          <a:xfrm>
            <a:off x="2157348" y="3559809"/>
            <a:ext cx="61721" cy="134238"/>
          </a:xfrm>
          <a:prstGeom prst="rect">
            <a:avLst/>
          </a:prstGeom>
          <a:blipFill>
            <a:blip r:embed="rId24" cstate="print"/>
            <a:stretch>
              <a:fillRect/>
            </a:stretch>
          </a:blipFill>
        </p:spPr>
        <p:txBody>
          <a:bodyPr wrap="square" lIns="0" tIns="0" rIns="0" bIns="0" rtlCol="0"/>
          <a:lstStyle/>
          <a:p>
            <a:endParaRPr/>
          </a:p>
        </p:txBody>
      </p:sp>
      <p:sp>
        <p:nvSpPr>
          <p:cNvPr id="22" name="object 22"/>
          <p:cNvSpPr/>
          <p:nvPr/>
        </p:nvSpPr>
        <p:spPr>
          <a:xfrm>
            <a:off x="2232025" y="3557651"/>
            <a:ext cx="2232152" cy="137160"/>
          </a:xfrm>
          <a:prstGeom prst="rect">
            <a:avLst/>
          </a:prstGeom>
          <a:blipFill>
            <a:blip r:embed="rId25" cstate="print"/>
            <a:stretch>
              <a:fillRect/>
            </a:stretch>
          </a:blipFill>
        </p:spPr>
        <p:txBody>
          <a:bodyPr wrap="square" lIns="0" tIns="0" rIns="0" bIns="0" rtlCol="0"/>
          <a:lstStyle/>
          <a:p>
            <a:endParaRPr/>
          </a:p>
        </p:txBody>
      </p:sp>
      <p:sp>
        <p:nvSpPr>
          <p:cNvPr id="23" name="object 23"/>
          <p:cNvSpPr/>
          <p:nvPr/>
        </p:nvSpPr>
        <p:spPr>
          <a:xfrm>
            <a:off x="4477130" y="3559809"/>
            <a:ext cx="61595" cy="134238"/>
          </a:xfrm>
          <a:prstGeom prst="rect">
            <a:avLst/>
          </a:prstGeom>
          <a:blipFill>
            <a:blip r:embed="rId26" cstate="print"/>
            <a:stretch>
              <a:fillRect/>
            </a:stretch>
          </a:blipFill>
        </p:spPr>
        <p:txBody>
          <a:bodyPr wrap="square" lIns="0" tIns="0" rIns="0" bIns="0" rtlCol="0"/>
          <a:lstStyle/>
          <a:p>
            <a:endParaRPr/>
          </a:p>
        </p:txBody>
      </p:sp>
      <p:sp>
        <p:nvSpPr>
          <p:cNvPr id="24" name="object 24"/>
          <p:cNvSpPr/>
          <p:nvPr/>
        </p:nvSpPr>
        <p:spPr>
          <a:xfrm>
            <a:off x="4614417" y="3558921"/>
            <a:ext cx="403352" cy="135254"/>
          </a:xfrm>
          <a:prstGeom prst="rect">
            <a:avLst/>
          </a:prstGeom>
          <a:blipFill>
            <a:blip r:embed="rId27" cstate="print"/>
            <a:stretch>
              <a:fillRect/>
            </a:stretch>
          </a:blipFill>
        </p:spPr>
        <p:txBody>
          <a:bodyPr wrap="square" lIns="0" tIns="0" rIns="0" bIns="0" rtlCol="0"/>
          <a:lstStyle/>
          <a:p>
            <a:endParaRPr/>
          </a:p>
        </p:txBody>
      </p:sp>
      <p:sp>
        <p:nvSpPr>
          <p:cNvPr id="25" name="object 25"/>
          <p:cNvSpPr/>
          <p:nvPr/>
        </p:nvSpPr>
        <p:spPr>
          <a:xfrm>
            <a:off x="5221223" y="3698875"/>
            <a:ext cx="1841627" cy="137160"/>
          </a:xfrm>
          <a:prstGeom prst="rect">
            <a:avLst/>
          </a:prstGeom>
          <a:blipFill>
            <a:blip r:embed="rId28" cstate="print"/>
            <a:stretch>
              <a:fillRect/>
            </a:stretch>
          </a:blipFill>
        </p:spPr>
        <p:txBody>
          <a:bodyPr wrap="square" lIns="0" tIns="0" rIns="0" bIns="0" rtlCol="0"/>
          <a:lstStyle/>
          <a:p>
            <a:endParaRPr/>
          </a:p>
        </p:txBody>
      </p:sp>
      <p:sp>
        <p:nvSpPr>
          <p:cNvPr id="26" name="object 26"/>
          <p:cNvSpPr/>
          <p:nvPr/>
        </p:nvSpPr>
        <p:spPr>
          <a:xfrm>
            <a:off x="7078853" y="3650107"/>
            <a:ext cx="436879" cy="172974"/>
          </a:xfrm>
          <a:prstGeom prst="rect">
            <a:avLst/>
          </a:prstGeom>
          <a:blipFill>
            <a:blip r:embed="rId29" cstate="print"/>
            <a:stretch>
              <a:fillRect/>
            </a:stretch>
          </a:blipFill>
        </p:spPr>
        <p:txBody>
          <a:bodyPr wrap="square" lIns="0" tIns="0" rIns="0" bIns="0" rtlCol="0"/>
          <a:lstStyle/>
          <a:p>
            <a:endParaRPr/>
          </a:p>
        </p:txBody>
      </p:sp>
      <p:sp>
        <p:nvSpPr>
          <p:cNvPr id="27" name="object 27"/>
          <p:cNvSpPr/>
          <p:nvPr/>
        </p:nvSpPr>
        <p:spPr>
          <a:xfrm>
            <a:off x="7545578" y="3699002"/>
            <a:ext cx="537591" cy="137033"/>
          </a:xfrm>
          <a:prstGeom prst="rect">
            <a:avLst/>
          </a:prstGeom>
          <a:blipFill>
            <a:blip r:embed="rId30" cstate="print"/>
            <a:stretch>
              <a:fillRect/>
            </a:stretch>
          </a:blipFill>
        </p:spPr>
        <p:txBody>
          <a:bodyPr wrap="square" lIns="0" tIns="0" rIns="0" bIns="0" rtlCol="0"/>
          <a:lstStyle/>
          <a:p>
            <a:endParaRPr/>
          </a:p>
        </p:txBody>
      </p:sp>
      <p:sp>
        <p:nvSpPr>
          <p:cNvPr id="28" name="object 28"/>
          <p:cNvSpPr/>
          <p:nvPr/>
        </p:nvSpPr>
        <p:spPr>
          <a:xfrm>
            <a:off x="6077839" y="3973195"/>
            <a:ext cx="694055" cy="136652"/>
          </a:xfrm>
          <a:prstGeom prst="rect">
            <a:avLst/>
          </a:prstGeom>
          <a:blipFill>
            <a:blip r:embed="rId31" cstate="print"/>
            <a:stretch>
              <a:fillRect/>
            </a:stretch>
          </a:blipFill>
        </p:spPr>
        <p:txBody>
          <a:bodyPr wrap="square" lIns="0" tIns="0" rIns="0" bIns="0" rtlCol="0"/>
          <a:lstStyle/>
          <a:p>
            <a:endParaRPr/>
          </a:p>
        </p:txBody>
      </p:sp>
      <p:sp>
        <p:nvSpPr>
          <p:cNvPr id="29" name="object 29"/>
          <p:cNvSpPr/>
          <p:nvPr/>
        </p:nvSpPr>
        <p:spPr>
          <a:xfrm>
            <a:off x="6784720" y="3924427"/>
            <a:ext cx="435355" cy="172974"/>
          </a:xfrm>
          <a:prstGeom prst="rect">
            <a:avLst/>
          </a:prstGeom>
          <a:blipFill>
            <a:blip r:embed="rId32" cstate="print"/>
            <a:stretch>
              <a:fillRect/>
            </a:stretch>
          </a:blipFill>
        </p:spPr>
        <p:txBody>
          <a:bodyPr wrap="square" lIns="0" tIns="0" rIns="0" bIns="0" rtlCol="0"/>
          <a:lstStyle/>
          <a:p>
            <a:endParaRPr/>
          </a:p>
        </p:txBody>
      </p:sp>
      <p:sp>
        <p:nvSpPr>
          <p:cNvPr id="30" name="object 30"/>
          <p:cNvSpPr/>
          <p:nvPr/>
        </p:nvSpPr>
        <p:spPr>
          <a:xfrm>
            <a:off x="1462405" y="3927475"/>
            <a:ext cx="555625" cy="135762"/>
          </a:xfrm>
          <a:prstGeom prst="rect">
            <a:avLst/>
          </a:prstGeom>
          <a:blipFill>
            <a:blip r:embed="rId33" cstate="print"/>
            <a:stretch>
              <a:fillRect/>
            </a:stretch>
          </a:blipFill>
        </p:spPr>
        <p:txBody>
          <a:bodyPr wrap="square" lIns="0" tIns="0" rIns="0" bIns="0" rtlCol="0"/>
          <a:lstStyle/>
          <a:p>
            <a:endParaRPr/>
          </a:p>
        </p:txBody>
      </p:sp>
      <p:sp>
        <p:nvSpPr>
          <p:cNvPr id="31" name="object 31"/>
          <p:cNvSpPr/>
          <p:nvPr/>
        </p:nvSpPr>
        <p:spPr>
          <a:xfrm>
            <a:off x="2088769" y="3928364"/>
            <a:ext cx="61722" cy="134238"/>
          </a:xfrm>
          <a:prstGeom prst="rect">
            <a:avLst/>
          </a:prstGeom>
          <a:blipFill>
            <a:blip r:embed="rId34" cstate="print"/>
            <a:stretch>
              <a:fillRect/>
            </a:stretch>
          </a:blipFill>
        </p:spPr>
        <p:txBody>
          <a:bodyPr wrap="square" lIns="0" tIns="0" rIns="0" bIns="0" rtlCol="0"/>
          <a:lstStyle/>
          <a:p>
            <a:endParaRPr/>
          </a:p>
        </p:txBody>
      </p:sp>
      <p:sp>
        <p:nvSpPr>
          <p:cNvPr id="32" name="object 32"/>
          <p:cNvSpPr/>
          <p:nvPr/>
        </p:nvSpPr>
        <p:spPr>
          <a:xfrm>
            <a:off x="2163445" y="3926332"/>
            <a:ext cx="2926460" cy="138303"/>
          </a:xfrm>
          <a:prstGeom prst="rect">
            <a:avLst/>
          </a:prstGeom>
          <a:blipFill>
            <a:blip r:embed="rId35" cstate="print"/>
            <a:stretch>
              <a:fillRect/>
            </a:stretch>
          </a:blipFill>
        </p:spPr>
        <p:txBody>
          <a:bodyPr wrap="square" lIns="0" tIns="0" rIns="0" bIns="0" rtlCol="0"/>
          <a:lstStyle/>
          <a:p>
            <a:endParaRPr/>
          </a:p>
        </p:txBody>
      </p:sp>
      <p:sp>
        <p:nvSpPr>
          <p:cNvPr id="33" name="object 33"/>
          <p:cNvSpPr/>
          <p:nvPr/>
        </p:nvSpPr>
        <p:spPr>
          <a:xfrm>
            <a:off x="2719197" y="4093717"/>
            <a:ext cx="556005" cy="136779"/>
          </a:xfrm>
          <a:prstGeom prst="rect">
            <a:avLst/>
          </a:prstGeom>
          <a:blipFill>
            <a:blip r:embed="rId36" cstate="print"/>
            <a:stretch>
              <a:fillRect/>
            </a:stretch>
          </a:blipFill>
        </p:spPr>
        <p:txBody>
          <a:bodyPr wrap="square" lIns="0" tIns="0" rIns="0" bIns="0" rtlCol="0"/>
          <a:lstStyle/>
          <a:p>
            <a:endParaRPr/>
          </a:p>
        </p:txBody>
      </p:sp>
      <p:sp>
        <p:nvSpPr>
          <p:cNvPr id="34" name="object 34"/>
          <p:cNvSpPr/>
          <p:nvPr/>
        </p:nvSpPr>
        <p:spPr>
          <a:xfrm>
            <a:off x="3288410" y="4096003"/>
            <a:ext cx="61594" cy="134238"/>
          </a:xfrm>
          <a:prstGeom prst="rect">
            <a:avLst/>
          </a:prstGeom>
          <a:blipFill>
            <a:blip r:embed="rId37" cstate="print"/>
            <a:stretch>
              <a:fillRect/>
            </a:stretch>
          </a:blipFill>
        </p:spPr>
        <p:txBody>
          <a:bodyPr wrap="square" lIns="0" tIns="0" rIns="0" bIns="0" rtlCol="0"/>
          <a:lstStyle/>
          <a:p>
            <a:endParaRPr/>
          </a:p>
        </p:txBody>
      </p:sp>
      <p:sp>
        <p:nvSpPr>
          <p:cNvPr id="35" name="object 35"/>
          <p:cNvSpPr/>
          <p:nvPr/>
        </p:nvSpPr>
        <p:spPr>
          <a:xfrm>
            <a:off x="3425697" y="4094988"/>
            <a:ext cx="404875" cy="135381"/>
          </a:xfrm>
          <a:prstGeom prst="rect">
            <a:avLst/>
          </a:prstGeom>
          <a:blipFill>
            <a:blip r:embed="rId38" cstate="print"/>
            <a:stretch>
              <a:fillRect/>
            </a:stretch>
          </a:blipFill>
        </p:spPr>
        <p:txBody>
          <a:bodyPr wrap="square" lIns="0" tIns="0" rIns="0" bIns="0" rtlCol="0"/>
          <a:lstStyle/>
          <a:p>
            <a:endParaRPr/>
          </a:p>
        </p:txBody>
      </p:sp>
      <p:sp>
        <p:nvSpPr>
          <p:cNvPr id="36" name="object 36"/>
          <p:cNvSpPr/>
          <p:nvPr/>
        </p:nvSpPr>
        <p:spPr>
          <a:xfrm>
            <a:off x="1811401" y="4378705"/>
            <a:ext cx="2933191" cy="137794"/>
          </a:xfrm>
          <a:prstGeom prst="rect">
            <a:avLst/>
          </a:prstGeom>
          <a:blipFill>
            <a:blip r:embed="rId39" cstate="print"/>
            <a:stretch>
              <a:fillRect/>
            </a:stretch>
          </a:blipFill>
        </p:spPr>
        <p:txBody>
          <a:bodyPr wrap="square" lIns="0" tIns="0" rIns="0" bIns="0" rtlCol="0"/>
          <a:lstStyle/>
          <a:p>
            <a:endParaRPr/>
          </a:p>
        </p:txBody>
      </p:sp>
      <p:sp>
        <p:nvSpPr>
          <p:cNvPr id="37" name="object 37"/>
          <p:cNvSpPr/>
          <p:nvPr/>
        </p:nvSpPr>
        <p:spPr>
          <a:xfrm>
            <a:off x="5222747" y="4517644"/>
            <a:ext cx="2852293" cy="186181"/>
          </a:xfrm>
          <a:prstGeom prst="rect">
            <a:avLst/>
          </a:prstGeom>
          <a:blipFill>
            <a:blip r:embed="rId40" cstate="print"/>
            <a:stretch>
              <a:fillRect/>
            </a:stretch>
          </a:blipFill>
        </p:spPr>
        <p:txBody>
          <a:bodyPr wrap="square" lIns="0" tIns="0" rIns="0" bIns="0" rtlCol="0"/>
          <a:lstStyle/>
          <a:p>
            <a:endParaRPr/>
          </a:p>
        </p:txBody>
      </p:sp>
      <p:sp>
        <p:nvSpPr>
          <p:cNvPr id="38" name="object 38"/>
          <p:cNvSpPr/>
          <p:nvPr/>
        </p:nvSpPr>
        <p:spPr>
          <a:xfrm>
            <a:off x="5795517" y="4887976"/>
            <a:ext cx="1704975" cy="185547"/>
          </a:xfrm>
          <a:prstGeom prst="rect">
            <a:avLst/>
          </a:prstGeom>
          <a:blipFill>
            <a:blip r:embed="rId41" cstate="print"/>
            <a:stretch>
              <a:fillRect/>
            </a:stretch>
          </a:blipFill>
        </p:spPr>
        <p:txBody>
          <a:bodyPr wrap="square" lIns="0" tIns="0" rIns="0" bIns="0" rtlCol="0"/>
          <a:lstStyle/>
          <a:p>
            <a:endParaRPr/>
          </a:p>
        </p:txBody>
      </p:sp>
      <p:sp>
        <p:nvSpPr>
          <p:cNvPr id="39" name="object 39"/>
          <p:cNvSpPr/>
          <p:nvPr/>
        </p:nvSpPr>
        <p:spPr>
          <a:xfrm>
            <a:off x="2020189" y="4814951"/>
            <a:ext cx="2514091" cy="138430"/>
          </a:xfrm>
          <a:prstGeom prst="rect">
            <a:avLst/>
          </a:prstGeom>
          <a:blipFill>
            <a:blip r:embed="rId42" cstate="print"/>
            <a:stretch>
              <a:fillRect/>
            </a:stretch>
          </a:blipFill>
        </p:spPr>
        <p:txBody>
          <a:bodyPr wrap="square" lIns="0" tIns="0" rIns="0" bIns="0" rtlCol="0"/>
          <a:lstStyle/>
          <a:p>
            <a:endParaRPr/>
          </a:p>
        </p:txBody>
      </p:sp>
      <p:graphicFrame>
        <p:nvGraphicFramePr>
          <p:cNvPr id="40" name="object 40"/>
          <p:cNvGraphicFramePr>
            <a:graphicFrameLocks noGrp="1"/>
          </p:cNvGraphicFramePr>
          <p:nvPr/>
        </p:nvGraphicFramePr>
        <p:xfrm>
          <a:off x="469366" y="1993328"/>
          <a:ext cx="7710169" cy="4095202"/>
        </p:xfrm>
        <a:graphic>
          <a:graphicData uri="http://schemas.openxmlformats.org/drawingml/2006/table">
            <a:tbl>
              <a:tblPr firstRow="1" bandRow="1">
                <a:tableStyleId>{2D5ABB26-0587-4C30-8999-92F81FD0307C}</a:tableStyleId>
              </a:tblPr>
              <a:tblGrid>
                <a:gridCol w="963930">
                  <a:extLst>
                    <a:ext uri="{9D8B030D-6E8A-4147-A177-3AD203B41FA5}">
                      <a16:colId xmlns:a16="http://schemas.microsoft.com/office/drawing/2014/main" val="20000"/>
                    </a:ext>
                  </a:extLst>
                </a:gridCol>
                <a:gridCol w="3679825">
                  <a:extLst>
                    <a:ext uri="{9D8B030D-6E8A-4147-A177-3AD203B41FA5}">
                      <a16:colId xmlns:a16="http://schemas.microsoft.com/office/drawing/2014/main" val="20001"/>
                    </a:ext>
                  </a:extLst>
                </a:gridCol>
                <a:gridCol w="3066414">
                  <a:extLst>
                    <a:ext uri="{9D8B030D-6E8A-4147-A177-3AD203B41FA5}">
                      <a16:colId xmlns:a16="http://schemas.microsoft.com/office/drawing/2014/main" val="20002"/>
                    </a:ext>
                  </a:extLst>
                </a:gridCol>
              </a:tblGrid>
              <a:tr h="613029">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1F2A36">
                        <a:alpha val="90194"/>
                      </a:srgbClr>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1F2A36">
                        <a:alpha val="90194"/>
                      </a:srgbClr>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1F2A36">
                        <a:alpha val="90194"/>
                      </a:srgbClr>
                    </a:solidFill>
                  </a:tcPr>
                </a:tc>
                <a:extLst>
                  <a:ext uri="{0D108BD9-81ED-4DB2-BD59-A6C34878D82A}">
                    <a16:rowId xmlns:a16="http://schemas.microsoft.com/office/drawing/2014/main" val="10000"/>
                  </a:ext>
                </a:extLst>
              </a:tr>
              <a:tr h="402463">
                <a:tc rowSpan="2">
                  <a:txBody>
                    <a:bodyPr/>
                    <a:lstStyle/>
                    <a:p>
                      <a:pPr>
                        <a:lnSpc>
                          <a:spcPct val="100000"/>
                        </a:lnSpc>
                        <a:spcBef>
                          <a:spcPts val="45"/>
                        </a:spcBef>
                      </a:pPr>
                      <a:endParaRPr sz="2050">
                        <a:latin typeface="Times New Roman"/>
                        <a:cs typeface="Times New Roman"/>
                      </a:endParaRPr>
                    </a:p>
                    <a:p>
                      <a:pPr marL="253365">
                        <a:lnSpc>
                          <a:spcPct val="100000"/>
                        </a:lnSpc>
                      </a:pPr>
                      <a:r>
                        <a:rPr sz="1200" b="1" dirty="0">
                          <a:solidFill>
                            <a:srgbClr val="C00000"/>
                          </a:solidFill>
                          <a:latin typeface="微软雅黑"/>
                          <a:cs typeface="微软雅黑"/>
                        </a:rPr>
                        <a:t>国务院</a:t>
                      </a:r>
                      <a:endParaRPr sz="1200">
                        <a:latin typeface="微软雅黑"/>
                        <a:cs typeface="微软雅黑"/>
                      </a:endParaRPr>
                    </a:p>
                  </a:txBody>
                  <a:tcPr marL="0" marR="0" marT="571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rowSpan="2">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1"/>
                  </a:ext>
                </a:extLst>
              </a:tr>
              <a:tr h="402463">
                <a:tc vMerge="1">
                  <a:txBody>
                    <a:bodyPr/>
                    <a:lstStyle/>
                    <a:p>
                      <a:endParaRPr/>
                    </a:p>
                  </a:txBody>
                  <a:tcPr marL="0" marR="0" marT="5715"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2"/>
                  </a:ext>
                </a:extLst>
              </a:tr>
              <a:tr h="402335">
                <a:tc rowSpan="2">
                  <a:txBody>
                    <a:bodyPr/>
                    <a:lstStyle/>
                    <a:p>
                      <a:pPr>
                        <a:lnSpc>
                          <a:spcPct val="100000"/>
                        </a:lnSpc>
                      </a:pPr>
                      <a:endParaRPr sz="1600">
                        <a:latin typeface="Times New Roman"/>
                        <a:cs typeface="Times New Roman"/>
                      </a:endParaRPr>
                    </a:p>
                    <a:p>
                      <a:pPr marL="635" algn="ctr">
                        <a:lnSpc>
                          <a:spcPct val="100000"/>
                        </a:lnSpc>
                        <a:spcBef>
                          <a:spcPts val="960"/>
                        </a:spcBef>
                      </a:pPr>
                      <a:r>
                        <a:rPr sz="1200" b="1" dirty="0">
                          <a:solidFill>
                            <a:srgbClr val="C00000"/>
                          </a:solidFill>
                          <a:latin typeface="微软雅黑"/>
                          <a:cs typeface="微软雅黑"/>
                        </a:rPr>
                        <a:t>北京</a:t>
                      </a:r>
                      <a:endParaRPr sz="1200">
                        <a:latin typeface="微软雅黑"/>
                        <a:cs typeface="微软雅黑"/>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rowSpan="2">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3"/>
                  </a:ext>
                </a:extLst>
              </a:tr>
              <a:tr h="502285">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4"/>
                  </a:ext>
                </a:extLst>
              </a:tr>
              <a:tr h="235331">
                <a:tc rowSpan="2">
                  <a:txBody>
                    <a:bodyPr/>
                    <a:lstStyle/>
                    <a:p>
                      <a:pPr>
                        <a:lnSpc>
                          <a:spcPct val="100000"/>
                        </a:lnSpc>
                        <a:spcBef>
                          <a:spcPts val="30"/>
                        </a:spcBef>
                      </a:pPr>
                      <a:endParaRPr sz="2300">
                        <a:latin typeface="Times New Roman"/>
                        <a:cs typeface="Times New Roman"/>
                      </a:endParaRPr>
                    </a:p>
                    <a:p>
                      <a:pPr marL="635" algn="ctr">
                        <a:lnSpc>
                          <a:spcPct val="100000"/>
                        </a:lnSpc>
                      </a:pPr>
                      <a:r>
                        <a:rPr sz="1200" b="1" dirty="0">
                          <a:solidFill>
                            <a:srgbClr val="C00000"/>
                          </a:solidFill>
                          <a:latin typeface="微软雅黑"/>
                          <a:cs typeface="微软雅黑"/>
                        </a:rPr>
                        <a:t>上海</a:t>
                      </a:r>
                      <a:endParaRPr sz="1200">
                        <a:latin typeface="微软雅黑"/>
                        <a:cs typeface="微软雅黑"/>
                      </a:endParaRPr>
                    </a:p>
                  </a:txBody>
                  <a:tcPr marL="0" marR="0" marT="381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4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rowSpan="2">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5"/>
                  </a:ext>
                </a:extLst>
              </a:tr>
              <a:tr h="637032">
                <a:tc vMerge="1">
                  <a:txBody>
                    <a:bodyPr/>
                    <a:lstStyle/>
                    <a:p>
                      <a:endParaRPr/>
                    </a:p>
                  </a:txBody>
                  <a:tcPr marL="0" marR="0" marT="381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6"/>
                  </a:ext>
                </a:extLst>
              </a:tr>
              <a:tr h="402386">
                <a:tc rowSpan="2">
                  <a:txBody>
                    <a:bodyPr/>
                    <a:lstStyle/>
                    <a:p>
                      <a:pPr>
                        <a:lnSpc>
                          <a:spcPct val="100000"/>
                        </a:lnSpc>
                      </a:pPr>
                      <a:endParaRPr sz="1600">
                        <a:latin typeface="Times New Roman"/>
                        <a:cs typeface="Times New Roman"/>
                      </a:endParaRPr>
                    </a:p>
                    <a:p>
                      <a:pPr marL="635" algn="ctr">
                        <a:lnSpc>
                          <a:spcPct val="100000"/>
                        </a:lnSpc>
                        <a:spcBef>
                          <a:spcPts val="944"/>
                        </a:spcBef>
                      </a:pPr>
                      <a:r>
                        <a:rPr sz="1200" b="1" dirty="0">
                          <a:solidFill>
                            <a:srgbClr val="C00000"/>
                          </a:solidFill>
                          <a:latin typeface="微软雅黑"/>
                          <a:cs typeface="微软雅黑"/>
                        </a:rPr>
                        <a:t>江苏</a:t>
                      </a:r>
                      <a:endParaRPr sz="1200">
                        <a:latin typeface="微软雅黑"/>
                        <a:cs typeface="微软雅黑"/>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rowSpan="2">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7"/>
                  </a:ext>
                </a:extLst>
              </a:tr>
              <a:tr h="497878">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a:txBody>
                    <a:bodyPr/>
                    <a:lstStyle/>
                    <a:p>
                      <a:pPr>
                        <a:lnSpc>
                          <a:spcPct val="100000"/>
                        </a:lnSpc>
                      </a:pPr>
                      <a:endParaRPr sz="19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tc vMerge="1">
                  <a:txBody>
                    <a:bodyPr/>
                    <a:lstStyle/>
                    <a:p>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CE6F1"/>
                    </a:solidFill>
                  </a:tcPr>
                </a:tc>
                <a:extLst>
                  <a:ext uri="{0D108BD9-81ED-4DB2-BD59-A6C34878D82A}">
                    <a16:rowId xmlns:a16="http://schemas.microsoft.com/office/drawing/2014/main" val="10008"/>
                  </a:ext>
                </a:extLst>
              </a:tr>
            </a:tbl>
          </a:graphicData>
        </a:graphic>
      </p:graphicFrame>
      <p:sp>
        <p:nvSpPr>
          <p:cNvPr id="41" name="object 41"/>
          <p:cNvSpPr/>
          <p:nvPr/>
        </p:nvSpPr>
        <p:spPr>
          <a:xfrm>
            <a:off x="2159889" y="5251450"/>
            <a:ext cx="2235962" cy="136906"/>
          </a:xfrm>
          <a:prstGeom prst="rect">
            <a:avLst/>
          </a:prstGeom>
          <a:blipFill>
            <a:blip r:embed="rId43" cstate="print"/>
            <a:stretch>
              <a:fillRect/>
            </a:stretch>
          </a:blipFill>
        </p:spPr>
        <p:txBody>
          <a:bodyPr wrap="square" lIns="0" tIns="0" rIns="0" bIns="0" rtlCol="0"/>
          <a:lstStyle/>
          <a:p>
            <a:endParaRPr/>
          </a:p>
        </p:txBody>
      </p:sp>
      <p:sp>
        <p:nvSpPr>
          <p:cNvPr id="42" name="object 42"/>
          <p:cNvSpPr/>
          <p:nvPr/>
        </p:nvSpPr>
        <p:spPr>
          <a:xfrm>
            <a:off x="2368169" y="5418454"/>
            <a:ext cx="1817116" cy="137159"/>
          </a:xfrm>
          <a:prstGeom prst="rect">
            <a:avLst/>
          </a:prstGeom>
          <a:blipFill>
            <a:blip r:embed="rId44" cstate="print"/>
            <a:stretch>
              <a:fillRect/>
            </a:stretch>
          </a:blipFill>
        </p:spPr>
        <p:txBody>
          <a:bodyPr wrap="square" lIns="0" tIns="0" rIns="0" bIns="0" rtlCol="0"/>
          <a:lstStyle/>
          <a:p>
            <a:endParaRPr/>
          </a:p>
        </p:txBody>
      </p:sp>
      <p:sp>
        <p:nvSpPr>
          <p:cNvPr id="43" name="object 43"/>
          <p:cNvSpPr/>
          <p:nvPr/>
        </p:nvSpPr>
        <p:spPr>
          <a:xfrm>
            <a:off x="5516371" y="5416550"/>
            <a:ext cx="2262124" cy="137287"/>
          </a:xfrm>
          <a:prstGeom prst="rect">
            <a:avLst/>
          </a:prstGeom>
          <a:blipFill>
            <a:blip r:embed="rId45" cstate="print"/>
            <a:stretch>
              <a:fillRect/>
            </a:stretch>
          </a:blipFill>
        </p:spPr>
        <p:txBody>
          <a:bodyPr wrap="square" lIns="0" tIns="0" rIns="0" bIns="0" rtlCol="0"/>
          <a:lstStyle/>
          <a:p>
            <a:endParaRPr/>
          </a:p>
        </p:txBody>
      </p:sp>
      <p:sp>
        <p:nvSpPr>
          <p:cNvPr id="44" name="object 44"/>
          <p:cNvSpPr/>
          <p:nvPr/>
        </p:nvSpPr>
        <p:spPr>
          <a:xfrm>
            <a:off x="6285738" y="5752934"/>
            <a:ext cx="270637" cy="133629"/>
          </a:xfrm>
          <a:prstGeom prst="rect">
            <a:avLst/>
          </a:prstGeom>
          <a:blipFill>
            <a:blip r:embed="rId46" cstate="print"/>
            <a:stretch>
              <a:fillRect/>
            </a:stretch>
          </a:blipFill>
        </p:spPr>
        <p:txBody>
          <a:bodyPr wrap="square" lIns="0" tIns="0" rIns="0" bIns="0" rtlCol="0"/>
          <a:lstStyle/>
          <a:p>
            <a:endParaRPr/>
          </a:p>
        </p:txBody>
      </p:sp>
      <p:sp>
        <p:nvSpPr>
          <p:cNvPr id="45" name="object 45"/>
          <p:cNvSpPr/>
          <p:nvPr/>
        </p:nvSpPr>
        <p:spPr>
          <a:xfrm>
            <a:off x="6572884" y="5703099"/>
            <a:ext cx="436880" cy="173012"/>
          </a:xfrm>
          <a:prstGeom prst="rect">
            <a:avLst/>
          </a:prstGeom>
          <a:blipFill>
            <a:blip r:embed="rId47" cstate="print"/>
            <a:stretch>
              <a:fillRect/>
            </a:stretch>
          </a:blipFill>
        </p:spPr>
        <p:txBody>
          <a:bodyPr wrap="square" lIns="0" tIns="0" rIns="0" bIns="0" rtlCol="0"/>
          <a:lstStyle/>
          <a:p>
            <a:endParaRPr/>
          </a:p>
        </p:txBody>
      </p:sp>
      <p:sp>
        <p:nvSpPr>
          <p:cNvPr id="46" name="object 46"/>
          <p:cNvSpPr/>
          <p:nvPr/>
        </p:nvSpPr>
        <p:spPr>
          <a:xfrm>
            <a:off x="2089530" y="5785345"/>
            <a:ext cx="2367788" cy="137337"/>
          </a:xfrm>
          <a:prstGeom prst="rect">
            <a:avLst/>
          </a:prstGeom>
          <a:blipFill>
            <a:blip r:embed="rId48" cstate="print"/>
            <a:stretch>
              <a:fillRect/>
            </a:stretch>
          </a:blipFill>
        </p:spPr>
        <p:txBody>
          <a:bodyPr wrap="square" lIns="0" tIns="0" rIns="0" bIns="0" rtlCol="0"/>
          <a:lstStyle/>
          <a:p>
            <a:endParaRPr/>
          </a:p>
        </p:txBody>
      </p:sp>
      <p:sp>
        <p:nvSpPr>
          <p:cNvPr id="47" name="object 47"/>
          <p:cNvSpPr/>
          <p:nvPr/>
        </p:nvSpPr>
        <p:spPr>
          <a:xfrm>
            <a:off x="9485376" y="3355847"/>
            <a:ext cx="1288542" cy="1910333"/>
          </a:xfrm>
          <a:prstGeom prst="rect">
            <a:avLst/>
          </a:prstGeom>
          <a:blipFill>
            <a:blip r:embed="rId49" cstate="print"/>
            <a:stretch>
              <a:fillRect/>
            </a:stretch>
          </a:blipFill>
        </p:spPr>
        <p:txBody>
          <a:bodyPr wrap="square" lIns="0" tIns="0" rIns="0" bIns="0" rtlCol="0"/>
          <a:lstStyle/>
          <a:p>
            <a:endParaRPr/>
          </a:p>
        </p:txBody>
      </p:sp>
      <p:sp>
        <p:nvSpPr>
          <p:cNvPr id="48" name="object 48"/>
          <p:cNvSpPr/>
          <p:nvPr/>
        </p:nvSpPr>
        <p:spPr>
          <a:xfrm>
            <a:off x="9500616" y="1484375"/>
            <a:ext cx="1260348" cy="1882139"/>
          </a:xfrm>
          <a:prstGeom prst="rect">
            <a:avLst/>
          </a:prstGeom>
          <a:blipFill>
            <a:blip r:embed="rId50" cstate="print"/>
            <a:stretch>
              <a:fillRect/>
            </a:stretch>
          </a:blipFill>
        </p:spPr>
        <p:txBody>
          <a:bodyPr wrap="square" lIns="0" tIns="0" rIns="0" bIns="0" rtlCol="0"/>
          <a:lstStyle/>
          <a:p>
            <a:endParaRPr/>
          </a:p>
        </p:txBody>
      </p:sp>
      <p:sp>
        <p:nvSpPr>
          <p:cNvPr id="49" name="object 49"/>
          <p:cNvSpPr/>
          <p:nvPr/>
        </p:nvSpPr>
        <p:spPr>
          <a:xfrm>
            <a:off x="9037955" y="3524503"/>
            <a:ext cx="1207008" cy="197739"/>
          </a:xfrm>
          <a:prstGeom prst="rect">
            <a:avLst/>
          </a:prstGeom>
          <a:blipFill>
            <a:blip r:embed="rId51" cstate="print"/>
            <a:stretch>
              <a:fillRect/>
            </a:stretch>
          </a:blipFill>
        </p:spPr>
        <p:txBody>
          <a:bodyPr wrap="square" lIns="0" tIns="0" rIns="0" bIns="0" rtlCol="0"/>
          <a:lstStyle/>
          <a:p>
            <a:endParaRPr/>
          </a:p>
        </p:txBody>
      </p:sp>
      <p:sp>
        <p:nvSpPr>
          <p:cNvPr id="50" name="object 50"/>
          <p:cNvSpPr/>
          <p:nvPr/>
        </p:nvSpPr>
        <p:spPr>
          <a:xfrm>
            <a:off x="10258259" y="3548507"/>
            <a:ext cx="95669" cy="148081"/>
          </a:xfrm>
          <a:prstGeom prst="rect">
            <a:avLst/>
          </a:prstGeom>
          <a:blipFill>
            <a:blip r:embed="rId52" cstate="print"/>
            <a:stretch>
              <a:fillRect/>
            </a:stretch>
          </a:blipFill>
        </p:spPr>
        <p:txBody>
          <a:bodyPr wrap="square" lIns="0" tIns="0" rIns="0" bIns="0" rtlCol="0"/>
          <a:lstStyle/>
          <a:p>
            <a:endParaRPr/>
          </a:p>
        </p:txBody>
      </p:sp>
      <p:sp>
        <p:nvSpPr>
          <p:cNvPr id="51" name="object 51"/>
          <p:cNvSpPr/>
          <p:nvPr/>
        </p:nvSpPr>
        <p:spPr>
          <a:xfrm>
            <a:off x="10369804" y="3632701"/>
            <a:ext cx="54730" cy="17913"/>
          </a:xfrm>
          <a:prstGeom prst="rect">
            <a:avLst/>
          </a:prstGeom>
          <a:blipFill>
            <a:blip r:embed="rId53" cstate="print"/>
            <a:stretch>
              <a:fillRect/>
            </a:stretch>
          </a:blipFill>
        </p:spPr>
        <p:txBody>
          <a:bodyPr wrap="square" lIns="0" tIns="0" rIns="0" bIns="0" rtlCol="0"/>
          <a:lstStyle/>
          <a:p>
            <a:endParaRPr/>
          </a:p>
        </p:txBody>
      </p:sp>
      <p:sp>
        <p:nvSpPr>
          <p:cNvPr id="52" name="object 52"/>
          <p:cNvSpPr/>
          <p:nvPr/>
        </p:nvSpPr>
        <p:spPr>
          <a:xfrm>
            <a:off x="10438765" y="3535298"/>
            <a:ext cx="593089" cy="188087"/>
          </a:xfrm>
          <a:prstGeom prst="rect">
            <a:avLst/>
          </a:prstGeom>
          <a:blipFill>
            <a:blip r:embed="rId54" cstate="print"/>
            <a:stretch>
              <a:fillRect/>
            </a:stretch>
          </a:blipFill>
        </p:spPr>
        <p:txBody>
          <a:bodyPr wrap="square" lIns="0" tIns="0" rIns="0" bIns="0" rtlCol="0"/>
          <a:lstStyle/>
          <a:p>
            <a:endParaRPr/>
          </a:p>
        </p:txBody>
      </p:sp>
      <p:sp>
        <p:nvSpPr>
          <p:cNvPr id="53" name="object 53"/>
          <p:cNvSpPr/>
          <p:nvPr/>
        </p:nvSpPr>
        <p:spPr>
          <a:xfrm>
            <a:off x="8930258" y="3816603"/>
            <a:ext cx="1242695" cy="204977"/>
          </a:xfrm>
          <a:prstGeom prst="rect">
            <a:avLst/>
          </a:prstGeom>
          <a:blipFill>
            <a:blip r:embed="rId55" cstate="print"/>
            <a:stretch>
              <a:fillRect/>
            </a:stretch>
          </a:blipFill>
        </p:spPr>
        <p:txBody>
          <a:bodyPr wrap="square" lIns="0" tIns="0" rIns="0" bIns="0" rtlCol="0"/>
          <a:lstStyle/>
          <a:p>
            <a:endParaRPr/>
          </a:p>
        </p:txBody>
      </p:sp>
      <p:sp>
        <p:nvSpPr>
          <p:cNvPr id="54" name="object 54"/>
          <p:cNvSpPr/>
          <p:nvPr/>
        </p:nvSpPr>
        <p:spPr>
          <a:xfrm>
            <a:off x="10217150" y="3816222"/>
            <a:ext cx="1054734" cy="205358"/>
          </a:xfrm>
          <a:prstGeom prst="rect">
            <a:avLst/>
          </a:prstGeom>
          <a:blipFill>
            <a:blip r:embed="rId56" cstate="print"/>
            <a:stretch>
              <a:fillRect/>
            </a:stretch>
          </a:blipFill>
        </p:spPr>
        <p:txBody>
          <a:bodyPr wrap="square" lIns="0" tIns="0" rIns="0" bIns="0" rtlCol="0"/>
          <a:lstStyle/>
          <a:p>
            <a:endParaRPr/>
          </a:p>
        </p:txBody>
      </p:sp>
      <p:sp>
        <p:nvSpPr>
          <p:cNvPr id="55" name="object 55"/>
          <p:cNvSpPr/>
          <p:nvPr/>
        </p:nvSpPr>
        <p:spPr>
          <a:xfrm>
            <a:off x="9523476" y="5827772"/>
            <a:ext cx="1264157" cy="1030226"/>
          </a:xfrm>
          <a:prstGeom prst="rect">
            <a:avLst/>
          </a:prstGeom>
          <a:blipFill>
            <a:blip r:embed="rId57" cstate="print"/>
            <a:stretch>
              <a:fillRect/>
            </a:stretch>
          </a:blipFill>
        </p:spPr>
        <p:txBody>
          <a:bodyPr wrap="square" lIns="0" tIns="0" rIns="0" bIns="0" rtlCol="0"/>
          <a:lstStyle/>
          <a:p>
            <a:endParaRPr/>
          </a:p>
        </p:txBody>
      </p:sp>
      <p:sp>
        <p:nvSpPr>
          <p:cNvPr id="56" name="object 56"/>
          <p:cNvSpPr/>
          <p:nvPr/>
        </p:nvSpPr>
        <p:spPr>
          <a:xfrm>
            <a:off x="9538716" y="4148328"/>
            <a:ext cx="1235963" cy="1690116"/>
          </a:xfrm>
          <a:prstGeom prst="rect">
            <a:avLst/>
          </a:prstGeom>
          <a:blipFill>
            <a:blip r:embed="rId58" cstate="print"/>
            <a:stretch>
              <a:fillRect/>
            </a:stretch>
          </a:blipFill>
        </p:spPr>
        <p:txBody>
          <a:bodyPr wrap="square" lIns="0" tIns="0" rIns="0" bIns="0" rtlCol="0"/>
          <a:lstStyle/>
          <a:p>
            <a:endParaRPr/>
          </a:p>
        </p:txBody>
      </p:sp>
      <p:sp>
        <p:nvSpPr>
          <p:cNvPr id="57" name="object 57"/>
          <p:cNvSpPr/>
          <p:nvPr/>
        </p:nvSpPr>
        <p:spPr>
          <a:xfrm>
            <a:off x="8757284" y="6020473"/>
            <a:ext cx="2805176" cy="200317"/>
          </a:xfrm>
          <a:prstGeom prst="rect">
            <a:avLst/>
          </a:prstGeom>
          <a:blipFill>
            <a:blip r:embed="rId59" cstate="print"/>
            <a:stretch>
              <a:fillRect/>
            </a:stretch>
          </a:blipFill>
        </p:spPr>
        <p:txBody>
          <a:bodyPr wrap="square" lIns="0" tIns="0" rIns="0" bIns="0" rtlCol="0"/>
          <a:lstStyle/>
          <a:p>
            <a:endParaRPr/>
          </a:p>
        </p:txBody>
      </p:sp>
      <p:sp>
        <p:nvSpPr>
          <p:cNvPr id="58" name="object 58"/>
          <p:cNvSpPr/>
          <p:nvPr/>
        </p:nvSpPr>
        <p:spPr>
          <a:xfrm>
            <a:off x="9307580" y="6265303"/>
            <a:ext cx="1736466" cy="212788"/>
          </a:xfrm>
          <a:prstGeom prst="rect">
            <a:avLst/>
          </a:prstGeom>
          <a:blipFill>
            <a:blip r:embed="rId60" cstate="print"/>
            <a:stretch>
              <a:fillRect/>
            </a:stretch>
          </a:blipFill>
        </p:spPr>
        <p:txBody>
          <a:bodyPr wrap="square" lIns="0" tIns="0" rIns="0" bIns="0" rtlCol="0"/>
          <a:lstStyle/>
          <a:p>
            <a:endParaRPr/>
          </a:p>
        </p:txBody>
      </p:sp>
      <p:sp>
        <p:nvSpPr>
          <p:cNvPr id="59" name="object 59"/>
          <p:cNvSpPr txBox="1">
            <a:spLocks noGrp="1"/>
          </p:cNvSpPr>
          <p:nvPr>
            <p:ph type="title"/>
          </p:nvPr>
        </p:nvSpPr>
        <p:spPr>
          <a:xfrm>
            <a:off x="203708" y="146684"/>
            <a:ext cx="3688079" cy="513715"/>
          </a:xfrm>
          <a:prstGeom prst="rect">
            <a:avLst/>
          </a:prstGeom>
        </p:spPr>
        <p:txBody>
          <a:bodyPr vert="horz" wrap="square" lIns="0" tIns="12700" rIns="0" bIns="0" rtlCol="0">
            <a:spAutoFit/>
          </a:bodyPr>
          <a:lstStyle/>
          <a:p>
            <a:pPr marL="12700">
              <a:lnSpc>
                <a:spcPct val="100000"/>
              </a:lnSpc>
              <a:spcBef>
                <a:spcPts val="100"/>
              </a:spcBef>
            </a:pPr>
            <a:r>
              <a:rPr sz="3200" b="1" u="none" dirty="0">
                <a:latin typeface="微软雅黑"/>
                <a:cs typeface="微软雅黑"/>
              </a:rPr>
              <a:t>我国装配式建筑发展</a:t>
            </a:r>
            <a:endParaRPr sz="3200">
              <a:latin typeface="微软雅黑"/>
              <a:cs typeface="微软雅黑"/>
            </a:endParaRPr>
          </a:p>
        </p:txBody>
      </p:sp>
      <p:sp>
        <p:nvSpPr>
          <p:cNvPr id="60" name="object 60"/>
          <p:cNvSpPr txBox="1"/>
          <p:nvPr/>
        </p:nvSpPr>
        <p:spPr>
          <a:xfrm>
            <a:off x="342087" y="6163157"/>
            <a:ext cx="8027034" cy="548640"/>
          </a:xfrm>
          <a:prstGeom prst="rect">
            <a:avLst/>
          </a:prstGeom>
        </p:spPr>
        <p:txBody>
          <a:bodyPr vert="horz" wrap="square" lIns="0" tIns="41910" rIns="0" bIns="0" rtlCol="0">
            <a:spAutoFit/>
          </a:bodyPr>
          <a:lstStyle/>
          <a:p>
            <a:pPr marL="12700" marR="5080">
              <a:lnSpc>
                <a:spcPts val="1960"/>
              </a:lnSpc>
              <a:spcBef>
                <a:spcPts val="330"/>
              </a:spcBef>
            </a:pPr>
            <a:r>
              <a:rPr sz="1800" dirty="0">
                <a:solidFill>
                  <a:srgbClr val="FF0000"/>
                </a:solidFill>
                <a:latin typeface="微软雅黑"/>
                <a:cs typeface="微软雅黑"/>
              </a:rPr>
              <a:t>装配率：</a:t>
            </a:r>
            <a:r>
              <a:rPr sz="1800" dirty="0">
                <a:latin typeface="微软雅黑"/>
                <a:cs typeface="微软雅黑"/>
              </a:rPr>
              <a:t>单体建筑室外地坪以上的主体结构、围护墙和内隔墙、装修与设备管线 等采用预制部品部件的综合比例</a:t>
            </a:r>
            <a:endParaRPr sz="1800">
              <a:latin typeface="微软雅黑"/>
              <a:cs typeface="微软雅黑"/>
            </a:endParaRPr>
          </a:p>
        </p:txBody>
      </p:sp>
      <p:pic>
        <p:nvPicPr>
          <p:cNvPr id="61" name="luvvoice.com-20240823-sOX9">
            <a:hlinkClick r:id="" action="ppaction://media"/>
            <a:extLst>
              <a:ext uri="{FF2B5EF4-FFF2-40B4-BE49-F238E27FC236}">
                <a16:creationId xmlns:a16="http://schemas.microsoft.com/office/drawing/2014/main" id="{E7918FF4-0B7B-CC46-59D8-B68811F676C2}"/>
              </a:ext>
            </a:extLst>
          </p:cNvPr>
          <p:cNvPicPr>
            <a:picLocks noChangeAspect="1"/>
          </p:cNvPicPr>
          <p:nvPr>
            <a:audioFile r:link="rId2"/>
            <p:extLst>
              <p:ext uri="{DAA4B4D4-6D71-4841-9C94-3DE7FCFB9230}">
                <p14:media xmlns:p14="http://schemas.microsoft.com/office/powerpoint/2010/main" r:embed="rId1"/>
              </p:ext>
            </p:extLst>
          </p:nvPr>
        </p:nvPicPr>
        <p:blipFill>
          <a:blip r:embed="rId61"/>
          <a:stretch>
            <a:fillRect/>
          </a:stretch>
        </p:blipFill>
        <p:spPr>
          <a:xfrm>
            <a:off x="98425" y="98425"/>
            <a:ext cx="304800" cy="304800"/>
          </a:xfrm>
          <a:prstGeom prst="rect">
            <a:avLst/>
          </a:prstGeom>
        </p:spPr>
      </p:pic>
    </p:spTree>
    <p:extLst>
      <p:ext uri="{BB962C8B-B14F-4D97-AF65-F5344CB8AC3E}">
        <p14:creationId xmlns:p14="http://schemas.microsoft.com/office/powerpoint/2010/main" val="33647997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0"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5368" y="905760"/>
            <a:ext cx="8242934" cy="1671320"/>
          </a:xfrm>
          <a:prstGeom prst="rect">
            <a:avLst/>
          </a:prstGeom>
        </p:spPr>
        <p:txBody>
          <a:bodyPr vert="horz" wrap="square" lIns="0" tIns="67310" rIns="0" bIns="0" rtlCol="0">
            <a:spAutoFit/>
          </a:bodyPr>
          <a:lstStyle/>
          <a:p>
            <a:pPr marL="12700">
              <a:lnSpc>
                <a:spcPct val="100000"/>
              </a:lnSpc>
              <a:spcBef>
                <a:spcPts val="530"/>
              </a:spcBef>
              <a:buFont typeface="Wingdings"/>
              <a:buChar char=""/>
              <a:tabLst>
                <a:tab pos="330835" algn="l"/>
                <a:tab pos="331470" algn="l"/>
              </a:tabLst>
            </a:pPr>
            <a:r>
              <a:rPr sz="1800" b="1" spc="95" dirty="0">
                <a:latin typeface="微软雅黑"/>
                <a:cs typeface="微软雅黑"/>
              </a:rPr>
              <a:t>数据显示</a:t>
            </a:r>
            <a:r>
              <a:rPr sz="1800" b="1" spc="40" dirty="0">
                <a:latin typeface="微软雅黑"/>
                <a:cs typeface="微软雅黑"/>
              </a:rPr>
              <a:t>，2016</a:t>
            </a:r>
            <a:r>
              <a:rPr sz="1800" b="1" spc="95" dirty="0">
                <a:latin typeface="微软雅黑"/>
                <a:cs typeface="微软雅黑"/>
              </a:rPr>
              <a:t>年</a:t>
            </a:r>
            <a:r>
              <a:rPr sz="1800" b="1" spc="90" dirty="0">
                <a:solidFill>
                  <a:srgbClr val="FF0000"/>
                </a:solidFill>
                <a:latin typeface="微软雅黑"/>
                <a:cs typeface="微软雅黑"/>
              </a:rPr>
              <a:t>全球</a:t>
            </a:r>
            <a:r>
              <a:rPr sz="1800" b="1" spc="105" dirty="0">
                <a:solidFill>
                  <a:srgbClr val="FF0000"/>
                </a:solidFill>
                <a:latin typeface="微软雅黑"/>
                <a:cs typeface="微软雅黑"/>
              </a:rPr>
              <a:t>装</a:t>
            </a:r>
            <a:r>
              <a:rPr sz="1800" b="1" spc="90" dirty="0">
                <a:solidFill>
                  <a:srgbClr val="FF0000"/>
                </a:solidFill>
                <a:latin typeface="微软雅黑"/>
                <a:cs typeface="微软雅黑"/>
              </a:rPr>
              <a:t>配式建</a:t>
            </a:r>
            <a:r>
              <a:rPr sz="1800" b="1" spc="105" dirty="0">
                <a:solidFill>
                  <a:srgbClr val="FF0000"/>
                </a:solidFill>
                <a:latin typeface="微软雅黑"/>
                <a:cs typeface="微软雅黑"/>
              </a:rPr>
              <a:t>筑</a:t>
            </a:r>
            <a:r>
              <a:rPr sz="1800" b="1" spc="90" dirty="0">
                <a:solidFill>
                  <a:srgbClr val="FF0000"/>
                </a:solidFill>
                <a:latin typeface="微软雅黑"/>
                <a:cs typeface="微软雅黑"/>
              </a:rPr>
              <a:t>市</a:t>
            </a:r>
            <a:r>
              <a:rPr sz="1800" b="1" spc="105" dirty="0">
                <a:solidFill>
                  <a:srgbClr val="FF0000"/>
                </a:solidFill>
                <a:latin typeface="微软雅黑"/>
                <a:cs typeface="微软雅黑"/>
              </a:rPr>
              <a:t>场</a:t>
            </a:r>
            <a:r>
              <a:rPr sz="1800" b="1" spc="90" dirty="0">
                <a:solidFill>
                  <a:srgbClr val="FF0000"/>
                </a:solidFill>
                <a:latin typeface="微软雅黑"/>
                <a:cs typeface="微软雅黑"/>
              </a:rPr>
              <a:t>规</a:t>
            </a:r>
            <a:r>
              <a:rPr sz="1800" b="1" spc="120" dirty="0">
                <a:solidFill>
                  <a:srgbClr val="FF0000"/>
                </a:solidFill>
                <a:latin typeface="微软雅黑"/>
                <a:cs typeface="微软雅黑"/>
              </a:rPr>
              <a:t>模</a:t>
            </a:r>
            <a:r>
              <a:rPr sz="1800" b="1" spc="25" dirty="0">
                <a:solidFill>
                  <a:srgbClr val="FF0000"/>
                </a:solidFill>
                <a:latin typeface="微软雅黑"/>
                <a:cs typeface="微软雅黑"/>
              </a:rPr>
              <a:t>1576</a:t>
            </a:r>
            <a:r>
              <a:rPr sz="1800" b="1" spc="95" dirty="0">
                <a:solidFill>
                  <a:srgbClr val="FF0000"/>
                </a:solidFill>
                <a:latin typeface="微软雅黑"/>
                <a:cs typeface="微软雅黑"/>
              </a:rPr>
              <a:t>亿美元</a:t>
            </a:r>
            <a:r>
              <a:rPr sz="1800" b="1" spc="95" dirty="0">
                <a:latin typeface="微软雅黑"/>
                <a:cs typeface="微软雅黑"/>
              </a:rPr>
              <a:t>，</a:t>
            </a:r>
            <a:r>
              <a:rPr sz="1800" b="1" spc="90" dirty="0">
                <a:latin typeface="微软雅黑"/>
                <a:cs typeface="微软雅黑"/>
              </a:rPr>
              <a:t>较</a:t>
            </a:r>
            <a:r>
              <a:rPr sz="1800" b="1" spc="105" dirty="0">
                <a:latin typeface="微软雅黑"/>
                <a:cs typeface="微软雅黑"/>
              </a:rPr>
              <a:t>上</a:t>
            </a:r>
            <a:r>
              <a:rPr sz="1800" b="1" spc="90" dirty="0">
                <a:latin typeface="微软雅黑"/>
                <a:cs typeface="微软雅黑"/>
              </a:rPr>
              <a:t>年</a:t>
            </a:r>
            <a:r>
              <a:rPr sz="1800" b="1" spc="105" dirty="0">
                <a:latin typeface="微软雅黑"/>
                <a:cs typeface="微软雅黑"/>
              </a:rPr>
              <a:t>大</a:t>
            </a:r>
            <a:r>
              <a:rPr sz="1800" b="1" spc="90" dirty="0">
                <a:latin typeface="微软雅黑"/>
                <a:cs typeface="微软雅黑"/>
              </a:rPr>
              <a:t>幅增</a:t>
            </a:r>
            <a:r>
              <a:rPr sz="1800" b="1" dirty="0">
                <a:latin typeface="微软雅黑"/>
                <a:cs typeface="微软雅黑"/>
              </a:rPr>
              <a:t>长</a:t>
            </a:r>
            <a:endParaRPr sz="1800">
              <a:latin typeface="微软雅黑"/>
              <a:cs typeface="微软雅黑"/>
            </a:endParaRPr>
          </a:p>
          <a:p>
            <a:pPr marL="12700">
              <a:lnSpc>
                <a:spcPct val="100000"/>
              </a:lnSpc>
              <a:spcBef>
                <a:spcPts val="430"/>
              </a:spcBef>
            </a:pPr>
            <a:r>
              <a:rPr sz="1800" b="1" spc="5" dirty="0">
                <a:latin typeface="微软雅黑"/>
                <a:cs typeface="微软雅黑"/>
              </a:rPr>
              <a:t>30%</a:t>
            </a:r>
            <a:r>
              <a:rPr sz="1800" b="1" spc="10" dirty="0">
                <a:latin typeface="微软雅黑"/>
                <a:cs typeface="微软雅黑"/>
              </a:rPr>
              <a:t>以</a:t>
            </a:r>
            <a:r>
              <a:rPr sz="1800" b="1" spc="5" dirty="0">
                <a:latin typeface="微软雅黑"/>
                <a:cs typeface="微软雅黑"/>
              </a:rPr>
              <a:t>上，</a:t>
            </a:r>
            <a:r>
              <a:rPr sz="1800" b="1" spc="15" dirty="0">
                <a:latin typeface="微软雅黑"/>
                <a:cs typeface="微软雅黑"/>
              </a:rPr>
              <a:t>主</a:t>
            </a:r>
            <a:r>
              <a:rPr sz="1800" b="1" spc="5" dirty="0">
                <a:latin typeface="微软雅黑"/>
                <a:cs typeface="微软雅黑"/>
              </a:rPr>
              <a:t>要是</a:t>
            </a:r>
            <a:r>
              <a:rPr sz="1800" b="1" spc="15" dirty="0">
                <a:latin typeface="微软雅黑"/>
                <a:cs typeface="微软雅黑"/>
              </a:rPr>
              <a:t>由</a:t>
            </a:r>
            <a:r>
              <a:rPr sz="1800" b="1" spc="5" dirty="0">
                <a:latin typeface="微软雅黑"/>
                <a:cs typeface="微软雅黑"/>
              </a:rPr>
              <a:t>于</a:t>
            </a:r>
            <a:r>
              <a:rPr sz="1800" b="1" spc="15" dirty="0">
                <a:latin typeface="微软雅黑"/>
                <a:cs typeface="微软雅黑"/>
              </a:rPr>
              <a:t>中国</a:t>
            </a:r>
            <a:r>
              <a:rPr sz="1800" b="1" spc="5" dirty="0">
                <a:latin typeface="微软雅黑"/>
                <a:cs typeface="微软雅黑"/>
              </a:rPr>
              <a:t>市场</a:t>
            </a:r>
            <a:r>
              <a:rPr sz="1800" b="1" spc="15" dirty="0">
                <a:latin typeface="微软雅黑"/>
                <a:cs typeface="微软雅黑"/>
              </a:rPr>
              <a:t>的</a:t>
            </a:r>
            <a:r>
              <a:rPr sz="1800" b="1" spc="5" dirty="0">
                <a:latin typeface="微软雅黑"/>
                <a:cs typeface="微软雅黑"/>
              </a:rPr>
              <a:t>快</a:t>
            </a:r>
            <a:r>
              <a:rPr sz="1800" b="1" spc="15" dirty="0">
                <a:latin typeface="微软雅黑"/>
                <a:cs typeface="微软雅黑"/>
              </a:rPr>
              <a:t>速发</a:t>
            </a:r>
            <a:r>
              <a:rPr sz="1800" b="1" spc="35" dirty="0">
                <a:latin typeface="微软雅黑"/>
                <a:cs typeface="微软雅黑"/>
              </a:rPr>
              <a:t>展</a:t>
            </a:r>
            <a:r>
              <a:rPr sz="1800" b="1" spc="5" dirty="0">
                <a:latin typeface="微软雅黑"/>
                <a:cs typeface="微软雅黑"/>
              </a:rPr>
              <a:t>，2016年</a:t>
            </a:r>
            <a:r>
              <a:rPr sz="1800" b="1" spc="15" dirty="0">
                <a:latin typeface="微软雅黑"/>
                <a:cs typeface="微软雅黑"/>
              </a:rPr>
              <a:t>中</a:t>
            </a:r>
            <a:r>
              <a:rPr sz="1800" b="1" spc="5" dirty="0">
                <a:latin typeface="微软雅黑"/>
                <a:cs typeface="微软雅黑"/>
              </a:rPr>
              <a:t>国装</a:t>
            </a:r>
            <a:r>
              <a:rPr sz="1800" b="1" spc="15" dirty="0">
                <a:latin typeface="微软雅黑"/>
                <a:cs typeface="微软雅黑"/>
              </a:rPr>
              <a:t>配</a:t>
            </a:r>
            <a:r>
              <a:rPr sz="1800" b="1" spc="5" dirty="0">
                <a:latin typeface="微软雅黑"/>
                <a:cs typeface="微软雅黑"/>
              </a:rPr>
              <a:t>式建</a:t>
            </a:r>
            <a:r>
              <a:rPr sz="1800" b="1" spc="15" dirty="0">
                <a:latin typeface="微软雅黑"/>
                <a:cs typeface="微软雅黑"/>
              </a:rPr>
              <a:t>筑</a:t>
            </a:r>
            <a:r>
              <a:rPr sz="1800" b="1" spc="5" dirty="0">
                <a:latin typeface="微软雅黑"/>
                <a:cs typeface="微软雅黑"/>
              </a:rPr>
              <a:t>市场</a:t>
            </a:r>
            <a:r>
              <a:rPr sz="1800" b="1" spc="15" dirty="0">
                <a:latin typeface="微软雅黑"/>
                <a:cs typeface="微软雅黑"/>
              </a:rPr>
              <a:t>规</a:t>
            </a:r>
            <a:r>
              <a:rPr sz="1800" b="1" spc="5" dirty="0">
                <a:latin typeface="微软雅黑"/>
                <a:cs typeface="微软雅黑"/>
              </a:rPr>
              <a:t>模</a:t>
            </a:r>
            <a:r>
              <a:rPr sz="1800" b="1" dirty="0">
                <a:latin typeface="微软雅黑"/>
                <a:cs typeface="微软雅黑"/>
              </a:rPr>
              <a:t>增</a:t>
            </a:r>
            <a:endParaRPr sz="1800">
              <a:latin typeface="微软雅黑"/>
              <a:cs typeface="微软雅黑"/>
            </a:endParaRPr>
          </a:p>
          <a:p>
            <a:pPr marL="12700">
              <a:lnSpc>
                <a:spcPct val="100000"/>
              </a:lnSpc>
              <a:spcBef>
                <a:spcPts val="434"/>
              </a:spcBef>
            </a:pPr>
            <a:r>
              <a:rPr sz="1800" b="1" dirty="0">
                <a:latin typeface="微软雅黑"/>
                <a:cs typeface="微软雅黑"/>
              </a:rPr>
              <a:t>长率达到150%。</a:t>
            </a:r>
            <a:endParaRPr sz="1800">
              <a:latin typeface="微软雅黑"/>
              <a:cs typeface="微软雅黑"/>
            </a:endParaRPr>
          </a:p>
          <a:p>
            <a:pPr marL="12700" marR="5080">
              <a:lnSpc>
                <a:spcPct val="120000"/>
              </a:lnSpc>
              <a:buFont typeface="Wingdings"/>
              <a:buChar char=""/>
              <a:tabLst>
                <a:tab pos="330835" algn="l"/>
                <a:tab pos="331470" algn="l"/>
              </a:tabLst>
            </a:pPr>
            <a:r>
              <a:rPr sz="1800" b="1" dirty="0">
                <a:latin typeface="微软雅黑"/>
                <a:cs typeface="微软雅黑"/>
              </a:rPr>
              <a:t>20</a:t>
            </a:r>
            <a:r>
              <a:rPr sz="1800" b="1" spc="-10" dirty="0">
                <a:latin typeface="微软雅黑"/>
                <a:cs typeface="微软雅黑"/>
              </a:rPr>
              <a:t>1</a:t>
            </a:r>
            <a:r>
              <a:rPr sz="1800" b="1" spc="20" dirty="0">
                <a:latin typeface="微软雅黑"/>
                <a:cs typeface="微软雅黑"/>
              </a:rPr>
              <a:t>8</a:t>
            </a:r>
            <a:r>
              <a:rPr sz="1800" b="1" spc="10" dirty="0">
                <a:latin typeface="微软雅黑"/>
                <a:cs typeface="微软雅黑"/>
              </a:rPr>
              <a:t>年</a:t>
            </a:r>
            <a:r>
              <a:rPr sz="1800" b="1" dirty="0">
                <a:latin typeface="微软雅黑"/>
                <a:cs typeface="微软雅黑"/>
              </a:rPr>
              <a:t>全球</a:t>
            </a:r>
            <a:r>
              <a:rPr sz="1800" b="1" spc="10" dirty="0">
                <a:latin typeface="微软雅黑"/>
                <a:cs typeface="微软雅黑"/>
              </a:rPr>
              <a:t>装配式建</a:t>
            </a:r>
            <a:r>
              <a:rPr sz="1800" b="1" dirty="0">
                <a:latin typeface="微软雅黑"/>
                <a:cs typeface="微软雅黑"/>
              </a:rPr>
              <a:t>筑市</a:t>
            </a:r>
            <a:r>
              <a:rPr sz="1800" b="1" spc="10" dirty="0">
                <a:latin typeface="微软雅黑"/>
                <a:cs typeface="微软雅黑"/>
              </a:rPr>
              <a:t>场规模突破</a:t>
            </a:r>
            <a:r>
              <a:rPr sz="1800" b="1" dirty="0">
                <a:solidFill>
                  <a:srgbClr val="FF0000"/>
                </a:solidFill>
                <a:latin typeface="微软雅黑"/>
                <a:cs typeface="微软雅黑"/>
              </a:rPr>
              <a:t>2</a:t>
            </a:r>
            <a:r>
              <a:rPr sz="1800" b="1" spc="-10" dirty="0">
                <a:solidFill>
                  <a:srgbClr val="FF0000"/>
                </a:solidFill>
                <a:latin typeface="微软雅黑"/>
                <a:cs typeface="微软雅黑"/>
              </a:rPr>
              <a:t>0</a:t>
            </a:r>
            <a:r>
              <a:rPr sz="1800" b="1" dirty="0">
                <a:solidFill>
                  <a:srgbClr val="FF0000"/>
                </a:solidFill>
                <a:latin typeface="微软雅黑"/>
                <a:cs typeface="微软雅黑"/>
              </a:rPr>
              <a:t>0</a:t>
            </a:r>
            <a:r>
              <a:rPr sz="1800" b="1" spc="20" dirty="0">
                <a:solidFill>
                  <a:srgbClr val="FF0000"/>
                </a:solidFill>
                <a:latin typeface="微软雅黑"/>
                <a:cs typeface="微软雅黑"/>
              </a:rPr>
              <a:t>0</a:t>
            </a:r>
            <a:r>
              <a:rPr sz="1800" b="1" spc="10" dirty="0">
                <a:solidFill>
                  <a:srgbClr val="FF0000"/>
                </a:solidFill>
                <a:latin typeface="微软雅黑"/>
                <a:cs typeface="微软雅黑"/>
              </a:rPr>
              <a:t>亿</a:t>
            </a:r>
            <a:r>
              <a:rPr sz="1800" b="1" dirty="0">
                <a:solidFill>
                  <a:srgbClr val="FF0000"/>
                </a:solidFill>
                <a:latin typeface="微软雅黑"/>
                <a:cs typeface="微软雅黑"/>
              </a:rPr>
              <a:t>美</a:t>
            </a:r>
            <a:r>
              <a:rPr sz="1800" b="1" spc="10" dirty="0">
                <a:solidFill>
                  <a:srgbClr val="FF0000"/>
                </a:solidFill>
                <a:latin typeface="微软雅黑"/>
                <a:cs typeface="微软雅黑"/>
              </a:rPr>
              <a:t>元；</a:t>
            </a:r>
            <a:r>
              <a:rPr sz="1800" b="1" spc="-10" dirty="0">
                <a:latin typeface="微软雅黑"/>
                <a:cs typeface="微软雅黑"/>
              </a:rPr>
              <a:t>20</a:t>
            </a:r>
            <a:r>
              <a:rPr sz="1800" b="1" dirty="0">
                <a:latin typeface="微软雅黑"/>
                <a:cs typeface="微软雅黑"/>
              </a:rPr>
              <a:t>1</a:t>
            </a:r>
            <a:r>
              <a:rPr sz="1800" b="1" spc="20" dirty="0">
                <a:latin typeface="微软雅黑"/>
                <a:cs typeface="微软雅黑"/>
              </a:rPr>
              <a:t>9</a:t>
            </a:r>
            <a:r>
              <a:rPr sz="1800" b="1" spc="10" dirty="0">
                <a:latin typeface="微软雅黑"/>
                <a:cs typeface="微软雅黑"/>
              </a:rPr>
              <a:t>年</a:t>
            </a:r>
            <a:r>
              <a:rPr sz="1800" b="1" dirty="0">
                <a:latin typeface="微软雅黑"/>
                <a:cs typeface="微软雅黑"/>
              </a:rPr>
              <a:t>全</a:t>
            </a:r>
            <a:r>
              <a:rPr sz="1800" b="1" spc="10" dirty="0">
                <a:latin typeface="微软雅黑"/>
                <a:cs typeface="微软雅黑"/>
              </a:rPr>
              <a:t>球装</a:t>
            </a:r>
            <a:r>
              <a:rPr sz="1800" b="1" dirty="0">
                <a:latin typeface="微软雅黑"/>
                <a:cs typeface="微软雅黑"/>
              </a:rPr>
              <a:t>配</a:t>
            </a:r>
            <a:r>
              <a:rPr sz="1800" b="1" spc="10" dirty="0">
                <a:latin typeface="微软雅黑"/>
                <a:cs typeface="微软雅黑"/>
              </a:rPr>
              <a:t>式建筑</a:t>
            </a:r>
            <a:r>
              <a:rPr sz="1800" b="1" dirty="0">
                <a:latin typeface="微软雅黑"/>
                <a:cs typeface="微软雅黑"/>
              </a:rPr>
              <a:t>市 场规模达</a:t>
            </a:r>
            <a:r>
              <a:rPr sz="1800" b="1" spc="5" dirty="0">
                <a:solidFill>
                  <a:srgbClr val="FF0000"/>
                </a:solidFill>
                <a:latin typeface="微软雅黑"/>
                <a:cs typeface="微软雅黑"/>
              </a:rPr>
              <a:t>2400</a:t>
            </a:r>
            <a:r>
              <a:rPr sz="1800" b="1" dirty="0">
                <a:solidFill>
                  <a:srgbClr val="FF0000"/>
                </a:solidFill>
                <a:latin typeface="微软雅黑"/>
                <a:cs typeface="微软雅黑"/>
              </a:rPr>
              <a:t>亿美元</a:t>
            </a:r>
            <a:endParaRPr sz="1800">
              <a:latin typeface="微软雅黑"/>
              <a:cs typeface="微软雅黑"/>
            </a:endParaRPr>
          </a:p>
        </p:txBody>
      </p:sp>
      <p:graphicFrame>
        <p:nvGraphicFramePr>
          <p:cNvPr id="3" name="object 3"/>
          <p:cNvGraphicFramePr>
            <a:graphicFrameLocks noGrp="1"/>
          </p:cNvGraphicFramePr>
          <p:nvPr/>
        </p:nvGraphicFramePr>
        <p:xfrm>
          <a:off x="329006" y="2846577"/>
          <a:ext cx="5640070" cy="3693587"/>
        </p:xfrm>
        <a:graphic>
          <a:graphicData uri="http://schemas.openxmlformats.org/drawingml/2006/table">
            <a:tbl>
              <a:tblPr firstRow="1" bandRow="1">
                <a:tableStyleId>{2D5ABB26-0587-4C30-8999-92F81FD0307C}</a:tableStyleId>
              </a:tblPr>
              <a:tblGrid>
                <a:gridCol w="1260475">
                  <a:extLst>
                    <a:ext uri="{9D8B030D-6E8A-4147-A177-3AD203B41FA5}">
                      <a16:colId xmlns:a16="http://schemas.microsoft.com/office/drawing/2014/main" val="20000"/>
                    </a:ext>
                  </a:extLst>
                </a:gridCol>
                <a:gridCol w="1270635">
                  <a:extLst>
                    <a:ext uri="{9D8B030D-6E8A-4147-A177-3AD203B41FA5}">
                      <a16:colId xmlns:a16="http://schemas.microsoft.com/office/drawing/2014/main" val="20001"/>
                    </a:ext>
                  </a:extLst>
                </a:gridCol>
                <a:gridCol w="3108960">
                  <a:extLst>
                    <a:ext uri="{9D8B030D-6E8A-4147-A177-3AD203B41FA5}">
                      <a16:colId xmlns:a16="http://schemas.microsoft.com/office/drawing/2014/main" val="20002"/>
                    </a:ext>
                  </a:extLst>
                </a:gridCol>
              </a:tblGrid>
              <a:tr h="579120">
                <a:tc>
                  <a:txBody>
                    <a:bodyPr/>
                    <a:lstStyle/>
                    <a:p>
                      <a:pPr algn="ctr">
                        <a:lnSpc>
                          <a:spcPct val="100000"/>
                        </a:lnSpc>
                        <a:spcBef>
                          <a:spcPts val="1295"/>
                        </a:spcBef>
                      </a:pPr>
                      <a:r>
                        <a:rPr sz="1600" b="1" spc="5" dirty="0">
                          <a:solidFill>
                            <a:srgbClr val="FFFFFF"/>
                          </a:solidFill>
                          <a:latin typeface="黑体"/>
                          <a:cs typeface="黑体"/>
                        </a:rPr>
                        <a:t>国家</a:t>
                      </a:r>
                      <a:endParaRPr sz="1600">
                        <a:latin typeface="黑体"/>
                        <a:cs typeface="黑体"/>
                      </a:endParaRPr>
                    </a:p>
                  </a:txBody>
                  <a:tcPr marL="0" marR="0" marT="164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ts val="1880"/>
                        </a:lnSpc>
                        <a:spcBef>
                          <a:spcPts val="420"/>
                        </a:spcBef>
                      </a:pPr>
                      <a:r>
                        <a:rPr sz="1600" b="1" spc="5" dirty="0">
                          <a:solidFill>
                            <a:srgbClr val="FFFFFF"/>
                          </a:solidFill>
                          <a:latin typeface="黑体"/>
                          <a:cs typeface="黑体"/>
                        </a:rPr>
                        <a:t>装</a:t>
                      </a:r>
                      <a:r>
                        <a:rPr sz="1600" b="1" spc="-5" dirty="0">
                          <a:solidFill>
                            <a:srgbClr val="FFFFFF"/>
                          </a:solidFill>
                          <a:latin typeface="黑体"/>
                          <a:cs typeface="黑体"/>
                        </a:rPr>
                        <a:t>配式</a:t>
                      </a:r>
                      <a:r>
                        <a:rPr sz="1600" b="1" spc="5" dirty="0">
                          <a:solidFill>
                            <a:srgbClr val="FFFFFF"/>
                          </a:solidFill>
                          <a:latin typeface="黑体"/>
                          <a:cs typeface="黑体"/>
                        </a:rPr>
                        <a:t>建</a:t>
                      </a:r>
                      <a:r>
                        <a:rPr sz="1600" b="1" spc="-15" dirty="0">
                          <a:solidFill>
                            <a:srgbClr val="FFFFFF"/>
                          </a:solidFill>
                          <a:latin typeface="黑体"/>
                          <a:cs typeface="黑体"/>
                        </a:rPr>
                        <a:t>筑</a:t>
                      </a:r>
                      <a:endParaRPr sz="1600">
                        <a:latin typeface="黑体"/>
                        <a:cs typeface="黑体"/>
                      </a:endParaRPr>
                    </a:p>
                    <a:p>
                      <a:pPr marL="2540" algn="ctr">
                        <a:lnSpc>
                          <a:spcPts val="1880"/>
                        </a:lnSpc>
                      </a:pPr>
                      <a:r>
                        <a:rPr sz="1600" b="1" spc="10" dirty="0">
                          <a:solidFill>
                            <a:srgbClr val="FFFFFF"/>
                          </a:solidFill>
                          <a:latin typeface="黑体"/>
                          <a:cs typeface="黑体"/>
                        </a:rPr>
                        <a:t>占比</a:t>
                      </a:r>
                      <a:endParaRPr sz="1600">
                        <a:latin typeface="黑体"/>
                        <a:cs typeface="黑体"/>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algn="ctr">
                        <a:lnSpc>
                          <a:spcPct val="100000"/>
                        </a:lnSpc>
                        <a:spcBef>
                          <a:spcPts val="1295"/>
                        </a:spcBef>
                      </a:pPr>
                      <a:r>
                        <a:rPr sz="1600" b="1" spc="5" dirty="0">
                          <a:solidFill>
                            <a:srgbClr val="FFFFFF"/>
                          </a:solidFill>
                          <a:latin typeface="黑体"/>
                          <a:cs typeface="黑体"/>
                        </a:rPr>
                        <a:t>主</a:t>
                      </a:r>
                      <a:r>
                        <a:rPr sz="1600" b="1" spc="-5" dirty="0">
                          <a:solidFill>
                            <a:srgbClr val="FFFFFF"/>
                          </a:solidFill>
                          <a:latin typeface="黑体"/>
                          <a:cs typeface="黑体"/>
                        </a:rPr>
                        <a:t>要发</a:t>
                      </a:r>
                      <a:r>
                        <a:rPr sz="1600" b="1" spc="5" dirty="0">
                          <a:solidFill>
                            <a:srgbClr val="FFFFFF"/>
                          </a:solidFill>
                          <a:latin typeface="黑体"/>
                          <a:cs typeface="黑体"/>
                        </a:rPr>
                        <a:t>展</a:t>
                      </a:r>
                      <a:r>
                        <a:rPr sz="1600" b="1" spc="-5" dirty="0">
                          <a:solidFill>
                            <a:srgbClr val="FFFFFF"/>
                          </a:solidFill>
                          <a:latin typeface="黑体"/>
                          <a:cs typeface="黑体"/>
                        </a:rPr>
                        <a:t>成</a:t>
                      </a:r>
                      <a:r>
                        <a:rPr sz="1600" b="1" spc="-15" dirty="0">
                          <a:solidFill>
                            <a:srgbClr val="FFFFFF"/>
                          </a:solidFill>
                          <a:latin typeface="黑体"/>
                          <a:cs typeface="黑体"/>
                        </a:rPr>
                        <a:t>就</a:t>
                      </a:r>
                      <a:endParaRPr sz="1600">
                        <a:latin typeface="黑体"/>
                        <a:cs typeface="黑体"/>
                      </a:endParaRPr>
                    </a:p>
                  </a:txBody>
                  <a:tcPr marL="0" marR="0" marT="164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579119">
                <a:tc>
                  <a:txBody>
                    <a:bodyPr/>
                    <a:lstStyle/>
                    <a:p>
                      <a:pPr algn="ctr">
                        <a:lnSpc>
                          <a:spcPct val="100000"/>
                        </a:lnSpc>
                        <a:spcBef>
                          <a:spcPts val="1295"/>
                        </a:spcBef>
                      </a:pPr>
                      <a:r>
                        <a:rPr sz="1600" b="1" spc="5" dirty="0">
                          <a:latin typeface="黑体"/>
                          <a:cs typeface="黑体"/>
                        </a:rPr>
                        <a:t>瑞典</a:t>
                      </a:r>
                      <a:endParaRPr sz="1600">
                        <a:latin typeface="黑体"/>
                        <a:cs typeface="黑体"/>
                      </a:endParaRPr>
                    </a:p>
                  </a:txBody>
                  <a:tcPr marL="0" marR="0" marT="164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R="421005" algn="r">
                        <a:lnSpc>
                          <a:spcPct val="100000"/>
                        </a:lnSpc>
                        <a:spcBef>
                          <a:spcPts val="1285"/>
                        </a:spcBef>
                      </a:pPr>
                      <a:r>
                        <a:rPr sz="1600" b="1" dirty="0">
                          <a:latin typeface="Arial"/>
                          <a:cs typeface="Arial"/>
                        </a:rPr>
                        <a:t>80%</a:t>
                      </a:r>
                      <a:endParaRPr sz="1600">
                        <a:latin typeface="Arial"/>
                        <a:cs typeface="Arial"/>
                      </a:endParaRPr>
                    </a:p>
                  </a:txBody>
                  <a:tcPr marL="0" marR="0" marT="163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47140" marR="114935" indent="-1126490">
                        <a:lnSpc>
                          <a:spcPts val="1839"/>
                        </a:lnSpc>
                        <a:spcBef>
                          <a:spcPts val="550"/>
                        </a:spcBef>
                      </a:pPr>
                      <a:r>
                        <a:rPr sz="1600" b="1" spc="20" dirty="0">
                          <a:latin typeface="黑体"/>
                          <a:cs typeface="黑体"/>
                        </a:rPr>
                        <a:t>世</a:t>
                      </a:r>
                      <a:r>
                        <a:rPr sz="1600" b="1" spc="10" dirty="0">
                          <a:latin typeface="黑体"/>
                          <a:cs typeface="黑体"/>
                        </a:rPr>
                        <a:t>界上</a:t>
                      </a:r>
                      <a:r>
                        <a:rPr sz="1600" b="1" spc="20" dirty="0">
                          <a:latin typeface="黑体"/>
                          <a:cs typeface="黑体"/>
                        </a:rPr>
                        <a:t>住</a:t>
                      </a:r>
                      <a:r>
                        <a:rPr sz="1600" b="1" spc="10" dirty="0">
                          <a:latin typeface="黑体"/>
                          <a:cs typeface="黑体"/>
                        </a:rPr>
                        <a:t>宅</a:t>
                      </a:r>
                      <a:r>
                        <a:rPr sz="1600" b="1" spc="20" dirty="0">
                          <a:latin typeface="黑体"/>
                          <a:cs typeface="黑体"/>
                        </a:rPr>
                        <a:t>装</a:t>
                      </a:r>
                      <a:r>
                        <a:rPr sz="1600" b="1" spc="10" dirty="0">
                          <a:latin typeface="黑体"/>
                          <a:cs typeface="黑体"/>
                        </a:rPr>
                        <a:t>配</a:t>
                      </a:r>
                      <a:r>
                        <a:rPr sz="1600" b="1" spc="20" dirty="0">
                          <a:latin typeface="黑体"/>
                          <a:cs typeface="黑体"/>
                        </a:rPr>
                        <a:t>化</a:t>
                      </a:r>
                      <a:r>
                        <a:rPr sz="1600" b="1" spc="10" dirty="0">
                          <a:latin typeface="黑体"/>
                          <a:cs typeface="黑体"/>
                        </a:rPr>
                        <a:t>应用</a:t>
                      </a:r>
                      <a:r>
                        <a:rPr sz="1600" b="1" spc="20" dirty="0">
                          <a:latin typeface="黑体"/>
                          <a:cs typeface="黑体"/>
                        </a:rPr>
                        <a:t>最</a:t>
                      </a:r>
                      <a:r>
                        <a:rPr sz="1600" b="1" spc="10" dirty="0">
                          <a:latin typeface="黑体"/>
                          <a:cs typeface="黑体"/>
                        </a:rPr>
                        <a:t>早</a:t>
                      </a:r>
                      <a:r>
                        <a:rPr sz="1600" b="1" spc="20" dirty="0">
                          <a:latin typeface="黑体"/>
                          <a:cs typeface="黑体"/>
                        </a:rPr>
                        <a:t>的</a:t>
                      </a:r>
                      <a:r>
                        <a:rPr sz="1600" b="1" dirty="0">
                          <a:latin typeface="黑体"/>
                          <a:cs typeface="黑体"/>
                        </a:rPr>
                        <a:t>国 </a:t>
                      </a:r>
                      <a:r>
                        <a:rPr sz="1600" b="1" spc="5" dirty="0">
                          <a:latin typeface="黑体"/>
                          <a:cs typeface="黑体"/>
                        </a:rPr>
                        <a:t>家</a:t>
                      </a:r>
                      <a:r>
                        <a:rPr sz="1600" b="1" spc="-5" dirty="0">
                          <a:latin typeface="黑体"/>
                          <a:cs typeface="黑体"/>
                        </a:rPr>
                        <a:t>之</a:t>
                      </a:r>
                      <a:r>
                        <a:rPr sz="1600" b="1" spc="-15" dirty="0">
                          <a:latin typeface="黑体"/>
                          <a:cs typeface="黑体"/>
                        </a:rPr>
                        <a:t>一</a:t>
                      </a:r>
                      <a:endParaRPr sz="1600">
                        <a:latin typeface="黑体"/>
                        <a:cs typeface="黑体"/>
                      </a:endParaRPr>
                    </a:p>
                  </a:txBody>
                  <a:tcPr marL="0" marR="0" marT="698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579119">
                <a:tc>
                  <a:txBody>
                    <a:bodyPr/>
                    <a:lstStyle/>
                    <a:p>
                      <a:pPr algn="ctr">
                        <a:lnSpc>
                          <a:spcPct val="100000"/>
                        </a:lnSpc>
                        <a:spcBef>
                          <a:spcPts val="1300"/>
                        </a:spcBef>
                      </a:pPr>
                      <a:r>
                        <a:rPr sz="1600" b="1" spc="5" dirty="0">
                          <a:latin typeface="黑体"/>
                          <a:cs typeface="黑体"/>
                        </a:rPr>
                        <a:t>法国</a:t>
                      </a:r>
                      <a:endParaRPr sz="1600">
                        <a:latin typeface="黑体"/>
                        <a:cs typeface="黑体"/>
                      </a:endParaRPr>
                    </a:p>
                  </a:txBody>
                  <a:tcPr marL="0" marR="0" marT="165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R="421005" algn="r">
                        <a:lnSpc>
                          <a:spcPct val="100000"/>
                        </a:lnSpc>
                        <a:spcBef>
                          <a:spcPts val="1285"/>
                        </a:spcBef>
                      </a:pPr>
                      <a:r>
                        <a:rPr sz="1600" b="1" dirty="0">
                          <a:latin typeface="Arial"/>
                          <a:cs typeface="Arial"/>
                        </a:rPr>
                        <a:t>85%</a:t>
                      </a:r>
                      <a:endParaRPr sz="1600">
                        <a:latin typeface="Arial"/>
                        <a:cs typeface="Arial"/>
                      </a:endParaRPr>
                    </a:p>
                  </a:txBody>
                  <a:tcPr marL="0" marR="0" marT="163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47140" marR="114935" indent="-1126490">
                        <a:lnSpc>
                          <a:spcPts val="1839"/>
                        </a:lnSpc>
                        <a:spcBef>
                          <a:spcPts val="550"/>
                        </a:spcBef>
                      </a:pPr>
                      <a:r>
                        <a:rPr sz="1600" b="1" spc="20" dirty="0">
                          <a:latin typeface="黑体"/>
                          <a:cs typeface="黑体"/>
                        </a:rPr>
                        <a:t>世</a:t>
                      </a:r>
                      <a:r>
                        <a:rPr sz="1600" b="1" spc="10" dirty="0">
                          <a:latin typeface="黑体"/>
                          <a:cs typeface="黑体"/>
                        </a:rPr>
                        <a:t>界上</a:t>
                      </a:r>
                      <a:r>
                        <a:rPr sz="1600" b="1" spc="20" dirty="0">
                          <a:latin typeface="黑体"/>
                          <a:cs typeface="黑体"/>
                        </a:rPr>
                        <a:t>推</a:t>
                      </a:r>
                      <a:r>
                        <a:rPr sz="1600" b="1" spc="10" dirty="0">
                          <a:latin typeface="黑体"/>
                          <a:cs typeface="黑体"/>
                        </a:rPr>
                        <a:t>行</a:t>
                      </a:r>
                      <a:r>
                        <a:rPr sz="1600" b="1" spc="20" dirty="0">
                          <a:latin typeface="黑体"/>
                          <a:cs typeface="黑体"/>
                        </a:rPr>
                        <a:t>工</a:t>
                      </a:r>
                      <a:r>
                        <a:rPr sz="1600" b="1" spc="10" dirty="0">
                          <a:latin typeface="黑体"/>
                          <a:cs typeface="黑体"/>
                        </a:rPr>
                        <a:t>业</a:t>
                      </a:r>
                      <a:r>
                        <a:rPr sz="1600" b="1" spc="20" dirty="0">
                          <a:latin typeface="黑体"/>
                          <a:cs typeface="黑体"/>
                        </a:rPr>
                        <a:t>化</a:t>
                      </a:r>
                      <a:r>
                        <a:rPr sz="1600" b="1" spc="10" dirty="0">
                          <a:latin typeface="黑体"/>
                          <a:cs typeface="黑体"/>
                        </a:rPr>
                        <a:t>建筑</a:t>
                      </a:r>
                      <a:r>
                        <a:rPr sz="1600" b="1" spc="20" dirty="0">
                          <a:latin typeface="黑体"/>
                          <a:cs typeface="黑体"/>
                        </a:rPr>
                        <a:t>最</a:t>
                      </a:r>
                      <a:r>
                        <a:rPr sz="1600" b="1" spc="10" dirty="0">
                          <a:latin typeface="黑体"/>
                          <a:cs typeface="黑体"/>
                        </a:rPr>
                        <a:t>早</a:t>
                      </a:r>
                      <a:r>
                        <a:rPr sz="1600" b="1" spc="20" dirty="0">
                          <a:latin typeface="黑体"/>
                          <a:cs typeface="黑体"/>
                        </a:rPr>
                        <a:t>的</a:t>
                      </a:r>
                      <a:r>
                        <a:rPr sz="1600" b="1" dirty="0">
                          <a:latin typeface="黑体"/>
                          <a:cs typeface="黑体"/>
                        </a:rPr>
                        <a:t>国 </a:t>
                      </a:r>
                      <a:r>
                        <a:rPr sz="1600" b="1" spc="5" dirty="0">
                          <a:latin typeface="黑体"/>
                          <a:cs typeface="黑体"/>
                        </a:rPr>
                        <a:t>家</a:t>
                      </a:r>
                      <a:r>
                        <a:rPr sz="1600" b="1" spc="-5" dirty="0">
                          <a:latin typeface="黑体"/>
                          <a:cs typeface="黑体"/>
                        </a:rPr>
                        <a:t>之</a:t>
                      </a:r>
                      <a:r>
                        <a:rPr sz="1600" b="1" spc="-15" dirty="0">
                          <a:latin typeface="黑体"/>
                          <a:cs typeface="黑体"/>
                        </a:rPr>
                        <a:t>一</a:t>
                      </a:r>
                      <a:endParaRPr sz="1600">
                        <a:latin typeface="黑体"/>
                        <a:cs typeface="黑体"/>
                      </a:endParaRPr>
                    </a:p>
                  </a:txBody>
                  <a:tcPr marL="0" marR="0" marT="698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579119">
                <a:tc>
                  <a:txBody>
                    <a:bodyPr/>
                    <a:lstStyle/>
                    <a:p>
                      <a:pPr algn="ctr">
                        <a:lnSpc>
                          <a:spcPct val="100000"/>
                        </a:lnSpc>
                        <a:spcBef>
                          <a:spcPts val="1300"/>
                        </a:spcBef>
                      </a:pPr>
                      <a:r>
                        <a:rPr sz="1600" b="1" spc="5" dirty="0">
                          <a:latin typeface="黑体"/>
                          <a:cs typeface="黑体"/>
                        </a:rPr>
                        <a:t>美国</a:t>
                      </a:r>
                      <a:endParaRPr sz="1600">
                        <a:latin typeface="黑体"/>
                        <a:cs typeface="黑体"/>
                      </a:endParaRPr>
                    </a:p>
                  </a:txBody>
                  <a:tcPr marL="0" marR="0" marT="165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R="421005" algn="r">
                        <a:lnSpc>
                          <a:spcPct val="100000"/>
                        </a:lnSpc>
                        <a:spcBef>
                          <a:spcPts val="1285"/>
                        </a:spcBef>
                      </a:pPr>
                      <a:r>
                        <a:rPr sz="1600" b="1" spc="-5" dirty="0">
                          <a:latin typeface="Arial"/>
                          <a:cs typeface="Arial"/>
                        </a:rPr>
                        <a:t>90%</a:t>
                      </a:r>
                      <a:endParaRPr sz="1600">
                        <a:latin typeface="Arial"/>
                        <a:cs typeface="Arial"/>
                      </a:endParaRPr>
                    </a:p>
                  </a:txBody>
                  <a:tcPr marL="0" marR="0" marT="163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gn="ctr">
                        <a:lnSpc>
                          <a:spcPts val="1880"/>
                        </a:lnSpc>
                        <a:spcBef>
                          <a:spcPts val="420"/>
                        </a:spcBef>
                      </a:pPr>
                      <a:r>
                        <a:rPr sz="1600" b="1" spc="10" dirty="0">
                          <a:latin typeface="黑体"/>
                          <a:cs typeface="黑体"/>
                        </a:rPr>
                        <a:t>世</a:t>
                      </a:r>
                      <a:r>
                        <a:rPr sz="1600" b="1" spc="-5" dirty="0">
                          <a:latin typeface="黑体"/>
                          <a:cs typeface="黑体"/>
                        </a:rPr>
                        <a:t>界上</a:t>
                      </a:r>
                      <a:r>
                        <a:rPr sz="1600" b="1" spc="10" dirty="0">
                          <a:latin typeface="黑体"/>
                          <a:cs typeface="黑体"/>
                        </a:rPr>
                        <a:t>住</a:t>
                      </a:r>
                      <a:r>
                        <a:rPr sz="1600" b="1" spc="-5" dirty="0">
                          <a:latin typeface="黑体"/>
                          <a:cs typeface="黑体"/>
                        </a:rPr>
                        <a:t>宅</a:t>
                      </a:r>
                      <a:r>
                        <a:rPr sz="1600" b="1" spc="10" dirty="0">
                          <a:latin typeface="黑体"/>
                          <a:cs typeface="黑体"/>
                        </a:rPr>
                        <a:t>装</a:t>
                      </a:r>
                      <a:r>
                        <a:rPr sz="1600" b="1" spc="-5" dirty="0">
                          <a:latin typeface="黑体"/>
                          <a:cs typeface="黑体"/>
                        </a:rPr>
                        <a:t>配</a:t>
                      </a:r>
                      <a:r>
                        <a:rPr sz="1600" b="1" spc="10" dirty="0">
                          <a:latin typeface="黑体"/>
                          <a:cs typeface="黑体"/>
                        </a:rPr>
                        <a:t>化</a:t>
                      </a:r>
                      <a:r>
                        <a:rPr sz="1600" b="1" spc="-5" dirty="0">
                          <a:latin typeface="黑体"/>
                          <a:cs typeface="黑体"/>
                        </a:rPr>
                        <a:t>应用</a:t>
                      </a:r>
                      <a:r>
                        <a:rPr sz="1600" b="1" spc="10" dirty="0">
                          <a:latin typeface="黑体"/>
                          <a:cs typeface="黑体"/>
                        </a:rPr>
                        <a:t>最</a:t>
                      </a:r>
                      <a:r>
                        <a:rPr sz="1600" b="1" spc="-5" dirty="0">
                          <a:latin typeface="黑体"/>
                          <a:cs typeface="黑体"/>
                        </a:rPr>
                        <a:t>广</a:t>
                      </a:r>
                      <a:r>
                        <a:rPr sz="1600" b="1" spc="10" dirty="0">
                          <a:latin typeface="黑体"/>
                          <a:cs typeface="黑体"/>
                        </a:rPr>
                        <a:t>泛</a:t>
                      </a:r>
                      <a:r>
                        <a:rPr sz="1600" b="1" spc="-10" dirty="0">
                          <a:latin typeface="黑体"/>
                          <a:cs typeface="黑体"/>
                        </a:rPr>
                        <a:t>的</a:t>
                      </a:r>
                      <a:endParaRPr sz="1600">
                        <a:latin typeface="黑体"/>
                        <a:cs typeface="黑体"/>
                      </a:endParaRPr>
                    </a:p>
                    <a:p>
                      <a:pPr marL="1270" algn="ctr">
                        <a:lnSpc>
                          <a:spcPts val="1880"/>
                        </a:lnSpc>
                      </a:pPr>
                      <a:r>
                        <a:rPr sz="1600" b="1" spc="5" dirty="0">
                          <a:latin typeface="黑体"/>
                          <a:cs typeface="黑体"/>
                        </a:rPr>
                        <a:t>国家</a:t>
                      </a:r>
                      <a:endParaRPr sz="1600">
                        <a:latin typeface="黑体"/>
                        <a:cs typeface="黑体"/>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579132">
                <a:tc>
                  <a:txBody>
                    <a:bodyPr/>
                    <a:lstStyle/>
                    <a:p>
                      <a:pPr algn="ctr">
                        <a:lnSpc>
                          <a:spcPct val="100000"/>
                        </a:lnSpc>
                        <a:spcBef>
                          <a:spcPts val="1300"/>
                        </a:spcBef>
                      </a:pPr>
                      <a:r>
                        <a:rPr sz="1600" b="1" spc="5" dirty="0">
                          <a:latin typeface="黑体"/>
                          <a:cs typeface="黑体"/>
                        </a:rPr>
                        <a:t>日本</a:t>
                      </a:r>
                      <a:endParaRPr sz="1600">
                        <a:latin typeface="黑体"/>
                        <a:cs typeface="黑体"/>
                      </a:endParaRPr>
                    </a:p>
                  </a:txBody>
                  <a:tcPr marL="0" marR="0" marT="165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R="421005" algn="r">
                        <a:lnSpc>
                          <a:spcPct val="100000"/>
                        </a:lnSpc>
                        <a:spcBef>
                          <a:spcPts val="1290"/>
                        </a:spcBef>
                      </a:pPr>
                      <a:r>
                        <a:rPr sz="1600" b="1" dirty="0">
                          <a:latin typeface="Arial"/>
                          <a:cs typeface="Arial"/>
                        </a:rPr>
                        <a:t>90%</a:t>
                      </a:r>
                      <a:endParaRPr sz="1600">
                        <a:latin typeface="Arial"/>
                        <a:cs typeface="Arial"/>
                      </a:endParaRPr>
                    </a:p>
                  </a:txBody>
                  <a:tcPr marL="0" marR="0" marT="163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452880" marR="114935" indent="-1332230">
                        <a:lnSpc>
                          <a:spcPts val="1839"/>
                        </a:lnSpc>
                        <a:spcBef>
                          <a:spcPts val="555"/>
                        </a:spcBef>
                      </a:pPr>
                      <a:r>
                        <a:rPr sz="1600" b="1" spc="20" dirty="0">
                          <a:latin typeface="黑体"/>
                          <a:cs typeface="黑体"/>
                        </a:rPr>
                        <a:t>率</a:t>
                      </a:r>
                      <a:r>
                        <a:rPr sz="1600" b="1" spc="10" dirty="0">
                          <a:latin typeface="黑体"/>
                          <a:cs typeface="黑体"/>
                        </a:rPr>
                        <a:t>先在</a:t>
                      </a:r>
                      <a:r>
                        <a:rPr sz="1600" b="1" spc="20" dirty="0">
                          <a:latin typeface="黑体"/>
                          <a:cs typeface="黑体"/>
                        </a:rPr>
                        <a:t>工</a:t>
                      </a:r>
                      <a:r>
                        <a:rPr sz="1600" b="1" spc="10" dirty="0">
                          <a:latin typeface="黑体"/>
                          <a:cs typeface="黑体"/>
                        </a:rPr>
                        <a:t>厂</a:t>
                      </a:r>
                      <a:r>
                        <a:rPr sz="1600" b="1" spc="20" dirty="0">
                          <a:latin typeface="黑体"/>
                          <a:cs typeface="黑体"/>
                        </a:rPr>
                        <a:t>中</a:t>
                      </a:r>
                      <a:r>
                        <a:rPr sz="1600" b="1" spc="10" dirty="0">
                          <a:latin typeface="黑体"/>
                          <a:cs typeface="黑体"/>
                        </a:rPr>
                        <a:t>批</a:t>
                      </a:r>
                      <a:r>
                        <a:rPr sz="1600" b="1" spc="20" dirty="0">
                          <a:latin typeface="黑体"/>
                          <a:cs typeface="黑体"/>
                        </a:rPr>
                        <a:t>量</a:t>
                      </a:r>
                      <a:r>
                        <a:rPr sz="1600" b="1" spc="10" dirty="0">
                          <a:latin typeface="黑体"/>
                          <a:cs typeface="黑体"/>
                        </a:rPr>
                        <a:t>生成</a:t>
                      </a:r>
                      <a:r>
                        <a:rPr sz="1600" b="1" spc="20" dirty="0">
                          <a:latin typeface="黑体"/>
                          <a:cs typeface="黑体"/>
                        </a:rPr>
                        <a:t>住</a:t>
                      </a:r>
                      <a:r>
                        <a:rPr sz="1600" b="1" spc="10" dirty="0">
                          <a:latin typeface="黑体"/>
                          <a:cs typeface="黑体"/>
                        </a:rPr>
                        <a:t>宅</a:t>
                      </a:r>
                      <a:r>
                        <a:rPr sz="1600" b="1" spc="20" dirty="0">
                          <a:latin typeface="黑体"/>
                          <a:cs typeface="黑体"/>
                        </a:rPr>
                        <a:t>的</a:t>
                      </a:r>
                      <a:r>
                        <a:rPr sz="1600" b="1" dirty="0">
                          <a:latin typeface="黑体"/>
                          <a:cs typeface="黑体"/>
                        </a:rPr>
                        <a:t>国 </a:t>
                      </a:r>
                      <a:r>
                        <a:rPr sz="1600" b="1" spc="-15" dirty="0">
                          <a:latin typeface="黑体"/>
                          <a:cs typeface="黑体"/>
                        </a:rPr>
                        <a:t>家</a:t>
                      </a:r>
                      <a:endParaRPr sz="1600">
                        <a:latin typeface="黑体"/>
                        <a:cs typeface="黑体"/>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398983">
                <a:tc>
                  <a:txBody>
                    <a:bodyPr/>
                    <a:lstStyle/>
                    <a:p>
                      <a:pPr algn="ctr">
                        <a:lnSpc>
                          <a:spcPct val="100000"/>
                        </a:lnSpc>
                        <a:spcBef>
                          <a:spcPts val="590"/>
                        </a:spcBef>
                      </a:pPr>
                      <a:r>
                        <a:rPr sz="1600" b="1" spc="5" dirty="0">
                          <a:latin typeface="黑体"/>
                          <a:cs typeface="黑体"/>
                        </a:rPr>
                        <a:t>新</a:t>
                      </a:r>
                      <a:r>
                        <a:rPr sz="1600" b="1" spc="-5" dirty="0">
                          <a:latin typeface="黑体"/>
                          <a:cs typeface="黑体"/>
                        </a:rPr>
                        <a:t>加</a:t>
                      </a:r>
                      <a:r>
                        <a:rPr sz="1600" b="1" spc="-15" dirty="0">
                          <a:latin typeface="黑体"/>
                          <a:cs typeface="黑体"/>
                        </a:rPr>
                        <a:t>坡</a:t>
                      </a:r>
                      <a:endParaRPr sz="1600">
                        <a:latin typeface="黑体"/>
                        <a:cs typeface="黑体"/>
                      </a:endParaRPr>
                    </a:p>
                  </a:txBody>
                  <a:tcPr marL="0" marR="0" marT="749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R="421005" algn="r">
                        <a:lnSpc>
                          <a:spcPct val="100000"/>
                        </a:lnSpc>
                        <a:spcBef>
                          <a:spcPts val="580"/>
                        </a:spcBef>
                      </a:pPr>
                      <a:r>
                        <a:rPr sz="1600" b="1" dirty="0">
                          <a:latin typeface="Arial"/>
                          <a:cs typeface="Arial"/>
                        </a:rPr>
                        <a:t>70%</a:t>
                      </a:r>
                      <a:endParaRPr sz="1600">
                        <a:latin typeface="Arial"/>
                        <a:cs typeface="Arial"/>
                      </a:endParaRPr>
                    </a:p>
                  </a:txBody>
                  <a:tcPr marL="0" marR="0" marT="73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gn="ctr">
                        <a:lnSpc>
                          <a:spcPct val="100000"/>
                        </a:lnSpc>
                        <a:spcBef>
                          <a:spcPts val="590"/>
                        </a:spcBef>
                      </a:pPr>
                      <a:r>
                        <a:rPr sz="1600" b="1" spc="5" dirty="0">
                          <a:latin typeface="黑体"/>
                          <a:cs typeface="黑体"/>
                        </a:rPr>
                        <a:t>上世纪</a:t>
                      </a:r>
                      <a:r>
                        <a:rPr sz="1600" b="1" spc="-5" dirty="0">
                          <a:latin typeface="Arial"/>
                          <a:cs typeface="Arial"/>
                        </a:rPr>
                        <a:t>90</a:t>
                      </a:r>
                      <a:r>
                        <a:rPr sz="1600" b="1" spc="5" dirty="0">
                          <a:latin typeface="黑体"/>
                          <a:cs typeface="黑体"/>
                        </a:rPr>
                        <a:t>年代</a:t>
                      </a:r>
                      <a:r>
                        <a:rPr sz="1600" b="1" spc="-5" dirty="0">
                          <a:latin typeface="黑体"/>
                          <a:cs typeface="黑体"/>
                        </a:rPr>
                        <a:t>开</a:t>
                      </a:r>
                      <a:r>
                        <a:rPr sz="1600" b="1" spc="5" dirty="0">
                          <a:latin typeface="黑体"/>
                          <a:cs typeface="黑体"/>
                        </a:rPr>
                        <a:t>始</a:t>
                      </a:r>
                      <a:r>
                        <a:rPr sz="1600" b="1" spc="-5" dirty="0">
                          <a:latin typeface="黑体"/>
                          <a:cs typeface="黑体"/>
                        </a:rPr>
                        <a:t>普</a:t>
                      </a:r>
                      <a:r>
                        <a:rPr sz="1600" b="1" spc="-15" dirty="0">
                          <a:latin typeface="黑体"/>
                          <a:cs typeface="黑体"/>
                        </a:rPr>
                        <a:t>及</a:t>
                      </a:r>
                      <a:endParaRPr sz="1600">
                        <a:latin typeface="黑体"/>
                        <a:cs typeface="黑体"/>
                      </a:endParaRPr>
                    </a:p>
                  </a:txBody>
                  <a:tcPr marL="0" marR="0" marT="749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398995">
                <a:tc>
                  <a:txBody>
                    <a:bodyPr/>
                    <a:lstStyle/>
                    <a:p>
                      <a:pPr algn="ctr">
                        <a:lnSpc>
                          <a:spcPct val="100000"/>
                        </a:lnSpc>
                        <a:spcBef>
                          <a:spcPts val="590"/>
                        </a:spcBef>
                      </a:pPr>
                      <a:r>
                        <a:rPr sz="1600" b="1" spc="5" dirty="0">
                          <a:latin typeface="黑体"/>
                          <a:cs typeface="黑体"/>
                        </a:rPr>
                        <a:t>丹麦</a:t>
                      </a:r>
                      <a:endParaRPr sz="1600">
                        <a:latin typeface="黑体"/>
                        <a:cs typeface="黑体"/>
                      </a:endParaRPr>
                    </a:p>
                  </a:txBody>
                  <a:tcPr marL="0" marR="0" marT="749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R="421005" algn="r">
                        <a:lnSpc>
                          <a:spcPct val="100000"/>
                        </a:lnSpc>
                        <a:spcBef>
                          <a:spcPts val="580"/>
                        </a:spcBef>
                      </a:pPr>
                      <a:r>
                        <a:rPr sz="1600" b="1" dirty="0">
                          <a:latin typeface="Arial"/>
                          <a:cs typeface="Arial"/>
                        </a:rPr>
                        <a:t>80%</a:t>
                      </a:r>
                      <a:endParaRPr sz="1600">
                        <a:latin typeface="Arial"/>
                        <a:cs typeface="Arial"/>
                      </a:endParaRPr>
                    </a:p>
                  </a:txBody>
                  <a:tcPr marL="0" marR="0" marT="73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gn="ctr">
                        <a:lnSpc>
                          <a:spcPct val="100000"/>
                        </a:lnSpc>
                        <a:spcBef>
                          <a:spcPts val="590"/>
                        </a:spcBef>
                      </a:pPr>
                      <a:r>
                        <a:rPr sz="1600" b="1" spc="5" dirty="0">
                          <a:latin typeface="黑体"/>
                          <a:cs typeface="黑体"/>
                        </a:rPr>
                        <a:t>世</a:t>
                      </a:r>
                      <a:r>
                        <a:rPr sz="1600" b="1" spc="-5" dirty="0">
                          <a:latin typeface="黑体"/>
                          <a:cs typeface="黑体"/>
                        </a:rPr>
                        <a:t>界第</a:t>
                      </a:r>
                      <a:r>
                        <a:rPr sz="1600" b="1" spc="5" dirty="0">
                          <a:latin typeface="黑体"/>
                          <a:cs typeface="黑体"/>
                        </a:rPr>
                        <a:t>一</a:t>
                      </a:r>
                      <a:r>
                        <a:rPr sz="1600" b="1" spc="-5" dirty="0">
                          <a:latin typeface="黑体"/>
                          <a:cs typeface="黑体"/>
                        </a:rPr>
                        <a:t>个</a:t>
                      </a:r>
                      <a:r>
                        <a:rPr sz="1600" b="1" spc="5" dirty="0">
                          <a:latin typeface="黑体"/>
                          <a:cs typeface="黑体"/>
                        </a:rPr>
                        <a:t>将</a:t>
                      </a:r>
                      <a:r>
                        <a:rPr sz="1600" b="1" spc="-5" dirty="0">
                          <a:latin typeface="黑体"/>
                          <a:cs typeface="黑体"/>
                        </a:rPr>
                        <a:t>模</a:t>
                      </a:r>
                      <a:r>
                        <a:rPr sz="1600" b="1" spc="5" dirty="0">
                          <a:latin typeface="黑体"/>
                          <a:cs typeface="黑体"/>
                        </a:rPr>
                        <a:t>数</a:t>
                      </a:r>
                      <a:r>
                        <a:rPr sz="1600" b="1" spc="-5" dirty="0">
                          <a:latin typeface="黑体"/>
                          <a:cs typeface="黑体"/>
                        </a:rPr>
                        <a:t>法制</a:t>
                      </a:r>
                      <a:r>
                        <a:rPr sz="1600" b="1" spc="5" dirty="0">
                          <a:latin typeface="黑体"/>
                          <a:cs typeface="黑体"/>
                        </a:rPr>
                        <a:t>化</a:t>
                      </a:r>
                      <a:r>
                        <a:rPr sz="1600" b="1" spc="-5" dirty="0">
                          <a:latin typeface="黑体"/>
                          <a:cs typeface="黑体"/>
                        </a:rPr>
                        <a:t>的</a:t>
                      </a:r>
                      <a:r>
                        <a:rPr sz="1600" b="1" spc="5" dirty="0">
                          <a:latin typeface="黑体"/>
                          <a:cs typeface="黑体"/>
                        </a:rPr>
                        <a:t>国</a:t>
                      </a:r>
                      <a:r>
                        <a:rPr sz="1600" b="1" spc="-15" dirty="0">
                          <a:latin typeface="黑体"/>
                          <a:cs typeface="黑体"/>
                        </a:rPr>
                        <a:t>家</a:t>
                      </a:r>
                      <a:endParaRPr sz="1600">
                        <a:latin typeface="黑体"/>
                        <a:cs typeface="黑体"/>
                      </a:endParaRPr>
                    </a:p>
                  </a:txBody>
                  <a:tcPr marL="0" marR="0" marT="749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bl>
          </a:graphicData>
        </a:graphic>
      </p:graphicFrame>
      <p:sp>
        <p:nvSpPr>
          <p:cNvPr id="4" name="object 4"/>
          <p:cNvSpPr/>
          <p:nvPr/>
        </p:nvSpPr>
        <p:spPr>
          <a:xfrm>
            <a:off x="6371844" y="2596895"/>
            <a:ext cx="5638800" cy="3229355"/>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361938" y="2586989"/>
            <a:ext cx="5659120" cy="3249295"/>
          </a:xfrm>
          <a:custGeom>
            <a:avLst/>
            <a:gdLst/>
            <a:ahLst/>
            <a:cxnLst/>
            <a:rect l="l" t="t" r="r" b="b"/>
            <a:pathLst>
              <a:path w="5659120" h="3249295">
                <a:moveTo>
                  <a:pt x="0" y="3249168"/>
                </a:moveTo>
                <a:lnTo>
                  <a:pt x="5658612" y="3249168"/>
                </a:lnTo>
                <a:lnTo>
                  <a:pt x="5658612" y="0"/>
                </a:lnTo>
                <a:lnTo>
                  <a:pt x="0" y="0"/>
                </a:lnTo>
                <a:lnTo>
                  <a:pt x="0" y="3249168"/>
                </a:lnTo>
                <a:close/>
              </a:path>
            </a:pathLst>
          </a:custGeom>
          <a:ln w="19812">
            <a:solidFill>
              <a:srgbClr val="001F5F"/>
            </a:solidFill>
          </a:ln>
        </p:spPr>
        <p:txBody>
          <a:bodyPr wrap="square" lIns="0" tIns="0" rIns="0" bIns="0" rtlCol="0"/>
          <a:lstStyle/>
          <a:p>
            <a:endParaRPr/>
          </a:p>
        </p:txBody>
      </p:sp>
      <p:sp>
        <p:nvSpPr>
          <p:cNvPr id="6" name="object 6"/>
          <p:cNvSpPr txBox="1">
            <a:spLocks noGrp="1"/>
          </p:cNvSpPr>
          <p:nvPr>
            <p:ph type="title"/>
          </p:nvPr>
        </p:nvSpPr>
        <p:spPr>
          <a:xfrm>
            <a:off x="243941" y="154889"/>
            <a:ext cx="3688079"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国际装配式建筑发展</a:t>
            </a:r>
            <a:endParaRPr sz="3200">
              <a:latin typeface="微软雅黑"/>
              <a:cs typeface="微软雅黑"/>
            </a:endParaRPr>
          </a:p>
        </p:txBody>
      </p:sp>
      <p:sp>
        <p:nvSpPr>
          <p:cNvPr id="7" name="object 7"/>
          <p:cNvSpPr txBox="1"/>
          <p:nvPr/>
        </p:nvSpPr>
        <p:spPr>
          <a:xfrm>
            <a:off x="6513321" y="5925413"/>
            <a:ext cx="558165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C00000"/>
                </a:solidFill>
                <a:latin typeface="微软雅黑"/>
                <a:cs typeface="微软雅黑"/>
              </a:rPr>
              <a:t>2010</a:t>
            </a:r>
            <a:r>
              <a:rPr sz="1600" b="1" spc="-5" dirty="0">
                <a:solidFill>
                  <a:srgbClr val="C00000"/>
                </a:solidFill>
                <a:latin typeface="微软雅黑"/>
                <a:cs typeface="微软雅黑"/>
              </a:rPr>
              <a:t>-2</a:t>
            </a:r>
            <a:r>
              <a:rPr sz="1600" b="1" spc="5" dirty="0">
                <a:solidFill>
                  <a:srgbClr val="C00000"/>
                </a:solidFill>
                <a:latin typeface="微软雅黑"/>
                <a:cs typeface="微软雅黑"/>
              </a:rPr>
              <a:t>0</a:t>
            </a:r>
            <a:r>
              <a:rPr sz="1600" b="1" spc="-5" dirty="0">
                <a:solidFill>
                  <a:srgbClr val="C00000"/>
                </a:solidFill>
                <a:latin typeface="微软雅黑"/>
                <a:cs typeface="微软雅黑"/>
              </a:rPr>
              <a:t>17</a:t>
            </a:r>
            <a:r>
              <a:rPr sz="1600" b="1" spc="5" dirty="0">
                <a:solidFill>
                  <a:srgbClr val="C00000"/>
                </a:solidFill>
                <a:latin typeface="微软雅黑"/>
                <a:cs typeface="微软雅黑"/>
              </a:rPr>
              <a:t>年</a:t>
            </a:r>
            <a:r>
              <a:rPr sz="1600" b="1" spc="-5" dirty="0">
                <a:solidFill>
                  <a:srgbClr val="C00000"/>
                </a:solidFill>
                <a:latin typeface="微软雅黑"/>
                <a:cs typeface="微软雅黑"/>
              </a:rPr>
              <a:t>全球装</a:t>
            </a:r>
            <a:r>
              <a:rPr sz="1600" b="1" spc="5" dirty="0">
                <a:solidFill>
                  <a:srgbClr val="C00000"/>
                </a:solidFill>
                <a:latin typeface="微软雅黑"/>
                <a:cs typeface="微软雅黑"/>
              </a:rPr>
              <a:t>配</a:t>
            </a:r>
            <a:r>
              <a:rPr sz="1600" b="1" spc="-5" dirty="0">
                <a:solidFill>
                  <a:srgbClr val="C00000"/>
                </a:solidFill>
                <a:latin typeface="微软雅黑"/>
                <a:cs typeface="微软雅黑"/>
              </a:rPr>
              <a:t>式建</a:t>
            </a:r>
            <a:r>
              <a:rPr sz="1600" b="1" spc="5" dirty="0">
                <a:solidFill>
                  <a:srgbClr val="C00000"/>
                </a:solidFill>
                <a:latin typeface="微软雅黑"/>
                <a:cs typeface="微软雅黑"/>
              </a:rPr>
              <a:t>筑</a:t>
            </a:r>
            <a:r>
              <a:rPr sz="1600" b="1" spc="-5" dirty="0">
                <a:solidFill>
                  <a:srgbClr val="C00000"/>
                </a:solidFill>
                <a:latin typeface="微软雅黑"/>
                <a:cs typeface="微软雅黑"/>
              </a:rPr>
              <a:t>市场规</a:t>
            </a:r>
            <a:r>
              <a:rPr sz="1600" b="1" spc="5" dirty="0">
                <a:solidFill>
                  <a:srgbClr val="C00000"/>
                </a:solidFill>
                <a:latin typeface="微软雅黑"/>
                <a:cs typeface="微软雅黑"/>
              </a:rPr>
              <a:t>模</a:t>
            </a:r>
            <a:r>
              <a:rPr sz="1600" b="1" spc="-5" dirty="0">
                <a:solidFill>
                  <a:srgbClr val="C00000"/>
                </a:solidFill>
                <a:latin typeface="微软雅黑"/>
                <a:cs typeface="微软雅黑"/>
              </a:rPr>
              <a:t>（单</a:t>
            </a:r>
            <a:r>
              <a:rPr sz="1600" b="1" spc="5" dirty="0">
                <a:solidFill>
                  <a:srgbClr val="C00000"/>
                </a:solidFill>
                <a:latin typeface="微软雅黑"/>
                <a:cs typeface="微软雅黑"/>
              </a:rPr>
              <a:t>位</a:t>
            </a:r>
            <a:r>
              <a:rPr sz="1600" b="1" spc="-5" dirty="0">
                <a:solidFill>
                  <a:srgbClr val="C00000"/>
                </a:solidFill>
                <a:latin typeface="微软雅黑"/>
                <a:cs typeface="微软雅黑"/>
              </a:rPr>
              <a:t>：亿美</a:t>
            </a:r>
            <a:r>
              <a:rPr sz="1600" b="1" spc="5" dirty="0">
                <a:solidFill>
                  <a:srgbClr val="C00000"/>
                </a:solidFill>
                <a:latin typeface="微软雅黑"/>
                <a:cs typeface="微软雅黑"/>
              </a:rPr>
              <a:t>元</a:t>
            </a:r>
            <a:r>
              <a:rPr sz="1600" b="1" dirty="0">
                <a:solidFill>
                  <a:srgbClr val="C00000"/>
                </a:solidFill>
                <a:latin typeface="微软雅黑"/>
                <a:cs typeface="微软雅黑"/>
              </a:rPr>
              <a:t>，</a:t>
            </a:r>
            <a:r>
              <a:rPr sz="1600" b="1" spc="-5" dirty="0">
                <a:solidFill>
                  <a:srgbClr val="C00000"/>
                </a:solidFill>
                <a:latin typeface="微软雅黑"/>
                <a:cs typeface="微软雅黑"/>
              </a:rPr>
              <a:t>%）</a:t>
            </a:r>
            <a:endParaRPr sz="1600" dirty="0">
              <a:latin typeface="微软雅黑"/>
              <a:cs typeface="微软雅黑"/>
            </a:endParaRPr>
          </a:p>
        </p:txBody>
      </p:sp>
      <p:pic>
        <p:nvPicPr>
          <p:cNvPr id="8" name="luvvoice.com-20240823-BO8A">
            <a:hlinkClick r:id="" action="ppaction://media"/>
            <a:extLst>
              <a:ext uri="{FF2B5EF4-FFF2-40B4-BE49-F238E27FC236}">
                <a16:creationId xmlns:a16="http://schemas.microsoft.com/office/drawing/2014/main" id="{33B68E62-5C55-0F90-9EB8-610F8ED58D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85694" y="6249111"/>
            <a:ext cx="1452245" cy="452755"/>
          </a:xfrm>
          <a:prstGeom prst="rect">
            <a:avLst/>
          </a:prstGeom>
        </p:spPr>
        <p:txBody>
          <a:bodyPr vert="horz" wrap="square" lIns="0" tIns="12700" rIns="0" bIns="0" rtlCol="0">
            <a:spAutoFit/>
          </a:bodyPr>
          <a:lstStyle/>
          <a:p>
            <a:pPr marL="216535" marR="5080" indent="-204470">
              <a:lnSpc>
                <a:spcPct val="100000"/>
              </a:lnSpc>
              <a:spcBef>
                <a:spcPts val="100"/>
              </a:spcBef>
            </a:pPr>
            <a:r>
              <a:rPr sz="1400" b="1" dirty="0">
                <a:solidFill>
                  <a:srgbClr val="003366"/>
                </a:solidFill>
                <a:latin typeface="微软雅黑"/>
                <a:cs typeface="微软雅黑"/>
              </a:rPr>
              <a:t>由质量与工期需求 开始构件预制</a:t>
            </a:r>
            <a:endParaRPr sz="1400">
              <a:latin typeface="微软雅黑"/>
              <a:cs typeface="微软雅黑"/>
            </a:endParaRPr>
          </a:p>
        </p:txBody>
      </p:sp>
      <p:sp>
        <p:nvSpPr>
          <p:cNvPr id="3" name="object 3"/>
          <p:cNvSpPr/>
          <p:nvPr/>
        </p:nvSpPr>
        <p:spPr>
          <a:xfrm>
            <a:off x="2208276" y="1053083"/>
            <a:ext cx="2592324" cy="5122164"/>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5376671" y="1053083"/>
            <a:ext cx="2087879" cy="5122164"/>
          </a:xfrm>
          <a:prstGeom prst="rect">
            <a:avLst/>
          </a:prstGeom>
          <a:blipFill>
            <a:blip r:embed="rId6" cstate="print"/>
            <a:stretch>
              <a:fillRect/>
            </a:stretch>
          </a:blipFill>
        </p:spPr>
        <p:txBody>
          <a:bodyPr wrap="square" lIns="0" tIns="0" rIns="0" bIns="0" rtlCol="0"/>
          <a:lstStyle/>
          <a:p>
            <a:endParaRPr/>
          </a:p>
        </p:txBody>
      </p:sp>
      <p:sp>
        <p:nvSpPr>
          <p:cNvPr id="5" name="object 5"/>
          <p:cNvSpPr/>
          <p:nvPr/>
        </p:nvSpPr>
        <p:spPr>
          <a:xfrm>
            <a:off x="8040623" y="1053083"/>
            <a:ext cx="3240024" cy="5195316"/>
          </a:xfrm>
          <a:prstGeom prst="rect">
            <a:avLst/>
          </a:prstGeom>
          <a:blipFill>
            <a:blip r:embed="rId7" cstate="print"/>
            <a:stretch>
              <a:fillRect/>
            </a:stretch>
          </a:blipFill>
        </p:spPr>
        <p:txBody>
          <a:bodyPr wrap="square" lIns="0" tIns="0" rIns="0" bIns="0" rtlCol="0"/>
          <a:lstStyle/>
          <a:p>
            <a:endParaRPr/>
          </a:p>
        </p:txBody>
      </p:sp>
      <p:sp>
        <p:nvSpPr>
          <p:cNvPr id="6" name="object 6"/>
          <p:cNvSpPr txBox="1"/>
          <p:nvPr/>
        </p:nvSpPr>
        <p:spPr>
          <a:xfrm>
            <a:off x="541426" y="2524125"/>
            <a:ext cx="1244600" cy="1123315"/>
          </a:xfrm>
          <a:prstGeom prst="rect">
            <a:avLst/>
          </a:prstGeom>
        </p:spPr>
        <p:txBody>
          <a:bodyPr vert="horz" wrap="square" lIns="0" tIns="12700" rIns="0" bIns="0" rtlCol="0">
            <a:spAutoFit/>
          </a:bodyPr>
          <a:lstStyle/>
          <a:p>
            <a:pPr marL="12700" marR="5080" algn="just">
              <a:lnSpc>
                <a:spcPct val="100000"/>
              </a:lnSpc>
              <a:spcBef>
                <a:spcPts val="100"/>
              </a:spcBef>
            </a:pPr>
            <a:r>
              <a:rPr sz="2400" b="1" dirty="0">
                <a:solidFill>
                  <a:srgbClr val="C00000"/>
                </a:solidFill>
                <a:latin typeface="微软雅黑"/>
                <a:cs typeface="微软雅黑"/>
              </a:rPr>
              <a:t>日本工业 </a:t>
            </a:r>
            <a:r>
              <a:rPr sz="2400" b="1" spc="-5" dirty="0">
                <a:solidFill>
                  <a:srgbClr val="C00000"/>
                </a:solidFill>
                <a:latin typeface="微软雅黑"/>
                <a:cs typeface="微软雅黑"/>
              </a:rPr>
              <a:t>化建造发 </a:t>
            </a:r>
            <a:r>
              <a:rPr sz="2400" b="1" dirty="0">
                <a:solidFill>
                  <a:srgbClr val="C00000"/>
                </a:solidFill>
                <a:latin typeface="微软雅黑"/>
                <a:cs typeface="微软雅黑"/>
              </a:rPr>
              <a:t>展历程</a:t>
            </a:r>
            <a:endParaRPr sz="2400">
              <a:latin typeface="微软雅黑"/>
              <a:cs typeface="微软雅黑"/>
            </a:endParaRPr>
          </a:p>
        </p:txBody>
      </p:sp>
      <p:sp>
        <p:nvSpPr>
          <p:cNvPr id="7" name="object 7"/>
          <p:cNvSpPr/>
          <p:nvPr/>
        </p:nvSpPr>
        <p:spPr>
          <a:xfrm>
            <a:off x="4872228" y="3511296"/>
            <a:ext cx="431800" cy="360045"/>
          </a:xfrm>
          <a:custGeom>
            <a:avLst/>
            <a:gdLst/>
            <a:ahLst/>
            <a:cxnLst/>
            <a:rect l="l" t="t" r="r" b="b"/>
            <a:pathLst>
              <a:path w="431800" h="360045">
                <a:moveTo>
                  <a:pt x="251460" y="0"/>
                </a:moveTo>
                <a:lnTo>
                  <a:pt x="251460" y="89915"/>
                </a:lnTo>
                <a:lnTo>
                  <a:pt x="0" y="89915"/>
                </a:lnTo>
                <a:lnTo>
                  <a:pt x="0" y="269747"/>
                </a:lnTo>
                <a:lnTo>
                  <a:pt x="251460" y="269747"/>
                </a:lnTo>
                <a:lnTo>
                  <a:pt x="251460" y="359663"/>
                </a:lnTo>
                <a:lnTo>
                  <a:pt x="431292" y="179831"/>
                </a:lnTo>
                <a:lnTo>
                  <a:pt x="251460" y="0"/>
                </a:lnTo>
                <a:close/>
              </a:path>
            </a:pathLst>
          </a:custGeom>
          <a:solidFill>
            <a:srgbClr val="C00000"/>
          </a:solidFill>
        </p:spPr>
        <p:txBody>
          <a:bodyPr wrap="square" lIns="0" tIns="0" rIns="0" bIns="0" rtlCol="0"/>
          <a:lstStyle/>
          <a:p>
            <a:endParaRPr/>
          </a:p>
        </p:txBody>
      </p:sp>
      <p:sp>
        <p:nvSpPr>
          <p:cNvPr id="8" name="object 8"/>
          <p:cNvSpPr/>
          <p:nvPr/>
        </p:nvSpPr>
        <p:spPr>
          <a:xfrm>
            <a:off x="7536180" y="3511296"/>
            <a:ext cx="431800" cy="360045"/>
          </a:xfrm>
          <a:custGeom>
            <a:avLst/>
            <a:gdLst/>
            <a:ahLst/>
            <a:cxnLst/>
            <a:rect l="l" t="t" r="r" b="b"/>
            <a:pathLst>
              <a:path w="431800" h="360045">
                <a:moveTo>
                  <a:pt x="251460" y="0"/>
                </a:moveTo>
                <a:lnTo>
                  <a:pt x="251460" y="89915"/>
                </a:lnTo>
                <a:lnTo>
                  <a:pt x="0" y="89915"/>
                </a:lnTo>
                <a:lnTo>
                  <a:pt x="0" y="269747"/>
                </a:lnTo>
                <a:lnTo>
                  <a:pt x="251460" y="269747"/>
                </a:lnTo>
                <a:lnTo>
                  <a:pt x="251460" y="359663"/>
                </a:lnTo>
                <a:lnTo>
                  <a:pt x="431292" y="179831"/>
                </a:lnTo>
                <a:lnTo>
                  <a:pt x="251460" y="0"/>
                </a:lnTo>
                <a:close/>
              </a:path>
            </a:pathLst>
          </a:custGeom>
          <a:solidFill>
            <a:srgbClr val="C00000"/>
          </a:solidFill>
        </p:spPr>
        <p:txBody>
          <a:bodyPr wrap="square" lIns="0" tIns="0" rIns="0" bIns="0" rtlCol="0"/>
          <a:lstStyle/>
          <a:p>
            <a:endParaRPr/>
          </a:p>
        </p:txBody>
      </p:sp>
      <p:sp>
        <p:nvSpPr>
          <p:cNvPr id="9" name="object 9"/>
          <p:cNvSpPr txBox="1"/>
          <p:nvPr/>
        </p:nvSpPr>
        <p:spPr>
          <a:xfrm>
            <a:off x="5776340" y="6249111"/>
            <a:ext cx="1273810" cy="452755"/>
          </a:xfrm>
          <a:prstGeom prst="rect">
            <a:avLst/>
          </a:prstGeom>
        </p:spPr>
        <p:txBody>
          <a:bodyPr vert="horz" wrap="square" lIns="0" tIns="12700" rIns="0" bIns="0" rtlCol="0">
            <a:spAutoFit/>
          </a:bodyPr>
          <a:lstStyle/>
          <a:p>
            <a:pPr marL="279400" marR="5080" indent="-266700">
              <a:lnSpc>
                <a:spcPct val="100000"/>
              </a:lnSpc>
              <a:spcBef>
                <a:spcPts val="100"/>
              </a:spcBef>
            </a:pPr>
            <a:r>
              <a:rPr sz="1400" b="1" dirty="0">
                <a:solidFill>
                  <a:srgbClr val="003366"/>
                </a:solidFill>
                <a:latin typeface="微软雅黑"/>
                <a:cs typeface="微软雅黑"/>
              </a:rPr>
              <a:t>组合及三维构件 提效工法</a:t>
            </a:r>
            <a:endParaRPr sz="1400">
              <a:latin typeface="微软雅黑"/>
              <a:cs typeface="微软雅黑"/>
            </a:endParaRPr>
          </a:p>
        </p:txBody>
      </p:sp>
      <p:sp>
        <p:nvSpPr>
          <p:cNvPr id="10" name="object 10"/>
          <p:cNvSpPr txBox="1"/>
          <p:nvPr/>
        </p:nvSpPr>
        <p:spPr>
          <a:xfrm>
            <a:off x="8855202" y="6249111"/>
            <a:ext cx="1452245" cy="452755"/>
          </a:xfrm>
          <a:prstGeom prst="rect">
            <a:avLst/>
          </a:prstGeom>
        </p:spPr>
        <p:txBody>
          <a:bodyPr vert="horz" wrap="square" lIns="0" tIns="12700" rIns="0" bIns="0" rtlCol="0">
            <a:spAutoFit/>
          </a:bodyPr>
          <a:lstStyle/>
          <a:p>
            <a:pPr marL="1270" algn="ctr">
              <a:lnSpc>
                <a:spcPct val="100000"/>
              </a:lnSpc>
              <a:spcBef>
                <a:spcPts val="100"/>
              </a:spcBef>
            </a:pPr>
            <a:r>
              <a:rPr sz="1400" b="1" dirty="0">
                <a:solidFill>
                  <a:srgbClr val="003366"/>
                </a:solidFill>
                <a:latin typeface="微软雅黑"/>
                <a:cs typeface="微软雅黑"/>
              </a:rPr>
              <a:t>高性能材料</a:t>
            </a:r>
            <a:endParaRPr sz="1400">
              <a:latin typeface="微软雅黑"/>
              <a:cs typeface="微软雅黑"/>
            </a:endParaRPr>
          </a:p>
          <a:p>
            <a:pPr algn="ctr">
              <a:lnSpc>
                <a:spcPct val="100000"/>
              </a:lnSpc>
            </a:pPr>
            <a:r>
              <a:rPr sz="1400" b="1" dirty="0">
                <a:solidFill>
                  <a:srgbClr val="003366"/>
                </a:solidFill>
                <a:latin typeface="微软雅黑"/>
                <a:cs typeface="微软雅黑"/>
              </a:rPr>
              <a:t>隔震减震技术应用</a:t>
            </a:r>
            <a:endParaRPr sz="1400">
              <a:latin typeface="微软雅黑"/>
              <a:cs typeface="微软雅黑"/>
            </a:endParaRPr>
          </a:p>
        </p:txBody>
      </p:sp>
      <p:sp>
        <p:nvSpPr>
          <p:cNvPr id="11" name="object 11"/>
          <p:cNvSpPr txBox="1">
            <a:spLocks noGrp="1"/>
          </p:cNvSpPr>
          <p:nvPr>
            <p:ph type="title"/>
          </p:nvPr>
        </p:nvSpPr>
        <p:spPr>
          <a:xfrm>
            <a:off x="289966" y="154889"/>
            <a:ext cx="3688079"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国际装配式建筑发展</a:t>
            </a:r>
            <a:endParaRPr sz="3200">
              <a:latin typeface="微软雅黑"/>
              <a:cs typeface="微软雅黑"/>
            </a:endParaRPr>
          </a:p>
        </p:txBody>
      </p:sp>
      <p:pic>
        <p:nvPicPr>
          <p:cNvPr id="12" name="luvvoice.com-20240823-usSx">
            <a:hlinkClick r:id="" action="ppaction://media"/>
            <a:extLst>
              <a:ext uri="{FF2B5EF4-FFF2-40B4-BE49-F238E27FC236}">
                <a16:creationId xmlns:a16="http://schemas.microsoft.com/office/drawing/2014/main" id="{AE7B40EA-2743-7403-D565-42098A4452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966" y="154889"/>
            <a:ext cx="3688079"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国际装配式建筑发展</a:t>
            </a:r>
            <a:endParaRPr sz="3200">
              <a:latin typeface="微软雅黑"/>
              <a:cs typeface="微软雅黑"/>
            </a:endParaRPr>
          </a:p>
        </p:txBody>
      </p:sp>
      <p:sp>
        <p:nvSpPr>
          <p:cNvPr id="3" name="object 3"/>
          <p:cNvSpPr/>
          <p:nvPr/>
        </p:nvSpPr>
        <p:spPr>
          <a:xfrm>
            <a:off x="694944" y="3357371"/>
            <a:ext cx="5715000" cy="3115055"/>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90550" y="945896"/>
            <a:ext cx="11571605" cy="461010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1F1F2C"/>
                </a:solidFill>
                <a:latin typeface="微软雅黑"/>
                <a:cs typeface="微软雅黑"/>
              </a:rPr>
              <a:t>Modular </a:t>
            </a:r>
            <a:r>
              <a:rPr sz="2400" spc="-10" dirty="0">
                <a:solidFill>
                  <a:srgbClr val="1F1F2C"/>
                </a:solidFill>
                <a:latin typeface="微软雅黑"/>
                <a:cs typeface="微软雅黑"/>
              </a:rPr>
              <a:t>Integrated</a:t>
            </a:r>
            <a:r>
              <a:rPr sz="2400" spc="-5" dirty="0">
                <a:solidFill>
                  <a:srgbClr val="1F1F2C"/>
                </a:solidFill>
                <a:latin typeface="微软雅黑"/>
                <a:cs typeface="微软雅黑"/>
              </a:rPr>
              <a:t> </a:t>
            </a:r>
            <a:r>
              <a:rPr sz="2400" dirty="0">
                <a:solidFill>
                  <a:srgbClr val="1F1F2C"/>
                </a:solidFill>
                <a:latin typeface="微软雅黑"/>
                <a:cs typeface="微软雅黑"/>
              </a:rPr>
              <a:t>Construction 「组装合成」建筑法</a:t>
            </a:r>
            <a:endParaRPr sz="2400">
              <a:latin typeface="微软雅黑"/>
              <a:cs typeface="微软雅黑"/>
            </a:endParaRPr>
          </a:p>
          <a:p>
            <a:pPr marL="355600" marR="539750" indent="-342900" algn="just">
              <a:lnSpc>
                <a:spcPct val="100000"/>
              </a:lnSpc>
              <a:buFont typeface="Arial"/>
              <a:buChar char="•"/>
              <a:tabLst>
                <a:tab pos="355600" algn="l"/>
              </a:tabLst>
            </a:pPr>
            <a:r>
              <a:rPr sz="2400" dirty="0">
                <a:solidFill>
                  <a:srgbClr val="1F1F2C"/>
                </a:solidFill>
                <a:latin typeface="微软雅黑"/>
                <a:cs typeface="微软雅黑"/>
              </a:rPr>
              <a:t>指将预制组件厂房生产的独立组装合成组件（已完成饰面、装置及配件的组装工 序）运送至工地，再装嵌成为建筑物</a:t>
            </a:r>
            <a:endParaRPr sz="2400">
              <a:latin typeface="微软雅黑"/>
              <a:cs typeface="微软雅黑"/>
            </a:endParaRPr>
          </a:p>
          <a:p>
            <a:pPr marL="355600" marR="557530" indent="-342900" algn="just">
              <a:lnSpc>
                <a:spcPct val="100000"/>
              </a:lnSpc>
              <a:buFont typeface="Arial"/>
              <a:buChar char="•"/>
              <a:tabLst>
                <a:tab pos="355600" algn="l"/>
              </a:tabLst>
            </a:pPr>
            <a:r>
              <a:rPr sz="2400" spc="-5" dirty="0">
                <a:solidFill>
                  <a:srgbClr val="1F1F2C"/>
                </a:solidFill>
                <a:latin typeface="微软雅黑"/>
                <a:cs typeface="微软雅黑"/>
              </a:rPr>
              <a:t>MIC和一般装配式建筑的区别：装配式建筑泛指在工地以外的工厂预先制造建筑 </a:t>
            </a:r>
            <a:r>
              <a:rPr sz="2400" dirty="0">
                <a:solidFill>
                  <a:srgbClr val="1F1F2C"/>
                </a:solidFill>
                <a:latin typeface="微软雅黑"/>
                <a:cs typeface="微软雅黑"/>
              </a:rPr>
              <a:t>构件</a:t>
            </a:r>
            <a:r>
              <a:rPr sz="2400" spc="-5" dirty="0">
                <a:solidFill>
                  <a:srgbClr val="1F1F2C"/>
                </a:solidFill>
                <a:latin typeface="微软雅黑"/>
                <a:cs typeface="微软雅黑"/>
              </a:rPr>
              <a:t>；MI</a:t>
            </a:r>
            <a:r>
              <a:rPr sz="2400" dirty="0">
                <a:solidFill>
                  <a:srgbClr val="1F1F2C"/>
                </a:solidFill>
                <a:latin typeface="微软雅黑"/>
                <a:cs typeface="微软雅黑"/>
              </a:rPr>
              <a:t>C指把楼宇单元以立体形式，包括室内装修、设备、甚至家具，在工地 以外的工厂预先完成</a:t>
            </a:r>
            <a:endParaRPr sz="2400">
              <a:latin typeface="微软雅黑"/>
              <a:cs typeface="微软雅黑"/>
            </a:endParaRPr>
          </a:p>
          <a:p>
            <a:pPr>
              <a:lnSpc>
                <a:spcPct val="100000"/>
              </a:lnSpc>
              <a:buClr>
                <a:srgbClr val="1F1F2C"/>
              </a:buClr>
              <a:buFont typeface="Arial"/>
              <a:buChar char="•"/>
            </a:pPr>
            <a:endParaRPr sz="3100">
              <a:latin typeface="Times New Roman"/>
              <a:cs typeface="Times New Roman"/>
            </a:endParaRPr>
          </a:p>
          <a:p>
            <a:pPr marL="6469380">
              <a:lnSpc>
                <a:spcPts val="2750"/>
              </a:lnSpc>
              <a:spcBef>
                <a:spcPts val="2000"/>
              </a:spcBef>
            </a:pPr>
            <a:r>
              <a:rPr sz="2400" spc="-5" dirty="0">
                <a:latin typeface="Arial"/>
                <a:cs typeface="Arial"/>
              </a:rPr>
              <a:t>Gibb</a:t>
            </a:r>
            <a:r>
              <a:rPr sz="2400" spc="-5" dirty="0">
                <a:latin typeface="微软雅黑"/>
                <a:cs typeface="微软雅黑"/>
              </a:rPr>
              <a:t>将装配式建筑分为四个等级：</a:t>
            </a:r>
            <a:endParaRPr sz="2400">
              <a:latin typeface="微软雅黑"/>
              <a:cs typeface="微软雅黑"/>
            </a:endParaRPr>
          </a:p>
          <a:p>
            <a:pPr marL="6812280" lvl="1" indent="-342900">
              <a:lnSpc>
                <a:spcPts val="2605"/>
              </a:lnSpc>
              <a:buChar char="•"/>
              <a:tabLst>
                <a:tab pos="6812280" algn="l"/>
                <a:tab pos="6812915" algn="l"/>
              </a:tabLst>
            </a:pPr>
            <a:r>
              <a:rPr sz="2400" spc="-5" dirty="0">
                <a:latin typeface="Arial"/>
                <a:cs typeface="Arial"/>
              </a:rPr>
              <a:t>Sub-assembly</a:t>
            </a:r>
            <a:r>
              <a:rPr sz="2400" spc="10" dirty="0">
                <a:latin typeface="Arial"/>
                <a:cs typeface="Arial"/>
              </a:rPr>
              <a:t> </a:t>
            </a:r>
            <a:r>
              <a:rPr sz="2400" spc="-5" dirty="0">
                <a:latin typeface="Arial"/>
                <a:cs typeface="Arial"/>
              </a:rPr>
              <a:t>component</a:t>
            </a:r>
            <a:endParaRPr sz="2400">
              <a:latin typeface="Arial"/>
              <a:cs typeface="Arial"/>
            </a:endParaRPr>
          </a:p>
          <a:p>
            <a:pPr marL="6812280" lvl="1" indent="-342900">
              <a:lnSpc>
                <a:spcPts val="2580"/>
              </a:lnSpc>
              <a:buChar char="•"/>
              <a:tabLst>
                <a:tab pos="6812280" algn="l"/>
                <a:tab pos="6812915" algn="l"/>
              </a:tabLst>
            </a:pPr>
            <a:r>
              <a:rPr sz="2400" spc="-5" dirty="0">
                <a:latin typeface="Arial"/>
                <a:cs typeface="Arial"/>
              </a:rPr>
              <a:t>Non-volumetric</a:t>
            </a:r>
            <a:r>
              <a:rPr sz="2400" spc="15" dirty="0">
                <a:latin typeface="Arial"/>
                <a:cs typeface="Arial"/>
              </a:rPr>
              <a:t> </a:t>
            </a:r>
            <a:r>
              <a:rPr sz="2400" dirty="0">
                <a:latin typeface="Arial"/>
                <a:cs typeface="Arial"/>
              </a:rPr>
              <a:t>pre-assembly</a:t>
            </a:r>
            <a:endParaRPr sz="2400">
              <a:latin typeface="Arial"/>
              <a:cs typeface="Arial"/>
            </a:endParaRPr>
          </a:p>
          <a:p>
            <a:pPr marL="6812280" lvl="1" indent="-342900">
              <a:lnSpc>
                <a:spcPts val="2580"/>
              </a:lnSpc>
              <a:buChar char="•"/>
              <a:tabLst>
                <a:tab pos="6812280" algn="l"/>
                <a:tab pos="6812915" algn="l"/>
              </a:tabLst>
            </a:pPr>
            <a:r>
              <a:rPr sz="2400" spc="-15" dirty="0">
                <a:solidFill>
                  <a:srgbClr val="FF0000"/>
                </a:solidFill>
                <a:latin typeface="Arial"/>
                <a:cs typeface="Arial"/>
              </a:rPr>
              <a:t>Volumetric</a:t>
            </a:r>
            <a:r>
              <a:rPr sz="2400" spc="-40" dirty="0">
                <a:solidFill>
                  <a:srgbClr val="FF0000"/>
                </a:solidFill>
                <a:latin typeface="Arial"/>
                <a:cs typeface="Arial"/>
              </a:rPr>
              <a:t> </a:t>
            </a:r>
            <a:r>
              <a:rPr sz="2400" dirty="0">
                <a:solidFill>
                  <a:srgbClr val="FF0000"/>
                </a:solidFill>
                <a:latin typeface="Arial"/>
                <a:cs typeface="Arial"/>
              </a:rPr>
              <a:t>pre-assembly</a:t>
            </a:r>
            <a:r>
              <a:rPr sz="2400" spc="-35" dirty="0">
                <a:solidFill>
                  <a:srgbClr val="FF0000"/>
                </a:solidFill>
                <a:latin typeface="Arial"/>
                <a:cs typeface="Arial"/>
              </a:rPr>
              <a:t> </a:t>
            </a:r>
            <a:r>
              <a:rPr sz="2400" spc="-10" dirty="0">
                <a:solidFill>
                  <a:srgbClr val="FF0000"/>
                </a:solidFill>
                <a:latin typeface="Arial"/>
                <a:cs typeface="Arial"/>
              </a:rPr>
              <a:t>(</a:t>
            </a:r>
            <a:r>
              <a:rPr sz="2400" dirty="0">
                <a:solidFill>
                  <a:srgbClr val="FF0000"/>
                </a:solidFill>
                <a:latin typeface="微软雅黑"/>
                <a:cs typeface="微软雅黑"/>
              </a:rPr>
              <a:t>新加坡）</a:t>
            </a:r>
            <a:endParaRPr sz="2400">
              <a:latin typeface="微软雅黑"/>
              <a:cs typeface="微软雅黑"/>
            </a:endParaRPr>
          </a:p>
          <a:p>
            <a:pPr marL="6812280" lvl="1" indent="-342900">
              <a:lnSpc>
                <a:spcPts val="2735"/>
              </a:lnSpc>
              <a:buChar char="•"/>
              <a:tabLst>
                <a:tab pos="6812280" algn="l"/>
                <a:tab pos="6812915" algn="l"/>
              </a:tabLst>
            </a:pPr>
            <a:r>
              <a:rPr sz="2400" spc="-5" dirty="0">
                <a:solidFill>
                  <a:srgbClr val="FF0000"/>
                </a:solidFill>
                <a:latin typeface="Arial"/>
                <a:cs typeface="Arial"/>
              </a:rPr>
              <a:t>Modular</a:t>
            </a:r>
            <a:r>
              <a:rPr sz="2400" spc="10" dirty="0">
                <a:solidFill>
                  <a:srgbClr val="FF0000"/>
                </a:solidFill>
                <a:latin typeface="Arial"/>
                <a:cs typeface="Arial"/>
              </a:rPr>
              <a:t> </a:t>
            </a:r>
            <a:r>
              <a:rPr sz="2400" spc="-5" dirty="0">
                <a:solidFill>
                  <a:srgbClr val="FF0000"/>
                </a:solidFill>
                <a:latin typeface="Arial"/>
                <a:cs typeface="Arial"/>
              </a:rPr>
              <a:t>assembly</a:t>
            </a:r>
            <a:r>
              <a:rPr sz="2400" spc="-5" dirty="0">
                <a:solidFill>
                  <a:srgbClr val="FF0000"/>
                </a:solidFill>
                <a:latin typeface="微软雅黑"/>
                <a:cs typeface="微软雅黑"/>
              </a:rPr>
              <a:t>（中国香港）</a:t>
            </a:r>
            <a:endParaRPr sz="2400">
              <a:latin typeface="微软雅黑"/>
              <a:cs typeface="微软雅黑"/>
            </a:endParaRPr>
          </a:p>
        </p:txBody>
      </p:sp>
      <p:pic>
        <p:nvPicPr>
          <p:cNvPr id="5" name="luvvoice.com-20240823-A15C">
            <a:hlinkClick r:id="" action="ppaction://media"/>
            <a:extLst>
              <a:ext uri="{FF2B5EF4-FFF2-40B4-BE49-F238E27FC236}">
                <a16:creationId xmlns:a16="http://schemas.microsoft.com/office/drawing/2014/main" id="{945EFAA9-F25E-F550-F7E5-69FF3FC29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53500" y="5026152"/>
            <a:ext cx="2414270" cy="481965"/>
          </a:xfrm>
          <a:custGeom>
            <a:avLst/>
            <a:gdLst/>
            <a:ahLst/>
            <a:cxnLst/>
            <a:rect l="l" t="t" r="r" b="b"/>
            <a:pathLst>
              <a:path w="2414270" h="481964">
                <a:moveTo>
                  <a:pt x="2173224" y="0"/>
                </a:moveTo>
                <a:lnTo>
                  <a:pt x="0" y="0"/>
                </a:lnTo>
                <a:lnTo>
                  <a:pt x="0" y="481584"/>
                </a:lnTo>
                <a:lnTo>
                  <a:pt x="2173224" y="481584"/>
                </a:lnTo>
                <a:lnTo>
                  <a:pt x="2414016" y="240792"/>
                </a:lnTo>
                <a:lnTo>
                  <a:pt x="2173224" y="0"/>
                </a:lnTo>
                <a:close/>
              </a:path>
            </a:pathLst>
          </a:custGeom>
          <a:solidFill>
            <a:srgbClr val="C00000"/>
          </a:solidFill>
        </p:spPr>
        <p:txBody>
          <a:bodyPr wrap="square" lIns="0" tIns="0" rIns="0" bIns="0" rtlCol="0"/>
          <a:lstStyle/>
          <a:p>
            <a:endParaRPr/>
          </a:p>
        </p:txBody>
      </p:sp>
      <p:sp>
        <p:nvSpPr>
          <p:cNvPr id="3" name="object 3"/>
          <p:cNvSpPr/>
          <p:nvPr/>
        </p:nvSpPr>
        <p:spPr>
          <a:xfrm>
            <a:off x="8953500" y="5026152"/>
            <a:ext cx="2414270" cy="481965"/>
          </a:xfrm>
          <a:custGeom>
            <a:avLst/>
            <a:gdLst/>
            <a:ahLst/>
            <a:cxnLst/>
            <a:rect l="l" t="t" r="r" b="b"/>
            <a:pathLst>
              <a:path w="2414270" h="481964">
                <a:moveTo>
                  <a:pt x="0" y="0"/>
                </a:moveTo>
                <a:lnTo>
                  <a:pt x="2173224" y="0"/>
                </a:lnTo>
                <a:lnTo>
                  <a:pt x="2414016" y="240792"/>
                </a:lnTo>
                <a:lnTo>
                  <a:pt x="2173224" y="481584"/>
                </a:lnTo>
                <a:lnTo>
                  <a:pt x="0" y="481584"/>
                </a:lnTo>
                <a:lnTo>
                  <a:pt x="0" y="0"/>
                </a:lnTo>
                <a:close/>
              </a:path>
            </a:pathLst>
          </a:custGeom>
          <a:ln w="57912">
            <a:solidFill>
              <a:srgbClr val="FFFFFF"/>
            </a:solidFill>
          </a:ln>
        </p:spPr>
        <p:txBody>
          <a:bodyPr wrap="square" lIns="0" tIns="0" rIns="0" bIns="0" rtlCol="0"/>
          <a:lstStyle/>
          <a:p>
            <a:endParaRPr/>
          </a:p>
        </p:txBody>
      </p:sp>
      <p:sp>
        <p:nvSpPr>
          <p:cNvPr id="4" name="object 4"/>
          <p:cNvSpPr/>
          <p:nvPr/>
        </p:nvSpPr>
        <p:spPr>
          <a:xfrm>
            <a:off x="6734556" y="5026152"/>
            <a:ext cx="2414270" cy="481965"/>
          </a:xfrm>
          <a:custGeom>
            <a:avLst/>
            <a:gdLst/>
            <a:ahLst/>
            <a:cxnLst/>
            <a:rect l="l" t="t" r="r" b="b"/>
            <a:pathLst>
              <a:path w="2414270" h="481964">
                <a:moveTo>
                  <a:pt x="2173224" y="0"/>
                </a:moveTo>
                <a:lnTo>
                  <a:pt x="0" y="0"/>
                </a:lnTo>
                <a:lnTo>
                  <a:pt x="0" y="481584"/>
                </a:lnTo>
                <a:lnTo>
                  <a:pt x="2173224" y="481584"/>
                </a:lnTo>
                <a:lnTo>
                  <a:pt x="2414016" y="240792"/>
                </a:lnTo>
                <a:lnTo>
                  <a:pt x="2173224" y="0"/>
                </a:lnTo>
                <a:close/>
              </a:path>
            </a:pathLst>
          </a:custGeom>
          <a:solidFill>
            <a:srgbClr val="003366"/>
          </a:solidFill>
        </p:spPr>
        <p:txBody>
          <a:bodyPr wrap="square" lIns="0" tIns="0" rIns="0" bIns="0" rtlCol="0"/>
          <a:lstStyle/>
          <a:p>
            <a:endParaRPr/>
          </a:p>
        </p:txBody>
      </p:sp>
      <p:sp>
        <p:nvSpPr>
          <p:cNvPr id="5" name="object 5"/>
          <p:cNvSpPr/>
          <p:nvPr/>
        </p:nvSpPr>
        <p:spPr>
          <a:xfrm>
            <a:off x="6734556" y="5026152"/>
            <a:ext cx="2414270" cy="481965"/>
          </a:xfrm>
          <a:custGeom>
            <a:avLst/>
            <a:gdLst/>
            <a:ahLst/>
            <a:cxnLst/>
            <a:rect l="l" t="t" r="r" b="b"/>
            <a:pathLst>
              <a:path w="2414270" h="481964">
                <a:moveTo>
                  <a:pt x="0" y="0"/>
                </a:moveTo>
                <a:lnTo>
                  <a:pt x="2173224" y="0"/>
                </a:lnTo>
                <a:lnTo>
                  <a:pt x="2414016" y="240792"/>
                </a:lnTo>
                <a:lnTo>
                  <a:pt x="2173224" y="481584"/>
                </a:lnTo>
                <a:lnTo>
                  <a:pt x="0" y="481584"/>
                </a:lnTo>
                <a:lnTo>
                  <a:pt x="0" y="0"/>
                </a:lnTo>
                <a:close/>
              </a:path>
            </a:pathLst>
          </a:custGeom>
          <a:ln w="57912">
            <a:solidFill>
              <a:srgbClr val="FFFFFF"/>
            </a:solidFill>
          </a:ln>
        </p:spPr>
        <p:txBody>
          <a:bodyPr wrap="square" lIns="0" tIns="0" rIns="0" bIns="0" rtlCol="0"/>
          <a:lstStyle/>
          <a:p>
            <a:endParaRPr/>
          </a:p>
        </p:txBody>
      </p:sp>
      <p:sp>
        <p:nvSpPr>
          <p:cNvPr id="6" name="object 6"/>
          <p:cNvSpPr/>
          <p:nvPr/>
        </p:nvSpPr>
        <p:spPr>
          <a:xfrm>
            <a:off x="4582667" y="5026152"/>
            <a:ext cx="2414270" cy="481965"/>
          </a:xfrm>
          <a:custGeom>
            <a:avLst/>
            <a:gdLst/>
            <a:ahLst/>
            <a:cxnLst/>
            <a:rect l="l" t="t" r="r" b="b"/>
            <a:pathLst>
              <a:path w="2414270" h="481964">
                <a:moveTo>
                  <a:pt x="2173224" y="0"/>
                </a:moveTo>
                <a:lnTo>
                  <a:pt x="0" y="0"/>
                </a:lnTo>
                <a:lnTo>
                  <a:pt x="0" y="481584"/>
                </a:lnTo>
                <a:lnTo>
                  <a:pt x="2173224" y="481584"/>
                </a:lnTo>
                <a:lnTo>
                  <a:pt x="2414016" y="240792"/>
                </a:lnTo>
                <a:lnTo>
                  <a:pt x="2173224" y="0"/>
                </a:lnTo>
                <a:close/>
              </a:path>
            </a:pathLst>
          </a:custGeom>
          <a:solidFill>
            <a:srgbClr val="9BBA58"/>
          </a:solidFill>
        </p:spPr>
        <p:txBody>
          <a:bodyPr wrap="square" lIns="0" tIns="0" rIns="0" bIns="0" rtlCol="0"/>
          <a:lstStyle/>
          <a:p>
            <a:endParaRPr/>
          </a:p>
        </p:txBody>
      </p:sp>
      <p:sp>
        <p:nvSpPr>
          <p:cNvPr id="7" name="object 7"/>
          <p:cNvSpPr/>
          <p:nvPr/>
        </p:nvSpPr>
        <p:spPr>
          <a:xfrm>
            <a:off x="4582667" y="5026152"/>
            <a:ext cx="2414270" cy="481965"/>
          </a:xfrm>
          <a:custGeom>
            <a:avLst/>
            <a:gdLst/>
            <a:ahLst/>
            <a:cxnLst/>
            <a:rect l="l" t="t" r="r" b="b"/>
            <a:pathLst>
              <a:path w="2414270" h="481964">
                <a:moveTo>
                  <a:pt x="0" y="0"/>
                </a:moveTo>
                <a:lnTo>
                  <a:pt x="2173224" y="0"/>
                </a:lnTo>
                <a:lnTo>
                  <a:pt x="2414016" y="240792"/>
                </a:lnTo>
                <a:lnTo>
                  <a:pt x="2173224" y="481584"/>
                </a:lnTo>
                <a:lnTo>
                  <a:pt x="0" y="481584"/>
                </a:lnTo>
                <a:lnTo>
                  <a:pt x="0" y="0"/>
                </a:lnTo>
                <a:close/>
              </a:path>
            </a:pathLst>
          </a:custGeom>
          <a:ln w="57912">
            <a:solidFill>
              <a:srgbClr val="FFFFFF"/>
            </a:solidFill>
          </a:ln>
        </p:spPr>
        <p:txBody>
          <a:bodyPr wrap="square" lIns="0" tIns="0" rIns="0" bIns="0" rtlCol="0"/>
          <a:lstStyle/>
          <a:p>
            <a:endParaRPr/>
          </a:p>
        </p:txBody>
      </p:sp>
      <p:sp>
        <p:nvSpPr>
          <p:cNvPr id="8" name="object 8"/>
          <p:cNvSpPr/>
          <p:nvPr/>
        </p:nvSpPr>
        <p:spPr>
          <a:xfrm>
            <a:off x="2522220" y="5026152"/>
            <a:ext cx="2324100" cy="481965"/>
          </a:xfrm>
          <a:custGeom>
            <a:avLst/>
            <a:gdLst/>
            <a:ahLst/>
            <a:cxnLst/>
            <a:rect l="l" t="t" r="r" b="b"/>
            <a:pathLst>
              <a:path w="2324100" h="481964">
                <a:moveTo>
                  <a:pt x="2085720" y="0"/>
                </a:moveTo>
                <a:lnTo>
                  <a:pt x="0" y="0"/>
                </a:lnTo>
                <a:lnTo>
                  <a:pt x="238379" y="240792"/>
                </a:lnTo>
                <a:lnTo>
                  <a:pt x="0" y="481584"/>
                </a:lnTo>
                <a:lnTo>
                  <a:pt x="2085720" y="481584"/>
                </a:lnTo>
                <a:lnTo>
                  <a:pt x="2324100" y="240792"/>
                </a:lnTo>
                <a:lnTo>
                  <a:pt x="2085720" y="0"/>
                </a:lnTo>
                <a:close/>
              </a:path>
            </a:pathLst>
          </a:custGeom>
          <a:solidFill>
            <a:srgbClr val="003366"/>
          </a:solidFill>
        </p:spPr>
        <p:txBody>
          <a:bodyPr wrap="square" lIns="0" tIns="0" rIns="0" bIns="0" rtlCol="0"/>
          <a:lstStyle/>
          <a:p>
            <a:endParaRPr/>
          </a:p>
        </p:txBody>
      </p:sp>
      <p:sp>
        <p:nvSpPr>
          <p:cNvPr id="9" name="object 9"/>
          <p:cNvSpPr/>
          <p:nvPr/>
        </p:nvSpPr>
        <p:spPr>
          <a:xfrm>
            <a:off x="2522220" y="5026152"/>
            <a:ext cx="2324100" cy="481965"/>
          </a:xfrm>
          <a:custGeom>
            <a:avLst/>
            <a:gdLst/>
            <a:ahLst/>
            <a:cxnLst/>
            <a:rect l="l" t="t" r="r" b="b"/>
            <a:pathLst>
              <a:path w="2324100" h="481964">
                <a:moveTo>
                  <a:pt x="0" y="0"/>
                </a:moveTo>
                <a:lnTo>
                  <a:pt x="2085720" y="0"/>
                </a:lnTo>
                <a:lnTo>
                  <a:pt x="2324100" y="240792"/>
                </a:lnTo>
                <a:lnTo>
                  <a:pt x="2085720" y="481584"/>
                </a:lnTo>
                <a:lnTo>
                  <a:pt x="0" y="481584"/>
                </a:lnTo>
                <a:lnTo>
                  <a:pt x="238379" y="240792"/>
                </a:lnTo>
                <a:lnTo>
                  <a:pt x="0" y="0"/>
                </a:lnTo>
                <a:close/>
              </a:path>
            </a:pathLst>
          </a:custGeom>
          <a:ln w="57911">
            <a:solidFill>
              <a:srgbClr val="FFFFFF"/>
            </a:solidFill>
          </a:ln>
        </p:spPr>
        <p:txBody>
          <a:bodyPr wrap="square" lIns="0" tIns="0" rIns="0" bIns="0" rtlCol="0"/>
          <a:lstStyle/>
          <a:p>
            <a:endParaRPr/>
          </a:p>
        </p:txBody>
      </p:sp>
      <p:sp>
        <p:nvSpPr>
          <p:cNvPr id="10" name="object 10"/>
          <p:cNvSpPr/>
          <p:nvPr/>
        </p:nvSpPr>
        <p:spPr>
          <a:xfrm>
            <a:off x="461772" y="5026152"/>
            <a:ext cx="2324100" cy="481965"/>
          </a:xfrm>
          <a:custGeom>
            <a:avLst/>
            <a:gdLst/>
            <a:ahLst/>
            <a:cxnLst/>
            <a:rect l="l" t="t" r="r" b="b"/>
            <a:pathLst>
              <a:path w="2324100" h="481964">
                <a:moveTo>
                  <a:pt x="2085721" y="0"/>
                </a:moveTo>
                <a:lnTo>
                  <a:pt x="0" y="0"/>
                </a:lnTo>
                <a:lnTo>
                  <a:pt x="238340" y="240792"/>
                </a:lnTo>
                <a:lnTo>
                  <a:pt x="0" y="481584"/>
                </a:lnTo>
                <a:lnTo>
                  <a:pt x="2085721" y="481584"/>
                </a:lnTo>
                <a:lnTo>
                  <a:pt x="2324100" y="240792"/>
                </a:lnTo>
                <a:lnTo>
                  <a:pt x="2085721" y="0"/>
                </a:lnTo>
                <a:close/>
              </a:path>
            </a:pathLst>
          </a:custGeom>
          <a:solidFill>
            <a:srgbClr val="C00000"/>
          </a:solidFill>
        </p:spPr>
        <p:txBody>
          <a:bodyPr wrap="square" lIns="0" tIns="0" rIns="0" bIns="0" rtlCol="0"/>
          <a:lstStyle/>
          <a:p>
            <a:endParaRPr/>
          </a:p>
        </p:txBody>
      </p:sp>
      <p:sp>
        <p:nvSpPr>
          <p:cNvPr id="11" name="object 11"/>
          <p:cNvSpPr/>
          <p:nvPr/>
        </p:nvSpPr>
        <p:spPr>
          <a:xfrm>
            <a:off x="461772" y="5026152"/>
            <a:ext cx="2324100" cy="481965"/>
          </a:xfrm>
          <a:custGeom>
            <a:avLst/>
            <a:gdLst/>
            <a:ahLst/>
            <a:cxnLst/>
            <a:rect l="l" t="t" r="r" b="b"/>
            <a:pathLst>
              <a:path w="2324100" h="481964">
                <a:moveTo>
                  <a:pt x="0" y="0"/>
                </a:moveTo>
                <a:lnTo>
                  <a:pt x="2085721" y="0"/>
                </a:lnTo>
                <a:lnTo>
                  <a:pt x="2324100" y="240792"/>
                </a:lnTo>
                <a:lnTo>
                  <a:pt x="2085721" y="481584"/>
                </a:lnTo>
                <a:lnTo>
                  <a:pt x="0" y="481584"/>
                </a:lnTo>
                <a:lnTo>
                  <a:pt x="238340" y="240792"/>
                </a:lnTo>
                <a:lnTo>
                  <a:pt x="0" y="0"/>
                </a:lnTo>
                <a:close/>
              </a:path>
            </a:pathLst>
          </a:custGeom>
          <a:ln w="57911">
            <a:solidFill>
              <a:srgbClr val="FFFFFF"/>
            </a:solidFill>
          </a:ln>
        </p:spPr>
        <p:txBody>
          <a:bodyPr wrap="square" lIns="0" tIns="0" rIns="0" bIns="0" rtlCol="0"/>
          <a:lstStyle/>
          <a:p>
            <a:endParaRPr/>
          </a:p>
        </p:txBody>
      </p:sp>
      <p:sp>
        <p:nvSpPr>
          <p:cNvPr id="12" name="object 12"/>
          <p:cNvSpPr/>
          <p:nvPr/>
        </p:nvSpPr>
        <p:spPr>
          <a:xfrm>
            <a:off x="792340" y="5773407"/>
            <a:ext cx="1263154" cy="14838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789076" y="6001258"/>
            <a:ext cx="1062202" cy="149428"/>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997102" y="5180076"/>
            <a:ext cx="885825" cy="173990"/>
          </a:xfrm>
          <a:custGeom>
            <a:avLst/>
            <a:gdLst/>
            <a:ahLst/>
            <a:cxnLst/>
            <a:rect l="l" t="t" r="r" b="b"/>
            <a:pathLst>
              <a:path w="885825" h="173989">
                <a:moveTo>
                  <a:pt x="42659" y="101727"/>
                </a:moveTo>
                <a:lnTo>
                  <a:pt x="21234" y="101727"/>
                </a:lnTo>
                <a:lnTo>
                  <a:pt x="21234" y="173482"/>
                </a:lnTo>
                <a:lnTo>
                  <a:pt x="42659" y="173482"/>
                </a:lnTo>
                <a:lnTo>
                  <a:pt x="42659" y="101727"/>
                </a:lnTo>
                <a:close/>
              </a:path>
              <a:path w="885825" h="173989">
                <a:moveTo>
                  <a:pt x="77139" y="148336"/>
                </a:moveTo>
                <a:lnTo>
                  <a:pt x="78638" y="155067"/>
                </a:lnTo>
                <a:lnTo>
                  <a:pt x="80213" y="163195"/>
                </a:lnTo>
                <a:lnTo>
                  <a:pt x="81838" y="172593"/>
                </a:lnTo>
                <a:lnTo>
                  <a:pt x="89715" y="172547"/>
                </a:lnTo>
                <a:lnTo>
                  <a:pt x="127977" y="158242"/>
                </a:lnTo>
                <a:lnTo>
                  <a:pt x="127977" y="149225"/>
                </a:lnTo>
                <a:lnTo>
                  <a:pt x="88798" y="149225"/>
                </a:lnTo>
                <a:lnTo>
                  <a:pt x="83286" y="148971"/>
                </a:lnTo>
                <a:lnTo>
                  <a:pt x="77139" y="148336"/>
                </a:lnTo>
                <a:close/>
              </a:path>
              <a:path w="885825" h="173989">
                <a:moveTo>
                  <a:pt x="153403" y="89915"/>
                </a:moveTo>
                <a:lnTo>
                  <a:pt x="132676" y="97409"/>
                </a:lnTo>
                <a:lnTo>
                  <a:pt x="137806" y="110265"/>
                </a:lnTo>
                <a:lnTo>
                  <a:pt x="142911" y="123872"/>
                </a:lnTo>
                <a:lnTo>
                  <a:pt x="147994" y="138217"/>
                </a:lnTo>
                <a:lnTo>
                  <a:pt x="153060" y="153289"/>
                </a:lnTo>
                <a:lnTo>
                  <a:pt x="174472" y="145034"/>
                </a:lnTo>
                <a:lnTo>
                  <a:pt x="169369" y="130742"/>
                </a:lnTo>
                <a:lnTo>
                  <a:pt x="164157" y="116808"/>
                </a:lnTo>
                <a:lnTo>
                  <a:pt x="158593" y="102615"/>
                </a:lnTo>
                <a:lnTo>
                  <a:pt x="153403" y="89915"/>
                </a:lnTo>
                <a:close/>
              </a:path>
              <a:path w="885825" h="173989">
                <a:moveTo>
                  <a:pt x="73825" y="88518"/>
                </a:moveTo>
                <a:lnTo>
                  <a:pt x="68688" y="104143"/>
                </a:lnTo>
                <a:lnTo>
                  <a:pt x="63377" y="118649"/>
                </a:lnTo>
                <a:lnTo>
                  <a:pt x="57892" y="132060"/>
                </a:lnTo>
                <a:lnTo>
                  <a:pt x="52235" y="144399"/>
                </a:lnTo>
                <a:lnTo>
                  <a:pt x="58623" y="146177"/>
                </a:lnTo>
                <a:lnTo>
                  <a:pt x="65468" y="148971"/>
                </a:lnTo>
                <a:lnTo>
                  <a:pt x="72783" y="152781"/>
                </a:lnTo>
                <a:lnTo>
                  <a:pt x="78322" y="139920"/>
                </a:lnTo>
                <a:lnTo>
                  <a:pt x="83885" y="125654"/>
                </a:lnTo>
                <a:lnTo>
                  <a:pt x="89397" y="110132"/>
                </a:lnTo>
                <a:lnTo>
                  <a:pt x="94551" y="94361"/>
                </a:lnTo>
                <a:lnTo>
                  <a:pt x="73825" y="88518"/>
                </a:lnTo>
                <a:close/>
              </a:path>
              <a:path w="885825" h="173989">
                <a:moveTo>
                  <a:pt x="127977" y="77470"/>
                </a:moveTo>
                <a:lnTo>
                  <a:pt x="103771" y="77470"/>
                </a:lnTo>
                <a:lnTo>
                  <a:pt x="103771" y="146050"/>
                </a:lnTo>
                <a:lnTo>
                  <a:pt x="100406" y="149225"/>
                </a:lnTo>
                <a:lnTo>
                  <a:pt x="127977" y="149225"/>
                </a:lnTo>
                <a:lnTo>
                  <a:pt x="127977" y="77470"/>
                </a:lnTo>
                <a:close/>
              </a:path>
              <a:path w="885825" h="173989">
                <a:moveTo>
                  <a:pt x="42659" y="55499"/>
                </a:moveTo>
                <a:lnTo>
                  <a:pt x="19850" y="55499"/>
                </a:lnTo>
                <a:lnTo>
                  <a:pt x="16194" y="67379"/>
                </a:lnTo>
                <a:lnTo>
                  <a:pt x="11668" y="79200"/>
                </a:lnTo>
                <a:lnTo>
                  <a:pt x="6269" y="90949"/>
                </a:lnTo>
                <a:lnTo>
                  <a:pt x="0" y="102615"/>
                </a:lnTo>
                <a:lnTo>
                  <a:pt x="1501" y="110722"/>
                </a:lnTo>
                <a:lnTo>
                  <a:pt x="2907" y="118649"/>
                </a:lnTo>
                <a:lnTo>
                  <a:pt x="4249" y="126515"/>
                </a:lnTo>
                <a:lnTo>
                  <a:pt x="5562" y="134493"/>
                </a:lnTo>
                <a:lnTo>
                  <a:pt x="9941" y="126515"/>
                </a:lnTo>
                <a:lnTo>
                  <a:pt x="14012" y="118395"/>
                </a:lnTo>
                <a:lnTo>
                  <a:pt x="17776" y="110132"/>
                </a:lnTo>
                <a:lnTo>
                  <a:pt x="21234" y="101727"/>
                </a:lnTo>
                <a:lnTo>
                  <a:pt x="42659" y="101727"/>
                </a:lnTo>
                <a:lnTo>
                  <a:pt x="42659" y="99822"/>
                </a:lnTo>
                <a:lnTo>
                  <a:pt x="57524" y="99822"/>
                </a:lnTo>
                <a:lnTo>
                  <a:pt x="64071" y="87884"/>
                </a:lnTo>
                <a:lnTo>
                  <a:pt x="57289" y="83947"/>
                </a:lnTo>
                <a:lnTo>
                  <a:pt x="42659" y="75692"/>
                </a:lnTo>
                <a:lnTo>
                  <a:pt x="42659" y="55499"/>
                </a:lnTo>
                <a:close/>
              </a:path>
              <a:path w="885825" h="173989">
                <a:moveTo>
                  <a:pt x="57524" y="99822"/>
                </a:moveTo>
                <a:lnTo>
                  <a:pt x="42659" y="99822"/>
                </a:lnTo>
                <a:lnTo>
                  <a:pt x="47294" y="102870"/>
                </a:lnTo>
                <a:lnTo>
                  <a:pt x="50838" y="105537"/>
                </a:lnTo>
                <a:lnTo>
                  <a:pt x="53276" y="107568"/>
                </a:lnTo>
                <a:lnTo>
                  <a:pt x="57524" y="99822"/>
                </a:lnTo>
                <a:close/>
              </a:path>
              <a:path w="885825" h="173989">
                <a:moveTo>
                  <a:pt x="171856" y="54864"/>
                </a:moveTo>
                <a:lnTo>
                  <a:pt x="59893" y="54864"/>
                </a:lnTo>
                <a:lnTo>
                  <a:pt x="59893" y="77470"/>
                </a:lnTo>
                <a:lnTo>
                  <a:pt x="171856" y="77470"/>
                </a:lnTo>
                <a:lnTo>
                  <a:pt x="171856" y="54864"/>
                </a:lnTo>
                <a:close/>
              </a:path>
              <a:path w="885825" h="173989">
                <a:moveTo>
                  <a:pt x="59372" y="32766"/>
                </a:moveTo>
                <a:lnTo>
                  <a:pt x="1219" y="32766"/>
                </a:lnTo>
                <a:lnTo>
                  <a:pt x="1219" y="55499"/>
                </a:lnTo>
                <a:lnTo>
                  <a:pt x="59372" y="55499"/>
                </a:lnTo>
                <a:lnTo>
                  <a:pt x="59372" y="32766"/>
                </a:lnTo>
                <a:close/>
              </a:path>
              <a:path w="885825" h="173989">
                <a:moveTo>
                  <a:pt x="165239" y="11303"/>
                </a:moveTo>
                <a:lnTo>
                  <a:pt x="66865" y="11303"/>
                </a:lnTo>
                <a:lnTo>
                  <a:pt x="66865" y="33909"/>
                </a:lnTo>
                <a:lnTo>
                  <a:pt x="165239" y="33909"/>
                </a:lnTo>
                <a:lnTo>
                  <a:pt x="165239" y="11303"/>
                </a:lnTo>
                <a:close/>
              </a:path>
              <a:path w="885825" h="173989">
                <a:moveTo>
                  <a:pt x="42659" y="2286"/>
                </a:moveTo>
                <a:lnTo>
                  <a:pt x="21234" y="2286"/>
                </a:lnTo>
                <a:lnTo>
                  <a:pt x="21234" y="32766"/>
                </a:lnTo>
                <a:lnTo>
                  <a:pt x="42659" y="32766"/>
                </a:lnTo>
                <a:lnTo>
                  <a:pt x="42659" y="2286"/>
                </a:lnTo>
                <a:close/>
              </a:path>
              <a:path w="885825" h="173989">
                <a:moveTo>
                  <a:pt x="347192" y="77978"/>
                </a:moveTo>
                <a:lnTo>
                  <a:pt x="235242" y="77978"/>
                </a:lnTo>
                <a:lnTo>
                  <a:pt x="235242" y="173609"/>
                </a:lnTo>
                <a:lnTo>
                  <a:pt x="258927" y="173609"/>
                </a:lnTo>
                <a:lnTo>
                  <a:pt x="258927" y="161036"/>
                </a:lnTo>
                <a:lnTo>
                  <a:pt x="350494" y="161036"/>
                </a:lnTo>
                <a:lnTo>
                  <a:pt x="350494" y="142621"/>
                </a:lnTo>
                <a:lnTo>
                  <a:pt x="258927" y="142621"/>
                </a:lnTo>
                <a:lnTo>
                  <a:pt x="258927" y="123443"/>
                </a:lnTo>
                <a:lnTo>
                  <a:pt x="347192" y="123443"/>
                </a:lnTo>
                <a:lnTo>
                  <a:pt x="347192" y="105537"/>
                </a:lnTo>
                <a:lnTo>
                  <a:pt x="258927" y="105537"/>
                </a:lnTo>
                <a:lnTo>
                  <a:pt x="258927" y="86740"/>
                </a:lnTo>
                <a:lnTo>
                  <a:pt x="347192" y="86740"/>
                </a:lnTo>
                <a:lnTo>
                  <a:pt x="347192" y="77978"/>
                </a:lnTo>
                <a:close/>
              </a:path>
              <a:path w="885825" h="173989">
                <a:moveTo>
                  <a:pt x="202158" y="81153"/>
                </a:moveTo>
                <a:lnTo>
                  <a:pt x="195924" y="101367"/>
                </a:lnTo>
                <a:lnTo>
                  <a:pt x="189755" y="120094"/>
                </a:lnTo>
                <a:lnTo>
                  <a:pt x="183650" y="137320"/>
                </a:lnTo>
                <a:lnTo>
                  <a:pt x="177609" y="153035"/>
                </a:lnTo>
                <a:lnTo>
                  <a:pt x="183541" y="156467"/>
                </a:lnTo>
                <a:lnTo>
                  <a:pt x="189145" y="159924"/>
                </a:lnTo>
                <a:lnTo>
                  <a:pt x="194424" y="163429"/>
                </a:lnTo>
                <a:lnTo>
                  <a:pt x="199377" y="167005"/>
                </a:lnTo>
                <a:lnTo>
                  <a:pt x="224790" y="92583"/>
                </a:lnTo>
                <a:lnTo>
                  <a:pt x="217487" y="89281"/>
                </a:lnTo>
                <a:lnTo>
                  <a:pt x="209931" y="85471"/>
                </a:lnTo>
                <a:lnTo>
                  <a:pt x="202158" y="81153"/>
                </a:lnTo>
                <a:close/>
              </a:path>
              <a:path w="885825" h="173989">
                <a:moveTo>
                  <a:pt x="313029" y="123443"/>
                </a:moveTo>
                <a:lnTo>
                  <a:pt x="289407" y="123443"/>
                </a:lnTo>
                <a:lnTo>
                  <a:pt x="289407" y="142621"/>
                </a:lnTo>
                <a:lnTo>
                  <a:pt x="313029" y="142621"/>
                </a:lnTo>
                <a:lnTo>
                  <a:pt x="313029" y="123443"/>
                </a:lnTo>
                <a:close/>
              </a:path>
              <a:path w="885825" h="173989">
                <a:moveTo>
                  <a:pt x="313029" y="86740"/>
                </a:moveTo>
                <a:lnTo>
                  <a:pt x="289407" y="86740"/>
                </a:lnTo>
                <a:lnTo>
                  <a:pt x="289407" y="105537"/>
                </a:lnTo>
                <a:lnTo>
                  <a:pt x="313029" y="105537"/>
                </a:lnTo>
                <a:lnTo>
                  <a:pt x="313029" y="86740"/>
                </a:lnTo>
                <a:close/>
              </a:path>
              <a:path w="885825" h="173989">
                <a:moveTo>
                  <a:pt x="248653" y="1524"/>
                </a:moveTo>
                <a:lnTo>
                  <a:pt x="242254" y="20004"/>
                </a:lnTo>
                <a:lnTo>
                  <a:pt x="234375" y="37163"/>
                </a:lnTo>
                <a:lnTo>
                  <a:pt x="225014" y="53012"/>
                </a:lnTo>
                <a:lnTo>
                  <a:pt x="214172" y="67564"/>
                </a:lnTo>
                <a:lnTo>
                  <a:pt x="216891" y="72733"/>
                </a:lnTo>
                <a:lnTo>
                  <a:pt x="219657" y="78343"/>
                </a:lnTo>
                <a:lnTo>
                  <a:pt x="222468" y="84405"/>
                </a:lnTo>
                <a:lnTo>
                  <a:pt x="225323" y="90932"/>
                </a:lnTo>
                <a:lnTo>
                  <a:pt x="228739" y="86614"/>
                </a:lnTo>
                <a:lnTo>
                  <a:pt x="232054" y="82296"/>
                </a:lnTo>
                <a:lnTo>
                  <a:pt x="235242" y="77978"/>
                </a:lnTo>
                <a:lnTo>
                  <a:pt x="347192" y="77978"/>
                </a:lnTo>
                <a:lnTo>
                  <a:pt x="347192" y="68834"/>
                </a:lnTo>
                <a:lnTo>
                  <a:pt x="258927" y="68834"/>
                </a:lnTo>
                <a:lnTo>
                  <a:pt x="258927" y="50037"/>
                </a:lnTo>
                <a:lnTo>
                  <a:pt x="348589" y="50037"/>
                </a:lnTo>
                <a:lnTo>
                  <a:pt x="348589" y="31115"/>
                </a:lnTo>
                <a:lnTo>
                  <a:pt x="261797" y="31115"/>
                </a:lnTo>
                <a:lnTo>
                  <a:pt x="264374" y="25273"/>
                </a:lnTo>
                <a:lnTo>
                  <a:pt x="266741" y="19542"/>
                </a:lnTo>
                <a:lnTo>
                  <a:pt x="269062" y="13559"/>
                </a:lnTo>
                <a:lnTo>
                  <a:pt x="271284" y="7493"/>
                </a:lnTo>
                <a:lnTo>
                  <a:pt x="248653" y="1524"/>
                </a:lnTo>
                <a:close/>
              </a:path>
              <a:path w="885825" h="173989">
                <a:moveTo>
                  <a:pt x="313029" y="50037"/>
                </a:moveTo>
                <a:lnTo>
                  <a:pt x="289407" y="50037"/>
                </a:lnTo>
                <a:lnTo>
                  <a:pt x="289407" y="68834"/>
                </a:lnTo>
                <a:lnTo>
                  <a:pt x="313029" y="68834"/>
                </a:lnTo>
                <a:lnTo>
                  <a:pt x="313029" y="50037"/>
                </a:lnTo>
                <a:close/>
              </a:path>
              <a:path w="885825" h="173989">
                <a:moveTo>
                  <a:pt x="196761" y="10160"/>
                </a:moveTo>
                <a:lnTo>
                  <a:pt x="177431" y="22606"/>
                </a:lnTo>
                <a:lnTo>
                  <a:pt x="184125" y="31990"/>
                </a:lnTo>
                <a:lnTo>
                  <a:pt x="190623" y="41481"/>
                </a:lnTo>
                <a:lnTo>
                  <a:pt x="196926" y="51091"/>
                </a:lnTo>
                <a:lnTo>
                  <a:pt x="203034" y="60833"/>
                </a:lnTo>
                <a:lnTo>
                  <a:pt x="223748" y="46736"/>
                </a:lnTo>
                <a:lnTo>
                  <a:pt x="216840" y="36949"/>
                </a:lnTo>
                <a:lnTo>
                  <a:pt x="210040" y="27590"/>
                </a:lnTo>
                <a:lnTo>
                  <a:pt x="203347" y="18661"/>
                </a:lnTo>
                <a:lnTo>
                  <a:pt x="196761" y="10160"/>
                </a:lnTo>
                <a:close/>
              </a:path>
              <a:path w="885825" h="173989">
                <a:moveTo>
                  <a:pt x="299186" y="0"/>
                </a:moveTo>
                <a:lnTo>
                  <a:pt x="281787" y="12318"/>
                </a:lnTo>
                <a:lnTo>
                  <a:pt x="287629" y="19050"/>
                </a:lnTo>
                <a:lnTo>
                  <a:pt x="293067" y="25405"/>
                </a:lnTo>
                <a:lnTo>
                  <a:pt x="297535" y="31115"/>
                </a:lnTo>
                <a:lnTo>
                  <a:pt x="309473" y="31115"/>
                </a:lnTo>
                <a:lnTo>
                  <a:pt x="320522" y="23494"/>
                </a:lnTo>
                <a:lnTo>
                  <a:pt x="315474" y="17591"/>
                </a:lnTo>
                <a:lnTo>
                  <a:pt x="310235" y="11699"/>
                </a:lnTo>
                <a:lnTo>
                  <a:pt x="304806" y="5832"/>
                </a:lnTo>
                <a:lnTo>
                  <a:pt x="299186" y="0"/>
                </a:lnTo>
                <a:close/>
              </a:path>
              <a:path w="885825" h="173989">
                <a:moveTo>
                  <a:pt x="406374" y="89027"/>
                </a:moveTo>
                <a:lnTo>
                  <a:pt x="381355" y="89027"/>
                </a:lnTo>
                <a:lnTo>
                  <a:pt x="381355" y="172212"/>
                </a:lnTo>
                <a:lnTo>
                  <a:pt x="406374" y="172212"/>
                </a:lnTo>
                <a:lnTo>
                  <a:pt x="406374" y="89027"/>
                </a:lnTo>
                <a:close/>
              </a:path>
              <a:path w="885825" h="173989">
                <a:moveTo>
                  <a:pt x="469112" y="115570"/>
                </a:moveTo>
                <a:lnTo>
                  <a:pt x="442950" y="115570"/>
                </a:lnTo>
                <a:lnTo>
                  <a:pt x="443023" y="139954"/>
                </a:lnTo>
                <a:lnTo>
                  <a:pt x="444905" y="153114"/>
                </a:lnTo>
                <a:lnTo>
                  <a:pt x="450776" y="162877"/>
                </a:lnTo>
                <a:lnTo>
                  <a:pt x="460577" y="168735"/>
                </a:lnTo>
                <a:lnTo>
                  <a:pt x="474319" y="170687"/>
                </a:lnTo>
                <a:lnTo>
                  <a:pt x="499592" y="170687"/>
                </a:lnTo>
                <a:lnTo>
                  <a:pt x="525354" y="145796"/>
                </a:lnTo>
                <a:lnTo>
                  <a:pt x="472922" y="145796"/>
                </a:lnTo>
                <a:lnTo>
                  <a:pt x="469112" y="141351"/>
                </a:lnTo>
                <a:lnTo>
                  <a:pt x="469112" y="115570"/>
                </a:lnTo>
                <a:close/>
              </a:path>
              <a:path w="885825" h="173989">
                <a:moveTo>
                  <a:pt x="503783" y="105537"/>
                </a:moveTo>
                <a:lnTo>
                  <a:pt x="497433" y="143890"/>
                </a:lnTo>
                <a:lnTo>
                  <a:pt x="493623" y="145796"/>
                </a:lnTo>
                <a:lnTo>
                  <a:pt x="525354" y="145796"/>
                </a:lnTo>
                <a:lnTo>
                  <a:pt x="525949" y="142732"/>
                </a:lnTo>
                <a:lnTo>
                  <a:pt x="527278" y="134683"/>
                </a:lnTo>
                <a:lnTo>
                  <a:pt x="528835" y="123795"/>
                </a:lnTo>
                <a:lnTo>
                  <a:pt x="530199" y="113157"/>
                </a:lnTo>
                <a:lnTo>
                  <a:pt x="523982" y="111537"/>
                </a:lnTo>
                <a:lnTo>
                  <a:pt x="517515" y="109728"/>
                </a:lnTo>
                <a:lnTo>
                  <a:pt x="510786" y="107727"/>
                </a:lnTo>
                <a:lnTo>
                  <a:pt x="503783" y="105537"/>
                </a:lnTo>
                <a:close/>
              </a:path>
              <a:path w="885825" h="173989">
                <a:moveTo>
                  <a:pt x="469112" y="3175"/>
                </a:moveTo>
                <a:lnTo>
                  <a:pt x="442950" y="3175"/>
                </a:lnTo>
                <a:lnTo>
                  <a:pt x="442950" y="83820"/>
                </a:lnTo>
                <a:lnTo>
                  <a:pt x="434278" y="89701"/>
                </a:lnTo>
                <a:lnTo>
                  <a:pt x="425392" y="95345"/>
                </a:lnTo>
                <a:lnTo>
                  <a:pt x="416268" y="100750"/>
                </a:lnTo>
                <a:lnTo>
                  <a:pt x="406882" y="105918"/>
                </a:lnTo>
                <a:lnTo>
                  <a:pt x="411551" y="112416"/>
                </a:lnTo>
                <a:lnTo>
                  <a:pt x="415720" y="118469"/>
                </a:lnTo>
                <a:lnTo>
                  <a:pt x="419223" y="123795"/>
                </a:lnTo>
                <a:lnTo>
                  <a:pt x="422249" y="128651"/>
                </a:lnTo>
                <a:lnTo>
                  <a:pt x="429361" y="124460"/>
                </a:lnTo>
                <a:lnTo>
                  <a:pt x="436219" y="120142"/>
                </a:lnTo>
                <a:lnTo>
                  <a:pt x="442950" y="115570"/>
                </a:lnTo>
                <a:lnTo>
                  <a:pt x="469112" y="115570"/>
                </a:lnTo>
                <a:lnTo>
                  <a:pt x="469112" y="97028"/>
                </a:lnTo>
                <a:lnTo>
                  <a:pt x="485326" y="84143"/>
                </a:lnTo>
                <a:lnTo>
                  <a:pt x="500624" y="70818"/>
                </a:lnTo>
                <a:lnTo>
                  <a:pt x="508124" y="63627"/>
                </a:lnTo>
                <a:lnTo>
                  <a:pt x="469112" y="63627"/>
                </a:lnTo>
                <a:lnTo>
                  <a:pt x="469112" y="3175"/>
                </a:lnTo>
                <a:close/>
              </a:path>
              <a:path w="885825" h="173989">
                <a:moveTo>
                  <a:pt x="400024" y="2412"/>
                </a:moveTo>
                <a:lnTo>
                  <a:pt x="391424" y="23707"/>
                </a:lnTo>
                <a:lnTo>
                  <a:pt x="381419" y="43799"/>
                </a:lnTo>
                <a:lnTo>
                  <a:pt x="369985" y="62724"/>
                </a:lnTo>
                <a:lnTo>
                  <a:pt x="357098" y="80518"/>
                </a:lnTo>
                <a:lnTo>
                  <a:pt x="358880" y="87707"/>
                </a:lnTo>
                <a:lnTo>
                  <a:pt x="360627" y="95345"/>
                </a:lnTo>
                <a:lnTo>
                  <a:pt x="362206" y="102895"/>
                </a:lnTo>
                <a:lnTo>
                  <a:pt x="363702" y="110871"/>
                </a:lnTo>
                <a:lnTo>
                  <a:pt x="368328" y="105537"/>
                </a:lnTo>
                <a:lnTo>
                  <a:pt x="372719" y="100234"/>
                </a:lnTo>
                <a:lnTo>
                  <a:pt x="377097" y="94690"/>
                </a:lnTo>
                <a:lnTo>
                  <a:pt x="381355" y="89027"/>
                </a:lnTo>
                <a:lnTo>
                  <a:pt x="406374" y="89027"/>
                </a:lnTo>
                <a:lnTo>
                  <a:pt x="406374" y="48641"/>
                </a:lnTo>
                <a:lnTo>
                  <a:pt x="411117" y="39471"/>
                </a:lnTo>
                <a:lnTo>
                  <a:pt x="415645" y="30051"/>
                </a:lnTo>
                <a:lnTo>
                  <a:pt x="419983" y="20369"/>
                </a:lnTo>
                <a:lnTo>
                  <a:pt x="424154" y="10413"/>
                </a:lnTo>
                <a:lnTo>
                  <a:pt x="400024" y="2412"/>
                </a:lnTo>
                <a:close/>
              </a:path>
              <a:path w="885825" h="173989">
                <a:moveTo>
                  <a:pt x="506704" y="26162"/>
                </a:moveTo>
                <a:lnTo>
                  <a:pt x="497848" y="36087"/>
                </a:lnTo>
                <a:lnTo>
                  <a:pt x="488622" y="45656"/>
                </a:lnTo>
                <a:lnTo>
                  <a:pt x="479040" y="54844"/>
                </a:lnTo>
                <a:lnTo>
                  <a:pt x="469112" y="63627"/>
                </a:lnTo>
                <a:lnTo>
                  <a:pt x="508124" y="63627"/>
                </a:lnTo>
                <a:lnTo>
                  <a:pt x="514993" y="57040"/>
                </a:lnTo>
                <a:lnTo>
                  <a:pt x="528421" y="42799"/>
                </a:lnTo>
                <a:lnTo>
                  <a:pt x="506704" y="26162"/>
                </a:lnTo>
                <a:close/>
              </a:path>
              <a:path w="885825" h="173989">
                <a:moveTo>
                  <a:pt x="617829" y="94868"/>
                </a:moveTo>
                <a:lnTo>
                  <a:pt x="612495" y="94868"/>
                </a:lnTo>
                <a:lnTo>
                  <a:pt x="597255" y="104775"/>
                </a:lnTo>
                <a:lnTo>
                  <a:pt x="603182" y="113444"/>
                </a:lnTo>
                <a:lnTo>
                  <a:pt x="609526" y="121554"/>
                </a:lnTo>
                <a:lnTo>
                  <a:pt x="616275" y="129117"/>
                </a:lnTo>
                <a:lnTo>
                  <a:pt x="623417" y="136144"/>
                </a:lnTo>
                <a:lnTo>
                  <a:pt x="613585" y="140646"/>
                </a:lnTo>
                <a:lnTo>
                  <a:pt x="602954" y="144637"/>
                </a:lnTo>
                <a:lnTo>
                  <a:pt x="591538" y="148127"/>
                </a:lnTo>
                <a:lnTo>
                  <a:pt x="579348" y="151130"/>
                </a:lnTo>
                <a:lnTo>
                  <a:pt x="583561" y="156987"/>
                </a:lnTo>
                <a:lnTo>
                  <a:pt x="587238" y="162750"/>
                </a:lnTo>
                <a:lnTo>
                  <a:pt x="590367" y="168417"/>
                </a:lnTo>
                <a:lnTo>
                  <a:pt x="592937" y="173990"/>
                </a:lnTo>
                <a:lnTo>
                  <a:pt x="607104" y="169985"/>
                </a:lnTo>
                <a:lnTo>
                  <a:pt x="620448" y="165004"/>
                </a:lnTo>
                <a:lnTo>
                  <a:pt x="632960" y="159023"/>
                </a:lnTo>
                <a:lnTo>
                  <a:pt x="644626" y="152019"/>
                </a:lnTo>
                <a:lnTo>
                  <a:pt x="706568" y="152019"/>
                </a:lnTo>
                <a:lnTo>
                  <a:pt x="708888" y="148336"/>
                </a:lnTo>
                <a:lnTo>
                  <a:pt x="697026" y="146097"/>
                </a:lnTo>
                <a:lnTo>
                  <a:pt x="685806" y="143192"/>
                </a:lnTo>
                <a:lnTo>
                  <a:pt x="675205" y="139620"/>
                </a:lnTo>
                <a:lnTo>
                  <a:pt x="665200" y="135382"/>
                </a:lnTo>
                <a:lnTo>
                  <a:pt x="673796" y="126285"/>
                </a:lnTo>
                <a:lnTo>
                  <a:pt x="676549" y="122809"/>
                </a:lnTo>
                <a:lnTo>
                  <a:pt x="644372" y="122809"/>
                </a:lnTo>
                <a:lnTo>
                  <a:pt x="636921" y="116764"/>
                </a:lnTo>
                <a:lnTo>
                  <a:pt x="630005" y="110077"/>
                </a:lnTo>
                <a:lnTo>
                  <a:pt x="623637" y="102770"/>
                </a:lnTo>
                <a:lnTo>
                  <a:pt x="617829" y="94868"/>
                </a:lnTo>
                <a:close/>
              </a:path>
              <a:path w="885825" h="173989">
                <a:moveTo>
                  <a:pt x="706568" y="152019"/>
                </a:moveTo>
                <a:lnTo>
                  <a:pt x="644626" y="152019"/>
                </a:lnTo>
                <a:lnTo>
                  <a:pt x="656151" y="158593"/>
                </a:lnTo>
                <a:lnTo>
                  <a:pt x="668439" y="164226"/>
                </a:lnTo>
                <a:lnTo>
                  <a:pt x="681488" y="168931"/>
                </a:lnTo>
                <a:lnTo>
                  <a:pt x="695299" y="172720"/>
                </a:lnTo>
                <a:lnTo>
                  <a:pt x="698637" y="166052"/>
                </a:lnTo>
                <a:lnTo>
                  <a:pt x="701998" y="159766"/>
                </a:lnTo>
                <a:lnTo>
                  <a:pt x="705408" y="153860"/>
                </a:lnTo>
                <a:lnTo>
                  <a:pt x="706568" y="152019"/>
                </a:lnTo>
                <a:close/>
              </a:path>
              <a:path w="885825" h="173989">
                <a:moveTo>
                  <a:pt x="576046" y="59943"/>
                </a:moveTo>
                <a:lnTo>
                  <a:pt x="535660" y="59943"/>
                </a:lnTo>
                <a:lnTo>
                  <a:pt x="535660" y="83565"/>
                </a:lnTo>
                <a:lnTo>
                  <a:pt x="552551" y="83565"/>
                </a:lnTo>
                <a:lnTo>
                  <a:pt x="552424" y="141478"/>
                </a:lnTo>
                <a:lnTo>
                  <a:pt x="551154" y="145923"/>
                </a:lnTo>
                <a:lnTo>
                  <a:pt x="548614" y="149225"/>
                </a:lnTo>
                <a:lnTo>
                  <a:pt x="561441" y="167894"/>
                </a:lnTo>
                <a:lnTo>
                  <a:pt x="567966" y="160889"/>
                </a:lnTo>
                <a:lnTo>
                  <a:pt x="576110" y="152812"/>
                </a:lnTo>
                <a:lnTo>
                  <a:pt x="585873" y="143640"/>
                </a:lnTo>
                <a:lnTo>
                  <a:pt x="597255" y="133350"/>
                </a:lnTo>
                <a:lnTo>
                  <a:pt x="595586" y="126684"/>
                </a:lnTo>
                <a:lnTo>
                  <a:pt x="594827" y="123062"/>
                </a:lnTo>
                <a:lnTo>
                  <a:pt x="576046" y="123062"/>
                </a:lnTo>
                <a:lnTo>
                  <a:pt x="576046" y="59943"/>
                </a:lnTo>
                <a:close/>
              </a:path>
              <a:path w="885825" h="173989">
                <a:moveTo>
                  <a:pt x="592175" y="106807"/>
                </a:moveTo>
                <a:lnTo>
                  <a:pt x="584682" y="114173"/>
                </a:lnTo>
                <a:lnTo>
                  <a:pt x="579221" y="119634"/>
                </a:lnTo>
                <a:lnTo>
                  <a:pt x="576046" y="123062"/>
                </a:lnTo>
                <a:lnTo>
                  <a:pt x="594827" y="123062"/>
                </a:lnTo>
                <a:lnTo>
                  <a:pt x="594191" y="120030"/>
                </a:lnTo>
                <a:lnTo>
                  <a:pt x="593058" y="113401"/>
                </a:lnTo>
                <a:lnTo>
                  <a:pt x="592175" y="106807"/>
                </a:lnTo>
                <a:close/>
              </a:path>
              <a:path w="885825" h="173989">
                <a:moveTo>
                  <a:pt x="695299" y="73279"/>
                </a:moveTo>
                <a:lnTo>
                  <a:pt x="593826" y="73279"/>
                </a:lnTo>
                <a:lnTo>
                  <a:pt x="593826" y="94868"/>
                </a:lnTo>
                <a:lnTo>
                  <a:pt x="667994" y="94868"/>
                </a:lnTo>
                <a:lnTo>
                  <a:pt x="663249" y="102610"/>
                </a:lnTo>
                <a:lnTo>
                  <a:pt x="657755" y="109839"/>
                </a:lnTo>
                <a:lnTo>
                  <a:pt x="651474" y="116568"/>
                </a:lnTo>
                <a:lnTo>
                  <a:pt x="644372" y="122809"/>
                </a:lnTo>
                <a:lnTo>
                  <a:pt x="676549" y="122809"/>
                </a:lnTo>
                <a:lnTo>
                  <a:pt x="681678" y="116332"/>
                </a:lnTo>
                <a:lnTo>
                  <a:pt x="688846" y="105521"/>
                </a:lnTo>
                <a:lnTo>
                  <a:pt x="695299" y="93853"/>
                </a:lnTo>
                <a:lnTo>
                  <a:pt x="695299" y="73279"/>
                </a:lnTo>
                <a:close/>
              </a:path>
              <a:path w="885825" h="173989">
                <a:moveTo>
                  <a:pt x="683742" y="7619"/>
                </a:moveTo>
                <a:lnTo>
                  <a:pt x="606653" y="7619"/>
                </a:lnTo>
                <a:lnTo>
                  <a:pt x="606653" y="19050"/>
                </a:lnTo>
                <a:lnTo>
                  <a:pt x="605484" y="29718"/>
                </a:lnTo>
                <a:lnTo>
                  <a:pt x="601970" y="39243"/>
                </a:lnTo>
                <a:lnTo>
                  <a:pt x="596098" y="47625"/>
                </a:lnTo>
                <a:lnTo>
                  <a:pt x="587857" y="54864"/>
                </a:lnTo>
                <a:lnTo>
                  <a:pt x="593102" y="59955"/>
                </a:lnTo>
                <a:lnTo>
                  <a:pt x="598201" y="65151"/>
                </a:lnTo>
                <a:lnTo>
                  <a:pt x="602020" y="69187"/>
                </a:lnTo>
                <a:lnTo>
                  <a:pt x="605764" y="73279"/>
                </a:lnTo>
                <a:lnTo>
                  <a:pt x="607034" y="73279"/>
                </a:lnTo>
                <a:lnTo>
                  <a:pt x="617277" y="63156"/>
                </a:lnTo>
                <a:lnTo>
                  <a:pt x="624592" y="52403"/>
                </a:lnTo>
                <a:lnTo>
                  <a:pt x="629001" y="41007"/>
                </a:lnTo>
                <a:lnTo>
                  <a:pt x="630529" y="28956"/>
                </a:lnTo>
                <a:lnTo>
                  <a:pt x="683742" y="28956"/>
                </a:lnTo>
                <a:lnTo>
                  <a:pt x="683742" y="7619"/>
                </a:lnTo>
                <a:close/>
              </a:path>
              <a:path w="885825" h="173989">
                <a:moveTo>
                  <a:pt x="683742" y="28956"/>
                </a:moveTo>
                <a:lnTo>
                  <a:pt x="660247" y="28956"/>
                </a:lnTo>
                <a:lnTo>
                  <a:pt x="660324" y="46990"/>
                </a:lnTo>
                <a:lnTo>
                  <a:pt x="661483" y="54649"/>
                </a:lnTo>
                <a:lnTo>
                  <a:pt x="665184" y="60483"/>
                </a:lnTo>
                <a:lnTo>
                  <a:pt x="671338" y="63984"/>
                </a:lnTo>
                <a:lnTo>
                  <a:pt x="679932" y="65151"/>
                </a:lnTo>
                <a:lnTo>
                  <a:pt x="685012" y="65151"/>
                </a:lnTo>
                <a:lnTo>
                  <a:pt x="703681" y="64770"/>
                </a:lnTo>
                <a:lnTo>
                  <a:pt x="704316" y="59943"/>
                </a:lnTo>
                <a:lnTo>
                  <a:pt x="705937" y="52403"/>
                </a:lnTo>
                <a:lnTo>
                  <a:pt x="707913" y="43687"/>
                </a:lnTo>
                <a:lnTo>
                  <a:pt x="697331" y="43687"/>
                </a:lnTo>
                <a:lnTo>
                  <a:pt x="690727" y="43561"/>
                </a:lnTo>
                <a:lnTo>
                  <a:pt x="685139" y="42544"/>
                </a:lnTo>
                <a:lnTo>
                  <a:pt x="683742" y="40005"/>
                </a:lnTo>
                <a:lnTo>
                  <a:pt x="683742" y="28956"/>
                </a:lnTo>
                <a:close/>
              </a:path>
              <a:path w="885825" h="173989">
                <a:moveTo>
                  <a:pt x="563600" y="1269"/>
                </a:moveTo>
                <a:lnTo>
                  <a:pt x="544169" y="14097"/>
                </a:lnTo>
                <a:lnTo>
                  <a:pt x="549453" y="20718"/>
                </a:lnTo>
                <a:lnTo>
                  <a:pt x="555012" y="28400"/>
                </a:lnTo>
                <a:lnTo>
                  <a:pt x="560832" y="37153"/>
                </a:lnTo>
                <a:lnTo>
                  <a:pt x="566902" y="46990"/>
                </a:lnTo>
                <a:lnTo>
                  <a:pt x="588492" y="32385"/>
                </a:lnTo>
                <a:lnTo>
                  <a:pt x="582995" y="25147"/>
                </a:lnTo>
                <a:lnTo>
                  <a:pt x="576999" y="17541"/>
                </a:lnTo>
                <a:lnTo>
                  <a:pt x="570526" y="9578"/>
                </a:lnTo>
                <a:lnTo>
                  <a:pt x="563600" y="1269"/>
                </a:lnTo>
                <a:close/>
              </a:path>
              <a:path w="885825" h="173989">
                <a:moveTo>
                  <a:pt x="707999" y="43306"/>
                </a:moveTo>
                <a:lnTo>
                  <a:pt x="697331" y="43687"/>
                </a:lnTo>
                <a:lnTo>
                  <a:pt x="707913" y="43687"/>
                </a:lnTo>
                <a:lnTo>
                  <a:pt x="707999" y="43306"/>
                </a:lnTo>
                <a:close/>
              </a:path>
              <a:path w="885825" h="173989">
                <a:moveTo>
                  <a:pt x="743051" y="1397"/>
                </a:moveTo>
                <a:lnTo>
                  <a:pt x="722731" y="13081"/>
                </a:lnTo>
                <a:lnTo>
                  <a:pt x="728702" y="22276"/>
                </a:lnTo>
                <a:lnTo>
                  <a:pt x="734209" y="31019"/>
                </a:lnTo>
                <a:lnTo>
                  <a:pt x="739215" y="39334"/>
                </a:lnTo>
                <a:lnTo>
                  <a:pt x="743686" y="47243"/>
                </a:lnTo>
                <a:lnTo>
                  <a:pt x="766038" y="33781"/>
                </a:lnTo>
                <a:lnTo>
                  <a:pt x="761089" y="26471"/>
                </a:lnTo>
                <a:lnTo>
                  <a:pt x="755592" y="18637"/>
                </a:lnTo>
                <a:lnTo>
                  <a:pt x="749572" y="10279"/>
                </a:lnTo>
                <a:lnTo>
                  <a:pt x="743051" y="1397"/>
                </a:lnTo>
                <a:close/>
              </a:path>
              <a:path w="885825" h="173989">
                <a:moveTo>
                  <a:pt x="840714" y="77851"/>
                </a:moveTo>
                <a:lnTo>
                  <a:pt x="814552" y="77851"/>
                </a:lnTo>
                <a:lnTo>
                  <a:pt x="814552" y="173609"/>
                </a:lnTo>
                <a:lnTo>
                  <a:pt x="840714" y="173609"/>
                </a:lnTo>
                <a:lnTo>
                  <a:pt x="840714" y="77851"/>
                </a:lnTo>
                <a:close/>
              </a:path>
              <a:path w="885825" h="173989">
                <a:moveTo>
                  <a:pt x="753973" y="59943"/>
                </a:moveTo>
                <a:lnTo>
                  <a:pt x="713079" y="59943"/>
                </a:lnTo>
                <a:lnTo>
                  <a:pt x="713079" y="82550"/>
                </a:lnTo>
                <a:lnTo>
                  <a:pt x="730859" y="82550"/>
                </a:lnTo>
                <a:lnTo>
                  <a:pt x="730859" y="144653"/>
                </a:lnTo>
                <a:lnTo>
                  <a:pt x="729462" y="149606"/>
                </a:lnTo>
                <a:lnTo>
                  <a:pt x="726541" y="153035"/>
                </a:lnTo>
                <a:lnTo>
                  <a:pt x="739368" y="170180"/>
                </a:lnTo>
                <a:lnTo>
                  <a:pt x="745444" y="164468"/>
                </a:lnTo>
                <a:lnTo>
                  <a:pt x="754545" y="157257"/>
                </a:lnTo>
                <a:lnTo>
                  <a:pt x="766693" y="148570"/>
                </a:lnTo>
                <a:lnTo>
                  <a:pt x="781913" y="138430"/>
                </a:lnTo>
                <a:lnTo>
                  <a:pt x="781098" y="133240"/>
                </a:lnTo>
                <a:lnTo>
                  <a:pt x="780522" y="128651"/>
                </a:lnTo>
                <a:lnTo>
                  <a:pt x="753973" y="128651"/>
                </a:lnTo>
                <a:lnTo>
                  <a:pt x="753973" y="59943"/>
                </a:lnTo>
                <a:close/>
              </a:path>
              <a:path w="885825" h="173989">
                <a:moveTo>
                  <a:pt x="778865" y="112649"/>
                </a:moveTo>
                <a:lnTo>
                  <a:pt x="770672" y="118078"/>
                </a:lnTo>
                <a:lnTo>
                  <a:pt x="763800" y="122555"/>
                </a:lnTo>
                <a:lnTo>
                  <a:pt x="758238" y="126079"/>
                </a:lnTo>
                <a:lnTo>
                  <a:pt x="753973" y="128651"/>
                </a:lnTo>
                <a:lnTo>
                  <a:pt x="780522" y="128651"/>
                </a:lnTo>
                <a:lnTo>
                  <a:pt x="780221" y="126079"/>
                </a:lnTo>
                <a:lnTo>
                  <a:pt x="779609" y="120338"/>
                </a:lnTo>
                <a:lnTo>
                  <a:pt x="778865" y="112649"/>
                </a:lnTo>
                <a:close/>
              </a:path>
              <a:path w="885825" h="173989">
                <a:moveTo>
                  <a:pt x="885291" y="54483"/>
                </a:moveTo>
                <a:lnTo>
                  <a:pt x="770356" y="54483"/>
                </a:lnTo>
                <a:lnTo>
                  <a:pt x="770356" y="77851"/>
                </a:lnTo>
                <a:lnTo>
                  <a:pt x="885291" y="77851"/>
                </a:lnTo>
                <a:lnTo>
                  <a:pt x="885291" y="54483"/>
                </a:lnTo>
                <a:close/>
              </a:path>
              <a:path w="885825" h="173989">
                <a:moveTo>
                  <a:pt x="840714" y="1524"/>
                </a:moveTo>
                <a:lnTo>
                  <a:pt x="814552" y="1524"/>
                </a:lnTo>
                <a:lnTo>
                  <a:pt x="814552" y="54483"/>
                </a:lnTo>
                <a:lnTo>
                  <a:pt x="840714" y="54483"/>
                </a:lnTo>
                <a:lnTo>
                  <a:pt x="840714" y="1524"/>
                </a:lnTo>
                <a:close/>
              </a:path>
            </a:pathLst>
          </a:custGeom>
          <a:solidFill>
            <a:srgbClr val="FFFFFF"/>
          </a:solidFill>
        </p:spPr>
        <p:txBody>
          <a:bodyPr wrap="square" lIns="0" tIns="0" rIns="0" bIns="0" rtlCol="0"/>
          <a:lstStyle/>
          <a:p>
            <a:endParaRPr/>
          </a:p>
        </p:txBody>
      </p:sp>
      <p:sp>
        <p:nvSpPr>
          <p:cNvPr id="15" name="object 15"/>
          <p:cNvSpPr/>
          <p:nvPr/>
        </p:nvSpPr>
        <p:spPr>
          <a:xfrm>
            <a:off x="3329559" y="5180584"/>
            <a:ext cx="880110" cy="173990"/>
          </a:xfrm>
          <a:custGeom>
            <a:avLst/>
            <a:gdLst/>
            <a:ahLst/>
            <a:cxnLst/>
            <a:rect l="l" t="t" r="r" b="b"/>
            <a:pathLst>
              <a:path w="880110" h="173989">
                <a:moveTo>
                  <a:pt x="169417" y="138811"/>
                </a:moveTo>
                <a:lnTo>
                  <a:pt x="0" y="138811"/>
                </a:lnTo>
                <a:lnTo>
                  <a:pt x="0" y="163576"/>
                </a:lnTo>
                <a:lnTo>
                  <a:pt x="169417" y="163576"/>
                </a:lnTo>
                <a:lnTo>
                  <a:pt x="169417" y="138811"/>
                </a:lnTo>
                <a:close/>
              </a:path>
              <a:path w="880110" h="173989">
                <a:moveTo>
                  <a:pt x="98551" y="38989"/>
                </a:moveTo>
                <a:lnTo>
                  <a:pt x="69976" y="38989"/>
                </a:lnTo>
                <a:lnTo>
                  <a:pt x="69976" y="138811"/>
                </a:lnTo>
                <a:lnTo>
                  <a:pt x="98551" y="138811"/>
                </a:lnTo>
                <a:lnTo>
                  <a:pt x="98551" y="38989"/>
                </a:lnTo>
                <a:close/>
              </a:path>
              <a:path w="880110" h="173989">
                <a:moveTo>
                  <a:pt x="160527" y="14351"/>
                </a:moveTo>
                <a:lnTo>
                  <a:pt x="9398" y="14351"/>
                </a:lnTo>
                <a:lnTo>
                  <a:pt x="9398" y="38989"/>
                </a:lnTo>
                <a:lnTo>
                  <a:pt x="160527" y="38989"/>
                </a:lnTo>
                <a:lnTo>
                  <a:pt x="160527" y="14351"/>
                </a:lnTo>
                <a:close/>
              </a:path>
              <a:path w="880110" h="173989">
                <a:moveTo>
                  <a:pt x="347852" y="10795"/>
                </a:moveTo>
                <a:lnTo>
                  <a:pt x="197103" y="10795"/>
                </a:lnTo>
                <a:lnTo>
                  <a:pt x="197103" y="79629"/>
                </a:lnTo>
                <a:lnTo>
                  <a:pt x="195843" y="101963"/>
                </a:lnTo>
                <a:lnTo>
                  <a:pt x="192071" y="121332"/>
                </a:lnTo>
                <a:lnTo>
                  <a:pt x="185799" y="137725"/>
                </a:lnTo>
                <a:lnTo>
                  <a:pt x="177037" y="151130"/>
                </a:lnTo>
                <a:lnTo>
                  <a:pt x="181443" y="155438"/>
                </a:lnTo>
                <a:lnTo>
                  <a:pt x="186277" y="160543"/>
                </a:lnTo>
                <a:lnTo>
                  <a:pt x="191539" y="166435"/>
                </a:lnTo>
                <a:lnTo>
                  <a:pt x="197230" y="173101"/>
                </a:lnTo>
                <a:lnTo>
                  <a:pt x="208899" y="155360"/>
                </a:lnTo>
                <a:lnTo>
                  <a:pt x="217233" y="134334"/>
                </a:lnTo>
                <a:lnTo>
                  <a:pt x="222234" y="110021"/>
                </a:lnTo>
                <a:lnTo>
                  <a:pt x="223900" y="82423"/>
                </a:lnTo>
                <a:lnTo>
                  <a:pt x="223900" y="35941"/>
                </a:lnTo>
                <a:lnTo>
                  <a:pt x="347852" y="35941"/>
                </a:lnTo>
                <a:lnTo>
                  <a:pt x="347852" y="10795"/>
                </a:lnTo>
                <a:close/>
              </a:path>
              <a:path w="880110" h="173989">
                <a:moveTo>
                  <a:pt x="403732" y="88519"/>
                </a:moveTo>
                <a:lnTo>
                  <a:pt x="378713" y="88519"/>
                </a:lnTo>
                <a:lnTo>
                  <a:pt x="378713" y="171704"/>
                </a:lnTo>
                <a:lnTo>
                  <a:pt x="403732" y="171704"/>
                </a:lnTo>
                <a:lnTo>
                  <a:pt x="403732" y="88519"/>
                </a:lnTo>
                <a:close/>
              </a:path>
              <a:path w="880110" h="173989">
                <a:moveTo>
                  <a:pt x="466470" y="115062"/>
                </a:moveTo>
                <a:lnTo>
                  <a:pt x="440308" y="115062"/>
                </a:lnTo>
                <a:lnTo>
                  <a:pt x="440381" y="139446"/>
                </a:lnTo>
                <a:lnTo>
                  <a:pt x="442263" y="152606"/>
                </a:lnTo>
                <a:lnTo>
                  <a:pt x="448135" y="162369"/>
                </a:lnTo>
                <a:lnTo>
                  <a:pt x="457936" y="168227"/>
                </a:lnTo>
                <a:lnTo>
                  <a:pt x="471677" y="170180"/>
                </a:lnTo>
                <a:lnTo>
                  <a:pt x="496950" y="170180"/>
                </a:lnTo>
                <a:lnTo>
                  <a:pt x="522713" y="145288"/>
                </a:lnTo>
                <a:lnTo>
                  <a:pt x="470280" y="145288"/>
                </a:lnTo>
                <a:lnTo>
                  <a:pt x="466470" y="140843"/>
                </a:lnTo>
                <a:lnTo>
                  <a:pt x="466470" y="115062"/>
                </a:lnTo>
                <a:close/>
              </a:path>
              <a:path w="880110" h="173989">
                <a:moveTo>
                  <a:pt x="501141" y="105029"/>
                </a:moveTo>
                <a:lnTo>
                  <a:pt x="494791" y="143383"/>
                </a:lnTo>
                <a:lnTo>
                  <a:pt x="490981" y="145288"/>
                </a:lnTo>
                <a:lnTo>
                  <a:pt x="522713" y="145288"/>
                </a:lnTo>
                <a:lnTo>
                  <a:pt x="523307" y="142224"/>
                </a:lnTo>
                <a:lnTo>
                  <a:pt x="524636" y="134175"/>
                </a:lnTo>
                <a:lnTo>
                  <a:pt x="526193" y="123287"/>
                </a:lnTo>
                <a:lnTo>
                  <a:pt x="527557" y="112649"/>
                </a:lnTo>
                <a:lnTo>
                  <a:pt x="521340" y="111029"/>
                </a:lnTo>
                <a:lnTo>
                  <a:pt x="514873" y="109220"/>
                </a:lnTo>
                <a:lnTo>
                  <a:pt x="508144" y="107219"/>
                </a:lnTo>
                <a:lnTo>
                  <a:pt x="501141" y="105029"/>
                </a:lnTo>
                <a:close/>
              </a:path>
              <a:path w="880110" h="173989">
                <a:moveTo>
                  <a:pt x="466470" y="2667"/>
                </a:moveTo>
                <a:lnTo>
                  <a:pt x="440308" y="2667"/>
                </a:lnTo>
                <a:lnTo>
                  <a:pt x="440308" y="83312"/>
                </a:lnTo>
                <a:lnTo>
                  <a:pt x="431637" y="89193"/>
                </a:lnTo>
                <a:lnTo>
                  <a:pt x="422751" y="94837"/>
                </a:lnTo>
                <a:lnTo>
                  <a:pt x="413627" y="100242"/>
                </a:lnTo>
                <a:lnTo>
                  <a:pt x="404240" y="105410"/>
                </a:lnTo>
                <a:lnTo>
                  <a:pt x="408910" y="111908"/>
                </a:lnTo>
                <a:lnTo>
                  <a:pt x="413078" y="117961"/>
                </a:lnTo>
                <a:lnTo>
                  <a:pt x="416581" y="123287"/>
                </a:lnTo>
                <a:lnTo>
                  <a:pt x="419607" y="128143"/>
                </a:lnTo>
                <a:lnTo>
                  <a:pt x="426719" y="123952"/>
                </a:lnTo>
                <a:lnTo>
                  <a:pt x="433577" y="119634"/>
                </a:lnTo>
                <a:lnTo>
                  <a:pt x="440308" y="115062"/>
                </a:lnTo>
                <a:lnTo>
                  <a:pt x="466470" y="115062"/>
                </a:lnTo>
                <a:lnTo>
                  <a:pt x="466470" y="96520"/>
                </a:lnTo>
                <a:lnTo>
                  <a:pt x="482685" y="83635"/>
                </a:lnTo>
                <a:lnTo>
                  <a:pt x="497982" y="70310"/>
                </a:lnTo>
                <a:lnTo>
                  <a:pt x="505482" y="63119"/>
                </a:lnTo>
                <a:lnTo>
                  <a:pt x="466470" y="63119"/>
                </a:lnTo>
                <a:lnTo>
                  <a:pt x="466470" y="2667"/>
                </a:lnTo>
                <a:close/>
              </a:path>
              <a:path w="880110" h="173989">
                <a:moveTo>
                  <a:pt x="397382" y="1905"/>
                </a:moveTo>
                <a:lnTo>
                  <a:pt x="388782" y="23199"/>
                </a:lnTo>
                <a:lnTo>
                  <a:pt x="378777" y="43291"/>
                </a:lnTo>
                <a:lnTo>
                  <a:pt x="367343" y="62216"/>
                </a:lnTo>
                <a:lnTo>
                  <a:pt x="354456" y="80010"/>
                </a:lnTo>
                <a:lnTo>
                  <a:pt x="356238" y="87199"/>
                </a:lnTo>
                <a:lnTo>
                  <a:pt x="357986" y="94837"/>
                </a:lnTo>
                <a:lnTo>
                  <a:pt x="359564" y="102387"/>
                </a:lnTo>
                <a:lnTo>
                  <a:pt x="361061" y="110363"/>
                </a:lnTo>
                <a:lnTo>
                  <a:pt x="365687" y="105029"/>
                </a:lnTo>
                <a:lnTo>
                  <a:pt x="370077" y="99726"/>
                </a:lnTo>
                <a:lnTo>
                  <a:pt x="374455" y="94182"/>
                </a:lnTo>
                <a:lnTo>
                  <a:pt x="378713" y="88519"/>
                </a:lnTo>
                <a:lnTo>
                  <a:pt x="403732" y="88519"/>
                </a:lnTo>
                <a:lnTo>
                  <a:pt x="403732" y="48133"/>
                </a:lnTo>
                <a:lnTo>
                  <a:pt x="408475" y="38963"/>
                </a:lnTo>
                <a:lnTo>
                  <a:pt x="413003" y="29543"/>
                </a:lnTo>
                <a:lnTo>
                  <a:pt x="417341" y="19861"/>
                </a:lnTo>
                <a:lnTo>
                  <a:pt x="421513" y="9906"/>
                </a:lnTo>
                <a:lnTo>
                  <a:pt x="397382" y="1905"/>
                </a:lnTo>
                <a:close/>
              </a:path>
              <a:path w="880110" h="173989">
                <a:moveTo>
                  <a:pt x="504063" y="25654"/>
                </a:moveTo>
                <a:lnTo>
                  <a:pt x="495206" y="35579"/>
                </a:lnTo>
                <a:lnTo>
                  <a:pt x="485981" y="45148"/>
                </a:lnTo>
                <a:lnTo>
                  <a:pt x="476398" y="54336"/>
                </a:lnTo>
                <a:lnTo>
                  <a:pt x="466470" y="63119"/>
                </a:lnTo>
                <a:lnTo>
                  <a:pt x="505482" y="63119"/>
                </a:lnTo>
                <a:lnTo>
                  <a:pt x="512351" y="56532"/>
                </a:lnTo>
                <a:lnTo>
                  <a:pt x="525779" y="42291"/>
                </a:lnTo>
                <a:lnTo>
                  <a:pt x="504063" y="25654"/>
                </a:lnTo>
                <a:close/>
              </a:path>
              <a:path w="880110" h="173989">
                <a:moveTo>
                  <a:pt x="703579" y="141351"/>
                </a:moveTo>
                <a:lnTo>
                  <a:pt x="540130" y="141351"/>
                </a:lnTo>
                <a:lnTo>
                  <a:pt x="540130" y="165608"/>
                </a:lnTo>
                <a:lnTo>
                  <a:pt x="703579" y="165608"/>
                </a:lnTo>
                <a:lnTo>
                  <a:pt x="703579" y="141351"/>
                </a:lnTo>
                <a:close/>
              </a:path>
              <a:path w="880110" h="173989">
                <a:moveTo>
                  <a:pt x="639571" y="111760"/>
                </a:moveTo>
                <a:lnTo>
                  <a:pt x="613410" y="111760"/>
                </a:lnTo>
                <a:lnTo>
                  <a:pt x="613410" y="141351"/>
                </a:lnTo>
                <a:lnTo>
                  <a:pt x="639571" y="141351"/>
                </a:lnTo>
                <a:lnTo>
                  <a:pt x="639571" y="111760"/>
                </a:lnTo>
                <a:close/>
              </a:path>
              <a:path w="880110" h="173989">
                <a:moveTo>
                  <a:pt x="690499" y="88265"/>
                </a:moveTo>
                <a:lnTo>
                  <a:pt x="561848" y="88265"/>
                </a:lnTo>
                <a:lnTo>
                  <a:pt x="561848" y="111760"/>
                </a:lnTo>
                <a:lnTo>
                  <a:pt x="690499" y="111760"/>
                </a:lnTo>
                <a:lnTo>
                  <a:pt x="690499" y="88265"/>
                </a:lnTo>
                <a:close/>
              </a:path>
              <a:path w="880110" h="173989">
                <a:moveTo>
                  <a:pt x="564261" y="7874"/>
                </a:moveTo>
                <a:lnTo>
                  <a:pt x="557714" y="26707"/>
                </a:lnTo>
                <a:lnTo>
                  <a:pt x="550465" y="43576"/>
                </a:lnTo>
                <a:lnTo>
                  <a:pt x="542526" y="58469"/>
                </a:lnTo>
                <a:lnTo>
                  <a:pt x="533907" y="71374"/>
                </a:lnTo>
                <a:lnTo>
                  <a:pt x="537003" y="79093"/>
                </a:lnTo>
                <a:lnTo>
                  <a:pt x="540003" y="86645"/>
                </a:lnTo>
                <a:lnTo>
                  <a:pt x="542909" y="94055"/>
                </a:lnTo>
                <a:lnTo>
                  <a:pt x="545718" y="101346"/>
                </a:lnTo>
                <a:lnTo>
                  <a:pt x="552600" y="91440"/>
                </a:lnTo>
                <a:lnTo>
                  <a:pt x="559149" y="81153"/>
                </a:lnTo>
                <a:lnTo>
                  <a:pt x="565364" y="70485"/>
                </a:lnTo>
                <a:lnTo>
                  <a:pt x="571245" y="59436"/>
                </a:lnTo>
                <a:lnTo>
                  <a:pt x="697356" y="59436"/>
                </a:lnTo>
                <a:lnTo>
                  <a:pt x="697356" y="35941"/>
                </a:lnTo>
                <a:lnTo>
                  <a:pt x="582040" y="35941"/>
                </a:lnTo>
                <a:lnTo>
                  <a:pt x="584962" y="28829"/>
                </a:lnTo>
                <a:lnTo>
                  <a:pt x="587755" y="21717"/>
                </a:lnTo>
                <a:lnTo>
                  <a:pt x="590295" y="14351"/>
                </a:lnTo>
                <a:lnTo>
                  <a:pt x="564261" y="7874"/>
                </a:lnTo>
                <a:close/>
              </a:path>
              <a:path w="880110" h="173989">
                <a:moveTo>
                  <a:pt x="639571" y="59436"/>
                </a:moveTo>
                <a:lnTo>
                  <a:pt x="613410" y="59436"/>
                </a:lnTo>
                <a:lnTo>
                  <a:pt x="613410" y="88265"/>
                </a:lnTo>
                <a:lnTo>
                  <a:pt x="639571" y="88265"/>
                </a:lnTo>
                <a:lnTo>
                  <a:pt x="639571" y="59436"/>
                </a:lnTo>
                <a:close/>
              </a:path>
              <a:path w="880110" h="173989">
                <a:moveTo>
                  <a:pt x="639571" y="1397"/>
                </a:moveTo>
                <a:lnTo>
                  <a:pt x="613410" y="1397"/>
                </a:lnTo>
                <a:lnTo>
                  <a:pt x="613410" y="35941"/>
                </a:lnTo>
                <a:lnTo>
                  <a:pt x="639571" y="35941"/>
                </a:lnTo>
                <a:lnTo>
                  <a:pt x="639571" y="1397"/>
                </a:lnTo>
                <a:close/>
              </a:path>
              <a:path w="880110" h="173989">
                <a:moveTo>
                  <a:pt x="876935" y="72517"/>
                </a:moveTo>
                <a:lnTo>
                  <a:pt x="727328" y="72517"/>
                </a:lnTo>
                <a:lnTo>
                  <a:pt x="727328" y="95631"/>
                </a:lnTo>
                <a:lnTo>
                  <a:pt x="725900" y="111202"/>
                </a:lnTo>
                <a:lnTo>
                  <a:pt x="722376" y="126476"/>
                </a:lnTo>
                <a:lnTo>
                  <a:pt x="716756" y="141440"/>
                </a:lnTo>
                <a:lnTo>
                  <a:pt x="709040" y="156083"/>
                </a:lnTo>
                <a:lnTo>
                  <a:pt x="714706" y="161202"/>
                </a:lnTo>
                <a:lnTo>
                  <a:pt x="719693" y="165893"/>
                </a:lnTo>
                <a:lnTo>
                  <a:pt x="723989" y="170156"/>
                </a:lnTo>
                <a:lnTo>
                  <a:pt x="727582" y="173990"/>
                </a:lnTo>
                <a:lnTo>
                  <a:pt x="737510" y="155416"/>
                </a:lnTo>
                <a:lnTo>
                  <a:pt x="744616" y="136652"/>
                </a:lnTo>
                <a:lnTo>
                  <a:pt x="748889" y="117697"/>
                </a:lnTo>
                <a:lnTo>
                  <a:pt x="750315" y="98552"/>
                </a:lnTo>
                <a:lnTo>
                  <a:pt x="750315" y="94361"/>
                </a:lnTo>
                <a:lnTo>
                  <a:pt x="876935" y="94361"/>
                </a:lnTo>
                <a:lnTo>
                  <a:pt x="876935" y="72517"/>
                </a:lnTo>
                <a:close/>
              </a:path>
              <a:path w="880110" h="173989">
                <a:moveTo>
                  <a:pt x="765810" y="41402"/>
                </a:moveTo>
                <a:lnTo>
                  <a:pt x="761873" y="41402"/>
                </a:lnTo>
                <a:lnTo>
                  <a:pt x="743712" y="52324"/>
                </a:lnTo>
                <a:lnTo>
                  <a:pt x="748478" y="57800"/>
                </a:lnTo>
                <a:lnTo>
                  <a:pt x="752887" y="62992"/>
                </a:lnTo>
                <a:lnTo>
                  <a:pt x="756963" y="67897"/>
                </a:lnTo>
                <a:lnTo>
                  <a:pt x="760729" y="72517"/>
                </a:lnTo>
                <a:lnTo>
                  <a:pt x="778763" y="72517"/>
                </a:lnTo>
                <a:lnTo>
                  <a:pt x="787400" y="67056"/>
                </a:lnTo>
                <a:lnTo>
                  <a:pt x="765810" y="41402"/>
                </a:lnTo>
                <a:close/>
              </a:path>
              <a:path w="880110" h="173989">
                <a:moveTo>
                  <a:pt x="831595" y="41402"/>
                </a:moveTo>
                <a:lnTo>
                  <a:pt x="828801" y="41402"/>
                </a:lnTo>
                <a:lnTo>
                  <a:pt x="823400" y="49764"/>
                </a:lnTo>
                <a:lnTo>
                  <a:pt x="818015" y="57800"/>
                </a:lnTo>
                <a:lnTo>
                  <a:pt x="812835" y="65297"/>
                </a:lnTo>
                <a:lnTo>
                  <a:pt x="807719" y="72517"/>
                </a:lnTo>
                <a:lnTo>
                  <a:pt x="836040" y="72517"/>
                </a:lnTo>
                <a:lnTo>
                  <a:pt x="853948" y="52324"/>
                </a:lnTo>
                <a:lnTo>
                  <a:pt x="831595" y="41402"/>
                </a:lnTo>
                <a:close/>
              </a:path>
              <a:path w="880110" h="173989">
                <a:moveTo>
                  <a:pt x="879855" y="19558"/>
                </a:moveTo>
                <a:lnTo>
                  <a:pt x="715899" y="19558"/>
                </a:lnTo>
                <a:lnTo>
                  <a:pt x="715899" y="41402"/>
                </a:lnTo>
                <a:lnTo>
                  <a:pt x="879855" y="41402"/>
                </a:lnTo>
                <a:lnTo>
                  <a:pt x="879855" y="19558"/>
                </a:lnTo>
                <a:close/>
              </a:path>
              <a:path w="880110" h="173989">
                <a:moveTo>
                  <a:pt x="807085" y="0"/>
                </a:moveTo>
                <a:lnTo>
                  <a:pt x="779526" y="4191"/>
                </a:lnTo>
                <a:lnTo>
                  <a:pt x="781557" y="9144"/>
                </a:lnTo>
                <a:lnTo>
                  <a:pt x="785367" y="19558"/>
                </a:lnTo>
                <a:lnTo>
                  <a:pt x="812038" y="19558"/>
                </a:lnTo>
                <a:lnTo>
                  <a:pt x="807085" y="0"/>
                </a:lnTo>
                <a:close/>
              </a:path>
            </a:pathLst>
          </a:custGeom>
          <a:solidFill>
            <a:srgbClr val="FFFFFF"/>
          </a:solidFill>
        </p:spPr>
        <p:txBody>
          <a:bodyPr wrap="square" lIns="0" tIns="0" rIns="0" bIns="0" rtlCol="0"/>
          <a:lstStyle/>
          <a:p>
            <a:endParaRPr/>
          </a:p>
        </p:txBody>
      </p:sp>
      <p:sp>
        <p:nvSpPr>
          <p:cNvPr id="16" name="object 16"/>
          <p:cNvSpPr/>
          <p:nvPr/>
        </p:nvSpPr>
        <p:spPr>
          <a:xfrm>
            <a:off x="7683754" y="5181600"/>
            <a:ext cx="883285" cy="173355"/>
          </a:xfrm>
          <a:custGeom>
            <a:avLst/>
            <a:gdLst/>
            <a:ahLst/>
            <a:cxnLst/>
            <a:rect l="l" t="t" r="r" b="b"/>
            <a:pathLst>
              <a:path w="883284" h="173354">
                <a:moveTo>
                  <a:pt x="168275" y="72897"/>
                </a:moveTo>
                <a:lnTo>
                  <a:pt x="0" y="72897"/>
                </a:lnTo>
                <a:lnTo>
                  <a:pt x="0" y="98552"/>
                </a:lnTo>
                <a:lnTo>
                  <a:pt x="168275" y="98552"/>
                </a:lnTo>
                <a:lnTo>
                  <a:pt x="168275" y="72897"/>
                </a:lnTo>
                <a:close/>
              </a:path>
              <a:path w="883284" h="173354">
                <a:moveTo>
                  <a:pt x="291846" y="142621"/>
                </a:moveTo>
                <a:lnTo>
                  <a:pt x="268859" y="142621"/>
                </a:lnTo>
                <a:lnTo>
                  <a:pt x="268859" y="171958"/>
                </a:lnTo>
                <a:lnTo>
                  <a:pt x="291846" y="171958"/>
                </a:lnTo>
                <a:lnTo>
                  <a:pt x="291846" y="142621"/>
                </a:lnTo>
                <a:close/>
              </a:path>
              <a:path w="883284" h="173354">
                <a:moveTo>
                  <a:pt x="213487" y="94996"/>
                </a:moveTo>
                <a:lnTo>
                  <a:pt x="192659" y="94996"/>
                </a:lnTo>
                <a:lnTo>
                  <a:pt x="192659" y="171577"/>
                </a:lnTo>
                <a:lnTo>
                  <a:pt x="213487" y="171577"/>
                </a:lnTo>
                <a:lnTo>
                  <a:pt x="213487" y="123443"/>
                </a:lnTo>
                <a:lnTo>
                  <a:pt x="344255" y="123443"/>
                </a:lnTo>
                <a:lnTo>
                  <a:pt x="345948" y="120777"/>
                </a:lnTo>
                <a:lnTo>
                  <a:pt x="243077" y="120777"/>
                </a:lnTo>
                <a:lnTo>
                  <a:pt x="244331" y="118618"/>
                </a:lnTo>
                <a:lnTo>
                  <a:pt x="213487" y="118618"/>
                </a:lnTo>
                <a:lnTo>
                  <a:pt x="213487" y="94996"/>
                </a:lnTo>
                <a:close/>
              </a:path>
              <a:path w="883284" h="173354">
                <a:moveTo>
                  <a:pt x="344255" y="123443"/>
                </a:moveTo>
                <a:lnTo>
                  <a:pt x="213487" y="123443"/>
                </a:lnTo>
                <a:lnTo>
                  <a:pt x="218567" y="131063"/>
                </a:lnTo>
                <a:lnTo>
                  <a:pt x="222757" y="137668"/>
                </a:lnTo>
                <a:lnTo>
                  <a:pt x="226187" y="143128"/>
                </a:lnTo>
                <a:lnTo>
                  <a:pt x="231521" y="137033"/>
                </a:lnTo>
                <a:lnTo>
                  <a:pt x="236432" y="130556"/>
                </a:lnTo>
                <a:lnTo>
                  <a:pt x="240792" y="124078"/>
                </a:lnTo>
                <a:lnTo>
                  <a:pt x="343858" y="124078"/>
                </a:lnTo>
                <a:lnTo>
                  <a:pt x="344255" y="123443"/>
                </a:lnTo>
                <a:close/>
              </a:path>
              <a:path w="883284" h="173354">
                <a:moveTo>
                  <a:pt x="343858" y="124078"/>
                </a:moveTo>
                <a:lnTo>
                  <a:pt x="240792" y="124078"/>
                </a:lnTo>
                <a:lnTo>
                  <a:pt x="240792" y="142621"/>
                </a:lnTo>
                <a:lnTo>
                  <a:pt x="320801" y="142621"/>
                </a:lnTo>
                <a:lnTo>
                  <a:pt x="320801" y="124713"/>
                </a:lnTo>
                <a:lnTo>
                  <a:pt x="343461" y="124713"/>
                </a:lnTo>
                <a:lnTo>
                  <a:pt x="343858" y="124078"/>
                </a:lnTo>
                <a:close/>
              </a:path>
              <a:path w="883284" h="173354">
                <a:moveTo>
                  <a:pt x="343461" y="124713"/>
                </a:moveTo>
                <a:lnTo>
                  <a:pt x="320801" y="124713"/>
                </a:lnTo>
                <a:lnTo>
                  <a:pt x="324968" y="130683"/>
                </a:lnTo>
                <a:lnTo>
                  <a:pt x="329184" y="135890"/>
                </a:lnTo>
                <a:lnTo>
                  <a:pt x="333882" y="140715"/>
                </a:lnTo>
                <a:lnTo>
                  <a:pt x="337691" y="134169"/>
                </a:lnTo>
                <a:lnTo>
                  <a:pt x="341487" y="127873"/>
                </a:lnTo>
                <a:lnTo>
                  <a:pt x="343461" y="124713"/>
                </a:lnTo>
                <a:close/>
              </a:path>
              <a:path w="883284" h="173354">
                <a:moveTo>
                  <a:pt x="308747" y="60325"/>
                </a:moveTo>
                <a:lnTo>
                  <a:pt x="268859" y="60325"/>
                </a:lnTo>
                <a:lnTo>
                  <a:pt x="268859" y="120777"/>
                </a:lnTo>
                <a:lnTo>
                  <a:pt x="291846" y="120777"/>
                </a:lnTo>
                <a:lnTo>
                  <a:pt x="291846" y="61340"/>
                </a:lnTo>
                <a:lnTo>
                  <a:pt x="309183" y="61340"/>
                </a:lnTo>
                <a:lnTo>
                  <a:pt x="308747" y="60325"/>
                </a:lnTo>
                <a:close/>
              </a:path>
              <a:path w="883284" h="173354">
                <a:moveTo>
                  <a:pt x="309183" y="61340"/>
                </a:moveTo>
                <a:lnTo>
                  <a:pt x="291846" y="61340"/>
                </a:lnTo>
                <a:lnTo>
                  <a:pt x="297400" y="78271"/>
                </a:lnTo>
                <a:lnTo>
                  <a:pt x="303609" y="93821"/>
                </a:lnTo>
                <a:lnTo>
                  <a:pt x="310509" y="107989"/>
                </a:lnTo>
                <a:lnTo>
                  <a:pt x="318135" y="120777"/>
                </a:lnTo>
                <a:lnTo>
                  <a:pt x="345948" y="120777"/>
                </a:lnTo>
                <a:lnTo>
                  <a:pt x="348996" y="116078"/>
                </a:lnTo>
                <a:lnTo>
                  <a:pt x="334496" y="101266"/>
                </a:lnTo>
                <a:lnTo>
                  <a:pt x="322246" y="85407"/>
                </a:lnTo>
                <a:lnTo>
                  <a:pt x="312259" y="68500"/>
                </a:lnTo>
                <a:lnTo>
                  <a:pt x="309183" y="61340"/>
                </a:lnTo>
                <a:close/>
              </a:path>
              <a:path w="883284" h="173354">
                <a:moveTo>
                  <a:pt x="304546" y="50545"/>
                </a:moveTo>
                <a:lnTo>
                  <a:pt x="254889" y="50545"/>
                </a:lnTo>
                <a:lnTo>
                  <a:pt x="247223" y="69433"/>
                </a:lnTo>
                <a:lnTo>
                  <a:pt x="237759" y="87058"/>
                </a:lnTo>
                <a:lnTo>
                  <a:pt x="226510" y="103445"/>
                </a:lnTo>
                <a:lnTo>
                  <a:pt x="213487" y="118618"/>
                </a:lnTo>
                <a:lnTo>
                  <a:pt x="244331" y="118618"/>
                </a:lnTo>
                <a:lnTo>
                  <a:pt x="251196" y="106795"/>
                </a:lnTo>
                <a:lnTo>
                  <a:pt x="258206" y="92075"/>
                </a:lnTo>
                <a:lnTo>
                  <a:pt x="264098" y="76592"/>
                </a:lnTo>
                <a:lnTo>
                  <a:pt x="268859" y="60325"/>
                </a:lnTo>
                <a:lnTo>
                  <a:pt x="308747" y="60325"/>
                </a:lnTo>
                <a:lnTo>
                  <a:pt x="304546" y="50545"/>
                </a:lnTo>
                <a:close/>
              </a:path>
              <a:path w="883284" h="173354">
                <a:moveTo>
                  <a:pt x="203707" y="635"/>
                </a:moveTo>
                <a:lnTo>
                  <a:pt x="196570" y="25995"/>
                </a:lnTo>
                <a:lnTo>
                  <a:pt x="189431" y="47879"/>
                </a:lnTo>
                <a:lnTo>
                  <a:pt x="182437" y="66000"/>
                </a:lnTo>
                <a:lnTo>
                  <a:pt x="175514" y="80644"/>
                </a:lnTo>
                <a:lnTo>
                  <a:pt x="177208" y="89124"/>
                </a:lnTo>
                <a:lnTo>
                  <a:pt x="178688" y="97424"/>
                </a:lnTo>
                <a:lnTo>
                  <a:pt x="179978" y="105558"/>
                </a:lnTo>
                <a:lnTo>
                  <a:pt x="181101" y="113537"/>
                </a:lnTo>
                <a:lnTo>
                  <a:pt x="185039" y="107822"/>
                </a:lnTo>
                <a:lnTo>
                  <a:pt x="188849" y="101600"/>
                </a:lnTo>
                <a:lnTo>
                  <a:pt x="192659" y="94996"/>
                </a:lnTo>
                <a:lnTo>
                  <a:pt x="213487" y="94996"/>
                </a:lnTo>
                <a:lnTo>
                  <a:pt x="213519" y="47783"/>
                </a:lnTo>
                <a:lnTo>
                  <a:pt x="216864" y="38068"/>
                </a:lnTo>
                <a:lnTo>
                  <a:pt x="220122" y="27876"/>
                </a:lnTo>
                <a:lnTo>
                  <a:pt x="223238" y="17303"/>
                </a:lnTo>
                <a:lnTo>
                  <a:pt x="226187" y="6350"/>
                </a:lnTo>
                <a:lnTo>
                  <a:pt x="203707" y="635"/>
                </a:lnTo>
                <a:close/>
              </a:path>
              <a:path w="883284" h="173354">
                <a:moveTo>
                  <a:pt x="342011" y="28829"/>
                </a:moveTo>
                <a:lnTo>
                  <a:pt x="223393" y="28829"/>
                </a:lnTo>
                <a:lnTo>
                  <a:pt x="223393" y="50545"/>
                </a:lnTo>
                <a:lnTo>
                  <a:pt x="342011" y="50545"/>
                </a:lnTo>
                <a:lnTo>
                  <a:pt x="342011" y="28829"/>
                </a:lnTo>
                <a:close/>
              </a:path>
              <a:path w="883284" h="173354">
                <a:moveTo>
                  <a:pt x="291846" y="635"/>
                </a:moveTo>
                <a:lnTo>
                  <a:pt x="268859" y="635"/>
                </a:lnTo>
                <a:lnTo>
                  <a:pt x="268859" y="28829"/>
                </a:lnTo>
                <a:lnTo>
                  <a:pt x="291846" y="28829"/>
                </a:lnTo>
                <a:lnTo>
                  <a:pt x="291846" y="635"/>
                </a:lnTo>
                <a:close/>
              </a:path>
              <a:path w="883284" h="173354">
                <a:moveTo>
                  <a:pt x="403098" y="87503"/>
                </a:moveTo>
                <a:lnTo>
                  <a:pt x="378078" y="87503"/>
                </a:lnTo>
                <a:lnTo>
                  <a:pt x="378078" y="170687"/>
                </a:lnTo>
                <a:lnTo>
                  <a:pt x="403098" y="170687"/>
                </a:lnTo>
                <a:lnTo>
                  <a:pt x="403098" y="87503"/>
                </a:lnTo>
                <a:close/>
              </a:path>
              <a:path w="883284" h="173354">
                <a:moveTo>
                  <a:pt x="465836" y="114046"/>
                </a:moveTo>
                <a:lnTo>
                  <a:pt x="439674" y="114046"/>
                </a:lnTo>
                <a:lnTo>
                  <a:pt x="439746" y="138430"/>
                </a:lnTo>
                <a:lnTo>
                  <a:pt x="441628" y="151590"/>
                </a:lnTo>
                <a:lnTo>
                  <a:pt x="447500" y="161353"/>
                </a:lnTo>
                <a:lnTo>
                  <a:pt x="457301" y="167211"/>
                </a:lnTo>
                <a:lnTo>
                  <a:pt x="471043" y="169163"/>
                </a:lnTo>
                <a:lnTo>
                  <a:pt x="496316" y="169163"/>
                </a:lnTo>
                <a:lnTo>
                  <a:pt x="522078" y="144272"/>
                </a:lnTo>
                <a:lnTo>
                  <a:pt x="469646" y="144272"/>
                </a:lnTo>
                <a:lnTo>
                  <a:pt x="465836" y="139827"/>
                </a:lnTo>
                <a:lnTo>
                  <a:pt x="465836" y="114046"/>
                </a:lnTo>
                <a:close/>
              </a:path>
              <a:path w="883284" h="173354">
                <a:moveTo>
                  <a:pt x="500506" y="104012"/>
                </a:moveTo>
                <a:lnTo>
                  <a:pt x="494156" y="142366"/>
                </a:lnTo>
                <a:lnTo>
                  <a:pt x="490347" y="144272"/>
                </a:lnTo>
                <a:lnTo>
                  <a:pt x="522078" y="144272"/>
                </a:lnTo>
                <a:lnTo>
                  <a:pt x="522672" y="141208"/>
                </a:lnTo>
                <a:lnTo>
                  <a:pt x="524001" y="133159"/>
                </a:lnTo>
                <a:lnTo>
                  <a:pt x="525558" y="122271"/>
                </a:lnTo>
                <a:lnTo>
                  <a:pt x="526923" y="111633"/>
                </a:lnTo>
                <a:lnTo>
                  <a:pt x="520705" y="110013"/>
                </a:lnTo>
                <a:lnTo>
                  <a:pt x="514238" y="108203"/>
                </a:lnTo>
                <a:lnTo>
                  <a:pt x="507509" y="106203"/>
                </a:lnTo>
                <a:lnTo>
                  <a:pt x="500506" y="104012"/>
                </a:lnTo>
                <a:close/>
              </a:path>
              <a:path w="883284" h="173354">
                <a:moveTo>
                  <a:pt x="465836" y="1650"/>
                </a:moveTo>
                <a:lnTo>
                  <a:pt x="439674" y="1650"/>
                </a:lnTo>
                <a:lnTo>
                  <a:pt x="439674" y="82296"/>
                </a:lnTo>
                <a:lnTo>
                  <a:pt x="431002" y="88177"/>
                </a:lnTo>
                <a:lnTo>
                  <a:pt x="422116" y="93821"/>
                </a:lnTo>
                <a:lnTo>
                  <a:pt x="412992" y="99226"/>
                </a:lnTo>
                <a:lnTo>
                  <a:pt x="403605" y="104393"/>
                </a:lnTo>
                <a:lnTo>
                  <a:pt x="408275" y="110892"/>
                </a:lnTo>
                <a:lnTo>
                  <a:pt x="412443" y="116945"/>
                </a:lnTo>
                <a:lnTo>
                  <a:pt x="415946" y="122271"/>
                </a:lnTo>
                <a:lnTo>
                  <a:pt x="418973" y="127127"/>
                </a:lnTo>
                <a:lnTo>
                  <a:pt x="426085" y="122936"/>
                </a:lnTo>
                <a:lnTo>
                  <a:pt x="432943" y="118618"/>
                </a:lnTo>
                <a:lnTo>
                  <a:pt x="439674" y="114046"/>
                </a:lnTo>
                <a:lnTo>
                  <a:pt x="465836" y="114046"/>
                </a:lnTo>
                <a:lnTo>
                  <a:pt x="465836" y="95503"/>
                </a:lnTo>
                <a:lnTo>
                  <a:pt x="482050" y="82619"/>
                </a:lnTo>
                <a:lnTo>
                  <a:pt x="497347" y="69294"/>
                </a:lnTo>
                <a:lnTo>
                  <a:pt x="504847" y="62103"/>
                </a:lnTo>
                <a:lnTo>
                  <a:pt x="465836" y="62103"/>
                </a:lnTo>
                <a:lnTo>
                  <a:pt x="465836" y="1650"/>
                </a:lnTo>
                <a:close/>
              </a:path>
              <a:path w="883284" h="173354">
                <a:moveTo>
                  <a:pt x="396748" y="888"/>
                </a:moveTo>
                <a:lnTo>
                  <a:pt x="388147" y="22183"/>
                </a:lnTo>
                <a:lnTo>
                  <a:pt x="378142" y="42275"/>
                </a:lnTo>
                <a:lnTo>
                  <a:pt x="366708" y="61200"/>
                </a:lnTo>
                <a:lnTo>
                  <a:pt x="353822" y="78993"/>
                </a:lnTo>
                <a:lnTo>
                  <a:pt x="355603" y="86183"/>
                </a:lnTo>
                <a:lnTo>
                  <a:pt x="357351" y="93821"/>
                </a:lnTo>
                <a:lnTo>
                  <a:pt x="358929" y="101371"/>
                </a:lnTo>
                <a:lnTo>
                  <a:pt x="360425" y="109347"/>
                </a:lnTo>
                <a:lnTo>
                  <a:pt x="365052" y="104012"/>
                </a:lnTo>
                <a:lnTo>
                  <a:pt x="369443" y="98710"/>
                </a:lnTo>
                <a:lnTo>
                  <a:pt x="373820" y="93166"/>
                </a:lnTo>
                <a:lnTo>
                  <a:pt x="378078" y="87503"/>
                </a:lnTo>
                <a:lnTo>
                  <a:pt x="403098" y="87503"/>
                </a:lnTo>
                <a:lnTo>
                  <a:pt x="403098" y="47117"/>
                </a:lnTo>
                <a:lnTo>
                  <a:pt x="407840" y="37947"/>
                </a:lnTo>
                <a:lnTo>
                  <a:pt x="412369" y="28527"/>
                </a:lnTo>
                <a:lnTo>
                  <a:pt x="416706" y="18845"/>
                </a:lnTo>
                <a:lnTo>
                  <a:pt x="420877" y="8889"/>
                </a:lnTo>
                <a:lnTo>
                  <a:pt x="396748" y="888"/>
                </a:lnTo>
                <a:close/>
              </a:path>
              <a:path w="883284" h="173354">
                <a:moveTo>
                  <a:pt x="503427" y="24637"/>
                </a:moveTo>
                <a:lnTo>
                  <a:pt x="494571" y="34563"/>
                </a:lnTo>
                <a:lnTo>
                  <a:pt x="485346" y="44132"/>
                </a:lnTo>
                <a:lnTo>
                  <a:pt x="475763" y="53320"/>
                </a:lnTo>
                <a:lnTo>
                  <a:pt x="465836" y="62103"/>
                </a:lnTo>
                <a:lnTo>
                  <a:pt x="504847" y="62103"/>
                </a:lnTo>
                <a:lnTo>
                  <a:pt x="511716" y="55516"/>
                </a:lnTo>
                <a:lnTo>
                  <a:pt x="525145" y="41275"/>
                </a:lnTo>
                <a:lnTo>
                  <a:pt x="503427" y="24637"/>
                </a:lnTo>
                <a:close/>
              </a:path>
              <a:path w="883284" h="173354">
                <a:moveTo>
                  <a:pt x="598551" y="139191"/>
                </a:moveTo>
                <a:lnTo>
                  <a:pt x="576072" y="139191"/>
                </a:lnTo>
                <a:lnTo>
                  <a:pt x="576005" y="143394"/>
                </a:lnTo>
                <a:lnTo>
                  <a:pt x="575818" y="146303"/>
                </a:lnTo>
                <a:lnTo>
                  <a:pt x="573404" y="149859"/>
                </a:lnTo>
                <a:lnTo>
                  <a:pt x="568960" y="153162"/>
                </a:lnTo>
                <a:lnTo>
                  <a:pt x="579881" y="172465"/>
                </a:lnTo>
                <a:lnTo>
                  <a:pt x="587384" y="169348"/>
                </a:lnTo>
                <a:lnTo>
                  <a:pt x="598852" y="166100"/>
                </a:lnTo>
                <a:lnTo>
                  <a:pt x="614297" y="162732"/>
                </a:lnTo>
                <a:lnTo>
                  <a:pt x="633729" y="159258"/>
                </a:lnTo>
                <a:lnTo>
                  <a:pt x="633808" y="153162"/>
                </a:lnTo>
                <a:lnTo>
                  <a:pt x="634213" y="147887"/>
                </a:lnTo>
                <a:lnTo>
                  <a:pt x="634744" y="142875"/>
                </a:lnTo>
                <a:lnTo>
                  <a:pt x="598551" y="142875"/>
                </a:lnTo>
                <a:lnTo>
                  <a:pt x="598551" y="139191"/>
                </a:lnTo>
                <a:close/>
              </a:path>
              <a:path w="883284" h="173354">
                <a:moveTo>
                  <a:pt x="680355" y="139319"/>
                </a:moveTo>
                <a:lnTo>
                  <a:pt x="635126" y="139319"/>
                </a:lnTo>
                <a:lnTo>
                  <a:pt x="645743" y="147887"/>
                </a:lnTo>
                <a:lnTo>
                  <a:pt x="658336" y="155670"/>
                </a:lnTo>
                <a:lnTo>
                  <a:pt x="672881" y="162643"/>
                </a:lnTo>
                <a:lnTo>
                  <a:pt x="689355" y="168783"/>
                </a:lnTo>
                <a:lnTo>
                  <a:pt x="692590" y="163833"/>
                </a:lnTo>
                <a:lnTo>
                  <a:pt x="696372" y="158337"/>
                </a:lnTo>
                <a:lnTo>
                  <a:pt x="700678" y="152316"/>
                </a:lnTo>
                <a:lnTo>
                  <a:pt x="705485" y="145796"/>
                </a:lnTo>
                <a:lnTo>
                  <a:pt x="694318" y="143394"/>
                </a:lnTo>
                <a:lnTo>
                  <a:pt x="684069" y="140588"/>
                </a:lnTo>
                <a:lnTo>
                  <a:pt x="680355" y="139319"/>
                </a:lnTo>
                <a:close/>
              </a:path>
              <a:path w="883284" h="173354">
                <a:moveTo>
                  <a:pt x="632587" y="104521"/>
                </a:moveTo>
                <a:lnTo>
                  <a:pt x="594105" y="104521"/>
                </a:lnTo>
                <a:lnTo>
                  <a:pt x="580961" y="112601"/>
                </a:lnTo>
                <a:lnTo>
                  <a:pt x="566356" y="119935"/>
                </a:lnTo>
                <a:lnTo>
                  <a:pt x="550064" y="126613"/>
                </a:lnTo>
                <a:lnTo>
                  <a:pt x="532129" y="132587"/>
                </a:lnTo>
                <a:lnTo>
                  <a:pt x="536448" y="139953"/>
                </a:lnTo>
                <a:lnTo>
                  <a:pt x="540130" y="147319"/>
                </a:lnTo>
                <a:lnTo>
                  <a:pt x="543305" y="154686"/>
                </a:lnTo>
                <a:lnTo>
                  <a:pt x="552140" y="150925"/>
                </a:lnTo>
                <a:lnTo>
                  <a:pt x="560546" y="147081"/>
                </a:lnTo>
                <a:lnTo>
                  <a:pt x="568523" y="143166"/>
                </a:lnTo>
                <a:lnTo>
                  <a:pt x="576072" y="139191"/>
                </a:lnTo>
                <a:lnTo>
                  <a:pt x="598551" y="139191"/>
                </a:lnTo>
                <a:lnTo>
                  <a:pt x="598551" y="125349"/>
                </a:lnTo>
                <a:lnTo>
                  <a:pt x="604393" y="121158"/>
                </a:lnTo>
                <a:lnTo>
                  <a:pt x="609600" y="116840"/>
                </a:lnTo>
                <a:lnTo>
                  <a:pt x="614299" y="112522"/>
                </a:lnTo>
                <a:lnTo>
                  <a:pt x="638211" y="112522"/>
                </a:lnTo>
                <a:lnTo>
                  <a:pt x="637031" y="111125"/>
                </a:lnTo>
                <a:lnTo>
                  <a:pt x="632587" y="104521"/>
                </a:lnTo>
                <a:close/>
              </a:path>
              <a:path w="883284" h="173354">
                <a:moveTo>
                  <a:pt x="638211" y="112522"/>
                </a:moveTo>
                <a:lnTo>
                  <a:pt x="614299" y="112522"/>
                </a:lnTo>
                <a:lnTo>
                  <a:pt x="618085" y="118810"/>
                </a:lnTo>
                <a:lnTo>
                  <a:pt x="622204" y="124729"/>
                </a:lnTo>
                <a:lnTo>
                  <a:pt x="626657" y="130292"/>
                </a:lnTo>
                <a:lnTo>
                  <a:pt x="631444" y="135509"/>
                </a:lnTo>
                <a:lnTo>
                  <a:pt x="611520" y="140144"/>
                </a:lnTo>
                <a:lnTo>
                  <a:pt x="604172" y="141759"/>
                </a:lnTo>
                <a:lnTo>
                  <a:pt x="598551" y="142875"/>
                </a:lnTo>
                <a:lnTo>
                  <a:pt x="634744" y="142875"/>
                </a:lnTo>
                <a:lnTo>
                  <a:pt x="635126" y="139319"/>
                </a:lnTo>
                <a:lnTo>
                  <a:pt x="680355" y="139319"/>
                </a:lnTo>
                <a:lnTo>
                  <a:pt x="674749" y="137402"/>
                </a:lnTo>
                <a:lnTo>
                  <a:pt x="666369" y="133858"/>
                </a:lnTo>
                <a:lnTo>
                  <a:pt x="673822" y="130954"/>
                </a:lnTo>
                <a:lnTo>
                  <a:pt x="680751" y="128158"/>
                </a:lnTo>
                <a:lnTo>
                  <a:pt x="687157" y="125481"/>
                </a:lnTo>
                <a:lnTo>
                  <a:pt x="693039" y="122936"/>
                </a:lnTo>
                <a:lnTo>
                  <a:pt x="692133" y="121538"/>
                </a:lnTo>
                <a:lnTo>
                  <a:pt x="647192" y="121538"/>
                </a:lnTo>
                <a:lnTo>
                  <a:pt x="641857" y="116840"/>
                </a:lnTo>
                <a:lnTo>
                  <a:pt x="638211" y="112522"/>
                </a:lnTo>
                <a:close/>
              </a:path>
              <a:path w="883284" h="173354">
                <a:moveTo>
                  <a:pt x="681101" y="104521"/>
                </a:moveTo>
                <a:lnTo>
                  <a:pt x="679576" y="104521"/>
                </a:lnTo>
                <a:lnTo>
                  <a:pt x="672909" y="108448"/>
                </a:lnTo>
                <a:lnTo>
                  <a:pt x="665289" y="112601"/>
                </a:lnTo>
                <a:lnTo>
                  <a:pt x="656717" y="116968"/>
                </a:lnTo>
                <a:lnTo>
                  <a:pt x="647192" y="121538"/>
                </a:lnTo>
                <a:lnTo>
                  <a:pt x="692133" y="121538"/>
                </a:lnTo>
                <a:lnTo>
                  <a:pt x="681101" y="104521"/>
                </a:lnTo>
                <a:close/>
              </a:path>
              <a:path w="883284" h="173354">
                <a:moveTo>
                  <a:pt x="704215" y="85216"/>
                </a:moveTo>
                <a:lnTo>
                  <a:pt x="533400" y="85216"/>
                </a:lnTo>
                <a:lnTo>
                  <a:pt x="533400" y="104521"/>
                </a:lnTo>
                <a:lnTo>
                  <a:pt x="704215" y="104521"/>
                </a:lnTo>
                <a:lnTo>
                  <a:pt x="704215" y="85216"/>
                </a:lnTo>
                <a:close/>
              </a:path>
              <a:path w="883284" h="173354">
                <a:moveTo>
                  <a:pt x="629793" y="74930"/>
                </a:moveTo>
                <a:lnTo>
                  <a:pt x="605663" y="78105"/>
                </a:lnTo>
                <a:lnTo>
                  <a:pt x="606425" y="80263"/>
                </a:lnTo>
                <a:lnTo>
                  <a:pt x="607314" y="82677"/>
                </a:lnTo>
                <a:lnTo>
                  <a:pt x="608202" y="85216"/>
                </a:lnTo>
                <a:lnTo>
                  <a:pt x="633095" y="85216"/>
                </a:lnTo>
                <a:lnTo>
                  <a:pt x="629793" y="74930"/>
                </a:lnTo>
                <a:close/>
              </a:path>
              <a:path w="883284" h="173354">
                <a:moveTo>
                  <a:pt x="599059" y="0"/>
                </a:moveTo>
                <a:lnTo>
                  <a:pt x="576579" y="0"/>
                </a:lnTo>
                <a:lnTo>
                  <a:pt x="576579" y="37718"/>
                </a:lnTo>
                <a:lnTo>
                  <a:pt x="566098" y="42003"/>
                </a:lnTo>
                <a:lnTo>
                  <a:pt x="555212" y="46275"/>
                </a:lnTo>
                <a:lnTo>
                  <a:pt x="543897" y="50524"/>
                </a:lnTo>
                <a:lnTo>
                  <a:pt x="532129" y="54737"/>
                </a:lnTo>
                <a:lnTo>
                  <a:pt x="539496" y="77724"/>
                </a:lnTo>
                <a:lnTo>
                  <a:pt x="558180" y="69564"/>
                </a:lnTo>
                <a:lnTo>
                  <a:pt x="567410" y="65686"/>
                </a:lnTo>
                <a:lnTo>
                  <a:pt x="576579" y="61975"/>
                </a:lnTo>
                <a:lnTo>
                  <a:pt x="599059" y="61975"/>
                </a:lnTo>
                <a:lnTo>
                  <a:pt x="599059" y="0"/>
                </a:lnTo>
                <a:close/>
              </a:path>
              <a:path w="883284" h="173354">
                <a:moveTo>
                  <a:pt x="599059" y="61975"/>
                </a:moveTo>
                <a:lnTo>
                  <a:pt x="576579" y="61975"/>
                </a:lnTo>
                <a:lnTo>
                  <a:pt x="576579" y="76962"/>
                </a:lnTo>
                <a:lnTo>
                  <a:pt x="599059" y="76962"/>
                </a:lnTo>
                <a:lnTo>
                  <a:pt x="599059" y="61975"/>
                </a:lnTo>
                <a:close/>
              </a:path>
              <a:path w="883284" h="173354">
                <a:moveTo>
                  <a:pt x="697992" y="52578"/>
                </a:moveTo>
                <a:lnTo>
                  <a:pt x="607949" y="52578"/>
                </a:lnTo>
                <a:lnTo>
                  <a:pt x="607949" y="72009"/>
                </a:lnTo>
                <a:lnTo>
                  <a:pt x="697992" y="72009"/>
                </a:lnTo>
                <a:lnTo>
                  <a:pt x="697992" y="52578"/>
                </a:lnTo>
                <a:close/>
              </a:path>
              <a:path w="883284" h="173354">
                <a:moveTo>
                  <a:pt x="664337" y="37973"/>
                </a:moveTo>
                <a:lnTo>
                  <a:pt x="641223" y="37973"/>
                </a:lnTo>
                <a:lnTo>
                  <a:pt x="641223" y="52578"/>
                </a:lnTo>
                <a:lnTo>
                  <a:pt x="664337" y="52578"/>
                </a:lnTo>
                <a:lnTo>
                  <a:pt x="664337" y="37973"/>
                </a:lnTo>
                <a:close/>
              </a:path>
              <a:path w="883284" h="173354">
                <a:moveTo>
                  <a:pt x="552196" y="4063"/>
                </a:moveTo>
                <a:lnTo>
                  <a:pt x="536701" y="16891"/>
                </a:lnTo>
                <a:lnTo>
                  <a:pt x="541176" y="21389"/>
                </a:lnTo>
                <a:lnTo>
                  <a:pt x="546211" y="26685"/>
                </a:lnTo>
                <a:lnTo>
                  <a:pt x="551793" y="32767"/>
                </a:lnTo>
                <a:lnTo>
                  <a:pt x="557911" y="39624"/>
                </a:lnTo>
                <a:lnTo>
                  <a:pt x="574675" y="24892"/>
                </a:lnTo>
                <a:lnTo>
                  <a:pt x="567840" y="18369"/>
                </a:lnTo>
                <a:lnTo>
                  <a:pt x="561816" y="12715"/>
                </a:lnTo>
                <a:lnTo>
                  <a:pt x="556601" y="7943"/>
                </a:lnTo>
                <a:lnTo>
                  <a:pt x="552196" y="4063"/>
                </a:lnTo>
                <a:close/>
              </a:path>
              <a:path w="883284" h="173354">
                <a:moveTo>
                  <a:pt x="701928" y="18668"/>
                </a:moveTo>
                <a:lnTo>
                  <a:pt x="603376" y="18668"/>
                </a:lnTo>
                <a:lnTo>
                  <a:pt x="603376" y="37973"/>
                </a:lnTo>
                <a:lnTo>
                  <a:pt x="701928" y="37973"/>
                </a:lnTo>
                <a:lnTo>
                  <a:pt x="701928" y="18668"/>
                </a:lnTo>
                <a:close/>
              </a:path>
              <a:path w="883284" h="173354">
                <a:moveTo>
                  <a:pt x="664337" y="381"/>
                </a:moveTo>
                <a:lnTo>
                  <a:pt x="641223" y="381"/>
                </a:lnTo>
                <a:lnTo>
                  <a:pt x="641223" y="18668"/>
                </a:lnTo>
                <a:lnTo>
                  <a:pt x="664337" y="18668"/>
                </a:lnTo>
                <a:lnTo>
                  <a:pt x="664337" y="381"/>
                </a:lnTo>
                <a:close/>
              </a:path>
              <a:path w="883284" h="173354">
                <a:moveTo>
                  <a:pt x="870585" y="117983"/>
                </a:moveTo>
                <a:lnTo>
                  <a:pt x="849677" y="130603"/>
                </a:lnTo>
                <a:lnTo>
                  <a:pt x="826008" y="140842"/>
                </a:lnTo>
                <a:lnTo>
                  <a:pt x="799576" y="148701"/>
                </a:lnTo>
                <a:lnTo>
                  <a:pt x="770381" y="154178"/>
                </a:lnTo>
                <a:lnTo>
                  <a:pt x="773684" y="159638"/>
                </a:lnTo>
                <a:lnTo>
                  <a:pt x="776859" y="165988"/>
                </a:lnTo>
                <a:lnTo>
                  <a:pt x="780034" y="173100"/>
                </a:lnTo>
                <a:lnTo>
                  <a:pt x="810966" y="166741"/>
                </a:lnTo>
                <a:lnTo>
                  <a:pt x="838422" y="157749"/>
                </a:lnTo>
                <a:lnTo>
                  <a:pt x="862401" y="146115"/>
                </a:lnTo>
                <a:lnTo>
                  <a:pt x="882903" y="131825"/>
                </a:lnTo>
                <a:lnTo>
                  <a:pt x="870585" y="117983"/>
                </a:lnTo>
                <a:close/>
              </a:path>
              <a:path w="883284" h="173354">
                <a:moveTo>
                  <a:pt x="746251" y="95884"/>
                </a:moveTo>
                <a:lnTo>
                  <a:pt x="725297" y="95884"/>
                </a:lnTo>
                <a:lnTo>
                  <a:pt x="725297" y="172084"/>
                </a:lnTo>
                <a:lnTo>
                  <a:pt x="746251" y="172084"/>
                </a:lnTo>
                <a:lnTo>
                  <a:pt x="746251" y="95884"/>
                </a:lnTo>
                <a:close/>
              </a:path>
              <a:path w="883284" h="173354">
                <a:moveTo>
                  <a:pt x="774065" y="28320"/>
                </a:moveTo>
                <a:lnTo>
                  <a:pt x="755269" y="28320"/>
                </a:lnTo>
                <a:lnTo>
                  <a:pt x="755269" y="145287"/>
                </a:lnTo>
                <a:lnTo>
                  <a:pt x="774065" y="145287"/>
                </a:lnTo>
                <a:lnTo>
                  <a:pt x="774065" y="72136"/>
                </a:lnTo>
                <a:lnTo>
                  <a:pt x="879604" y="72136"/>
                </a:lnTo>
                <a:lnTo>
                  <a:pt x="881090" y="68453"/>
                </a:lnTo>
                <a:lnTo>
                  <a:pt x="774065" y="68453"/>
                </a:lnTo>
                <a:lnTo>
                  <a:pt x="774065" y="44450"/>
                </a:lnTo>
                <a:lnTo>
                  <a:pt x="821176" y="44450"/>
                </a:lnTo>
                <a:lnTo>
                  <a:pt x="818896" y="42830"/>
                </a:lnTo>
                <a:lnTo>
                  <a:pt x="818704" y="42672"/>
                </a:lnTo>
                <a:lnTo>
                  <a:pt x="774065" y="42672"/>
                </a:lnTo>
                <a:lnTo>
                  <a:pt x="774065" y="28320"/>
                </a:lnTo>
                <a:close/>
              </a:path>
              <a:path w="883284" h="173354">
                <a:moveTo>
                  <a:pt x="856615" y="95503"/>
                </a:moveTo>
                <a:lnTo>
                  <a:pt x="842138" y="104076"/>
                </a:lnTo>
                <a:lnTo>
                  <a:pt x="824626" y="111886"/>
                </a:lnTo>
                <a:lnTo>
                  <a:pt x="804090" y="118935"/>
                </a:lnTo>
                <a:lnTo>
                  <a:pt x="780542" y="125222"/>
                </a:lnTo>
                <a:lnTo>
                  <a:pt x="785368" y="131825"/>
                </a:lnTo>
                <a:lnTo>
                  <a:pt x="789177" y="137540"/>
                </a:lnTo>
                <a:lnTo>
                  <a:pt x="791845" y="142112"/>
                </a:lnTo>
                <a:lnTo>
                  <a:pt x="815828" y="134895"/>
                </a:lnTo>
                <a:lnTo>
                  <a:pt x="836549" y="126952"/>
                </a:lnTo>
                <a:lnTo>
                  <a:pt x="854031" y="118270"/>
                </a:lnTo>
                <a:lnTo>
                  <a:pt x="868299" y="108838"/>
                </a:lnTo>
                <a:lnTo>
                  <a:pt x="856615" y="95503"/>
                </a:lnTo>
                <a:close/>
              </a:path>
              <a:path w="883284" h="173354">
                <a:moveTo>
                  <a:pt x="879300" y="72897"/>
                </a:moveTo>
                <a:lnTo>
                  <a:pt x="829818" y="72897"/>
                </a:lnTo>
                <a:lnTo>
                  <a:pt x="833501" y="74675"/>
                </a:lnTo>
                <a:lnTo>
                  <a:pt x="837311" y="76200"/>
                </a:lnTo>
                <a:lnTo>
                  <a:pt x="841248" y="77724"/>
                </a:lnTo>
                <a:lnTo>
                  <a:pt x="829438" y="83514"/>
                </a:lnTo>
                <a:lnTo>
                  <a:pt x="815546" y="89090"/>
                </a:lnTo>
                <a:lnTo>
                  <a:pt x="799582" y="94476"/>
                </a:lnTo>
                <a:lnTo>
                  <a:pt x="781557" y="99694"/>
                </a:lnTo>
                <a:lnTo>
                  <a:pt x="786384" y="106425"/>
                </a:lnTo>
                <a:lnTo>
                  <a:pt x="789686" y="111506"/>
                </a:lnTo>
                <a:lnTo>
                  <a:pt x="791718" y="114934"/>
                </a:lnTo>
                <a:lnTo>
                  <a:pt x="810809" y="108602"/>
                </a:lnTo>
                <a:lnTo>
                  <a:pt x="827484" y="102187"/>
                </a:lnTo>
                <a:lnTo>
                  <a:pt x="841706" y="95700"/>
                </a:lnTo>
                <a:lnTo>
                  <a:pt x="853440" y="89153"/>
                </a:lnTo>
                <a:lnTo>
                  <a:pt x="843279" y="78486"/>
                </a:lnTo>
                <a:lnTo>
                  <a:pt x="877231" y="78486"/>
                </a:lnTo>
                <a:lnTo>
                  <a:pt x="879300" y="72897"/>
                </a:lnTo>
                <a:close/>
              </a:path>
              <a:path w="883284" h="173354">
                <a:moveTo>
                  <a:pt x="737870" y="762"/>
                </a:moveTo>
                <a:lnTo>
                  <a:pt x="731462" y="23481"/>
                </a:lnTo>
                <a:lnTo>
                  <a:pt x="724423" y="44211"/>
                </a:lnTo>
                <a:lnTo>
                  <a:pt x="716705" y="63039"/>
                </a:lnTo>
                <a:lnTo>
                  <a:pt x="708469" y="79628"/>
                </a:lnTo>
                <a:lnTo>
                  <a:pt x="708432" y="79883"/>
                </a:lnTo>
                <a:lnTo>
                  <a:pt x="710353" y="89153"/>
                </a:lnTo>
                <a:lnTo>
                  <a:pt x="711898" y="96885"/>
                </a:lnTo>
                <a:lnTo>
                  <a:pt x="713513" y="105419"/>
                </a:lnTo>
                <a:lnTo>
                  <a:pt x="715010" y="113918"/>
                </a:lnTo>
                <a:lnTo>
                  <a:pt x="718566" y="108203"/>
                </a:lnTo>
                <a:lnTo>
                  <a:pt x="721995" y="102108"/>
                </a:lnTo>
                <a:lnTo>
                  <a:pt x="725297" y="95884"/>
                </a:lnTo>
                <a:lnTo>
                  <a:pt x="746251" y="95884"/>
                </a:lnTo>
                <a:lnTo>
                  <a:pt x="746251" y="47625"/>
                </a:lnTo>
                <a:lnTo>
                  <a:pt x="749821" y="37433"/>
                </a:lnTo>
                <a:lnTo>
                  <a:pt x="753284" y="26860"/>
                </a:lnTo>
                <a:lnTo>
                  <a:pt x="756628" y="15906"/>
                </a:lnTo>
                <a:lnTo>
                  <a:pt x="759841" y="4572"/>
                </a:lnTo>
                <a:lnTo>
                  <a:pt x="737870" y="762"/>
                </a:lnTo>
                <a:close/>
              </a:path>
              <a:path w="883284" h="173354">
                <a:moveTo>
                  <a:pt x="879604" y="72136"/>
                </a:moveTo>
                <a:lnTo>
                  <a:pt x="774065" y="72136"/>
                </a:lnTo>
                <a:lnTo>
                  <a:pt x="778510" y="79883"/>
                </a:lnTo>
                <a:lnTo>
                  <a:pt x="781430" y="85471"/>
                </a:lnTo>
                <a:lnTo>
                  <a:pt x="782574" y="89027"/>
                </a:lnTo>
                <a:lnTo>
                  <a:pt x="795599" y="85738"/>
                </a:lnTo>
                <a:lnTo>
                  <a:pt x="807815" y="81962"/>
                </a:lnTo>
                <a:lnTo>
                  <a:pt x="819221" y="77686"/>
                </a:lnTo>
                <a:lnTo>
                  <a:pt x="829818" y="72897"/>
                </a:lnTo>
                <a:lnTo>
                  <a:pt x="879300" y="72897"/>
                </a:lnTo>
                <a:lnTo>
                  <a:pt x="879604" y="72136"/>
                </a:lnTo>
                <a:close/>
              </a:path>
              <a:path w="883284" h="173354">
                <a:moveTo>
                  <a:pt x="877231" y="78486"/>
                </a:moveTo>
                <a:lnTo>
                  <a:pt x="843279" y="78486"/>
                </a:lnTo>
                <a:lnTo>
                  <a:pt x="850685" y="80891"/>
                </a:lnTo>
                <a:lnTo>
                  <a:pt x="858424" y="82962"/>
                </a:lnTo>
                <a:lnTo>
                  <a:pt x="866497" y="84701"/>
                </a:lnTo>
                <a:lnTo>
                  <a:pt x="874902" y="86106"/>
                </a:lnTo>
                <a:lnTo>
                  <a:pt x="876807" y="79628"/>
                </a:lnTo>
                <a:lnTo>
                  <a:pt x="877231" y="78486"/>
                </a:lnTo>
                <a:close/>
              </a:path>
              <a:path w="883284" h="173354">
                <a:moveTo>
                  <a:pt x="825229" y="47243"/>
                </a:moveTo>
                <a:lnTo>
                  <a:pt x="796163" y="47243"/>
                </a:lnTo>
                <a:lnTo>
                  <a:pt x="800100" y="51688"/>
                </a:lnTo>
                <a:lnTo>
                  <a:pt x="804418" y="55880"/>
                </a:lnTo>
                <a:lnTo>
                  <a:pt x="809117" y="59562"/>
                </a:lnTo>
                <a:lnTo>
                  <a:pt x="801068" y="62184"/>
                </a:lnTo>
                <a:lnTo>
                  <a:pt x="792543" y="64531"/>
                </a:lnTo>
                <a:lnTo>
                  <a:pt x="783542" y="66617"/>
                </a:lnTo>
                <a:lnTo>
                  <a:pt x="774065" y="68453"/>
                </a:lnTo>
                <a:lnTo>
                  <a:pt x="881090" y="68453"/>
                </a:lnTo>
                <a:lnTo>
                  <a:pt x="882269" y="65531"/>
                </a:lnTo>
                <a:lnTo>
                  <a:pt x="874002" y="64434"/>
                </a:lnTo>
                <a:lnTo>
                  <a:pt x="866139" y="63039"/>
                </a:lnTo>
                <a:lnTo>
                  <a:pt x="858658" y="61335"/>
                </a:lnTo>
                <a:lnTo>
                  <a:pt x="851535" y="59309"/>
                </a:lnTo>
                <a:lnTo>
                  <a:pt x="858611" y="53379"/>
                </a:lnTo>
                <a:lnTo>
                  <a:pt x="861712" y="50292"/>
                </a:lnTo>
                <a:lnTo>
                  <a:pt x="830199" y="50292"/>
                </a:lnTo>
                <a:lnTo>
                  <a:pt x="825229" y="47243"/>
                </a:lnTo>
                <a:close/>
              </a:path>
              <a:path w="883284" h="173354">
                <a:moveTo>
                  <a:pt x="821176" y="44450"/>
                </a:moveTo>
                <a:lnTo>
                  <a:pt x="774065" y="44450"/>
                </a:lnTo>
                <a:lnTo>
                  <a:pt x="778001" y="47117"/>
                </a:lnTo>
                <a:lnTo>
                  <a:pt x="782701" y="50800"/>
                </a:lnTo>
                <a:lnTo>
                  <a:pt x="788162" y="55625"/>
                </a:lnTo>
                <a:lnTo>
                  <a:pt x="790955" y="52959"/>
                </a:lnTo>
                <a:lnTo>
                  <a:pt x="793623" y="50164"/>
                </a:lnTo>
                <a:lnTo>
                  <a:pt x="796163" y="47243"/>
                </a:lnTo>
                <a:lnTo>
                  <a:pt x="825229" y="47243"/>
                </a:lnTo>
                <a:lnTo>
                  <a:pt x="824368" y="46716"/>
                </a:lnTo>
                <a:lnTo>
                  <a:pt x="821176" y="44450"/>
                </a:lnTo>
                <a:close/>
              </a:path>
              <a:path w="883284" h="173354">
                <a:moveTo>
                  <a:pt x="875077" y="34036"/>
                </a:moveTo>
                <a:lnTo>
                  <a:pt x="851153" y="34036"/>
                </a:lnTo>
                <a:lnTo>
                  <a:pt x="846772" y="38469"/>
                </a:lnTo>
                <a:lnTo>
                  <a:pt x="841774" y="42672"/>
                </a:lnTo>
                <a:lnTo>
                  <a:pt x="836295" y="46573"/>
                </a:lnTo>
                <a:lnTo>
                  <a:pt x="830199" y="50292"/>
                </a:lnTo>
                <a:lnTo>
                  <a:pt x="861712" y="50292"/>
                </a:lnTo>
                <a:lnTo>
                  <a:pt x="864997" y="47021"/>
                </a:lnTo>
                <a:lnTo>
                  <a:pt x="870715" y="40235"/>
                </a:lnTo>
                <a:lnTo>
                  <a:pt x="875077" y="34036"/>
                </a:lnTo>
                <a:close/>
              </a:path>
              <a:path w="883284" h="173354">
                <a:moveTo>
                  <a:pt x="829055" y="762"/>
                </a:moveTo>
                <a:lnTo>
                  <a:pt x="804164" y="762"/>
                </a:lnTo>
                <a:lnTo>
                  <a:pt x="799210" y="10810"/>
                </a:lnTo>
                <a:lnTo>
                  <a:pt x="792543" y="21145"/>
                </a:lnTo>
                <a:lnTo>
                  <a:pt x="784161" y="31765"/>
                </a:lnTo>
                <a:lnTo>
                  <a:pt x="774065" y="42672"/>
                </a:lnTo>
                <a:lnTo>
                  <a:pt x="818704" y="42672"/>
                </a:lnTo>
                <a:lnTo>
                  <a:pt x="813804" y="38611"/>
                </a:lnTo>
                <a:lnTo>
                  <a:pt x="809117" y="34036"/>
                </a:lnTo>
                <a:lnTo>
                  <a:pt x="875077" y="34036"/>
                </a:lnTo>
                <a:lnTo>
                  <a:pt x="875792" y="33019"/>
                </a:lnTo>
                <a:lnTo>
                  <a:pt x="875792" y="14477"/>
                </a:lnTo>
                <a:lnTo>
                  <a:pt x="820801" y="14477"/>
                </a:lnTo>
                <a:lnTo>
                  <a:pt x="823722" y="10032"/>
                </a:lnTo>
                <a:lnTo>
                  <a:pt x="826389" y="5461"/>
                </a:lnTo>
                <a:lnTo>
                  <a:pt x="829055" y="762"/>
                </a:lnTo>
                <a:close/>
              </a:path>
            </a:pathLst>
          </a:custGeom>
          <a:solidFill>
            <a:srgbClr val="FFFFFF"/>
          </a:solidFill>
        </p:spPr>
        <p:txBody>
          <a:bodyPr wrap="square" lIns="0" tIns="0" rIns="0" bIns="0" rtlCol="0"/>
          <a:lstStyle/>
          <a:p>
            <a:endParaRPr/>
          </a:p>
        </p:txBody>
      </p:sp>
      <p:sp>
        <p:nvSpPr>
          <p:cNvPr id="17" name="object 17"/>
          <p:cNvSpPr/>
          <p:nvPr/>
        </p:nvSpPr>
        <p:spPr>
          <a:xfrm>
            <a:off x="9754616" y="5180965"/>
            <a:ext cx="885825" cy="173355"/>
          </a:xfrm>
          <a:custGeom>
            <a:avLst/>
            <a:gdLst/>
            <a:ahLst/>
            <a:cxnLst/>
            <a:rect l="l" t="t" r="r" b="b"/>
            <a:pathLst>
              <a:path w="885825" h="173354">
                <a:moveTo>
                  <a:pt x="40131" y="95631"/>
                </a:moveTo>
                <a:lnTo>
                  <a:pt x="18033" y="95631"/>
                </a:lnTo>
                <a:lnTo>
                  <a:pt x="18033" y="172593"/>
                </a:lnTo>
                <a:lnTo>
                  <a:pt x="40131" y="172593"/>
                </a:lnTo>
                <a:lnTo>
                  <a:pt x="40131" y="95631"/>
                </a:lnTo>
                <a:close/>
              </a:path>
              <a:path w="885825" h="173354">
                <a:moveTo>
                  <a:pt x="162940" y="105664"/>
                </a:moveTo>
                <a:lnTo>
                  <a:pt x="58038" y="105664"/>
                </a:lnTo>
                <a:lnTo>
                  <a:pt x="58038" y="172593"/>
                </a:lnTo>
                <a:lnTo>
                  <a:pt x="81914" y="172593"/>
                </a:lnTo>
                <a:lnTo>
                  <a:pt x="81914" y="163449"/>
                </a:lnTo>
                <a:lnTo>
                  <a:pt x="162940" y="163449"/>
                </a:lnTo>
                <a:lnTo>
                  <a:pt x="162940" y="143002"/>
                </a:lnTo>
                <a:lnTo>
                  <a:pt x="81914" y="143002"/>
                </a:lnTo>
                <a:lnTo>
                  <a:pt x="81914" y="126238"/>
                </a:lnTo>
                <a:lnTo>
                  <a:pt x="162940" y="126238"/>
                </a:lnTo>
                <a:lnTo>
                  <a:pt x="162940" y="105664"/>
                </a:lnTo>
                <a:close/>
              </a:path>
              <a:path w="885825" h="173354">
                <a:moveTo>
                  <a:pt x="162940" y="163449"/>
                </a:moveTo>
                <a:lnTo>
                  <a:pt x="139064" y="163449"/>
                </a:lnTo>
                <a:lnTo>
                  <a:pt x="139064" y="172593"/>
                </a:lnTo>
                <a:lnTo>
                  <a:pt x="162940" y="172593"/>
                </a:lnTo>
                <a:lnTo>
                  <a:pt x="162940" y="163449"/>
                </a:lnTo>
                <a:close/>
              </a:path>
              <a:path w="885825" h="173354">
                <a:moveTo>
                  <a:pt x="162940" y="126238"/>
                </a:moveTo>
                <a:lnTo>
                  <a:pt x="139064" y="126238"/>
                </a:lnTo>
                <a:lnTo>
                  <a:pt x="139064" y="143002"/>
                </a:lnTo>
                <a:lnTo>
                  <a:pt x="162940" y="143002"/>
                </a:lnTo>
                <a:lnTo>
                  <a:pt x="162940" y="126238"/>
                </a:lnTo>
                <a:close/>
              </a:path>
              <a:path w="885825" h="173354">
                <a:moveTo>
                  <a:pt x="30606" y="1397"/>
                </a:moveTo>
                <a:lnTo>
                  <a:pt x="23199" y="26185"/>
                </a:lnTo>
                <a:lnTo>
                  <a:pt x="15636" y="48164"/>
                </a:lnTo>
                <a:lnTo>
                  <a:pt x="7907" y="67333"/>
                </a:lnTo>
                <a:lnTo>
                  <a:pt x="0" y="83693"/>
                </a:lnTo>
                <a:lnTo>
                  <a:pt x="1692" y="92813"/>
                </a:lnTo>
                <a:lnTo>
                  <a:pt x="3159" y="101314"/>
                </a:lnTo>
                <a:lnTo>
                  <a:pt x="4411" y="109196"/>
                </a:lnTo>
                <a:lnTo>
                  <a:pt x="5460" y="116459"/>
                </a:lnTo>
                <a:lnTo>
                  <a:pt x="9778" y="110109"/>
                </a:lnTo>
                <a:lnTo>
                  <a:pt x="13969" y="103251"/>
                </a:lnTo>
                <a:lnTo>
                  <a:pt x="18033" y="95631"/>
                </a:lnTo>
                <a:lnTo>
                  <a:pt x="40131" y="95631"/>
                </a:lnTo>
                <a:lnTo>
                  <a:pt x="40131" y="46609"/>
                </a:lnTo>
                <a:lnTo>
                  <a:pt x="43557" y="37318"/>
                </a:lnTo>
                <a:lnTo>
                  <a:pt x="46958" y="27717"/>
                </a:lnTo>
                <a:lnTo>
                  <a:pt x="50311" y="17783"/>
                </a:lnTo>
                <a:lnTo>
                  <a:pt x="53593" y="7493"/>
                </a:lnTo>
                <a:lnTo>
                  <a:pt x="30606" y="1397"/>
                </a:lnTo>
                <a:close/>
              </a:path>
              <a:path w="885825" h="173354">
                <a:moveTo>
                  <a:pt x="162940" y="77851"/>
                </a:moveTo>
                <a:lnTo>
                  <a:pt x="58419" y="77851"/>
                </a:lnTo>
                <a:lnTo>
                  <a:pt x="58419" y="96520"/>
                </a:lnTo>
                <a:lnTo>
                  <a:pt x="162940" y="96520"/>
                </a:lnTo>
                <a:lnTo>
                  <a:pt x="162940" y="77851"/>
                </a:lnTo>
                <a:close/>
              </a:path>
              <a:path w="885825" h="173354">
                <a:moveTo>
                  <a:pt x="162940" y="50292"/>
                </a:moveTo>
                <a:lnTo>
                  <a:pt x="58419" y="50292"/>
                </a:lnTo>
                <a:lnTo>
                  <a:pt x="58419" y="68961"/>
                </a:lnTo>
                <a:lnTo>
                  <a:pt x="162940" y="68961"/>
                </a:lnTo>
                <a:lnTo>
                  <a:pt x="162940" y="50292"/>
                </a:lnTo>
                <a:close/>
              </a:path>
              <a:path w="885825" h="173354">
                <a:moveTo>
                  <a:pt x="172974" y="20828"/>
                </a:moveTo>
                <a:lnTo>
                  <a:pt x="51307" y="20828"/>
                </a:lnTo>
                <a:lnTo>
                  <a:pt x="51307" y="40767"/>
                </a:lnTo>
                <a:lnTo>
                  <a:pt x="172974" y="40767"/>
                </a:lnTo>
                <a:lnTo>
                  <a:pt x="172974" y="20828"/>
                </a:lnTo>
                <a:close/>
              </a:path>
              <a:path w="885825" h="173354">
                <a:moveTo>
                  <a:pt x="116839" y="127"/>
                </a:moveTo>
                <a:lnTo>
                  <a:pt x="90804" y="4826"/>
                </a:lnTo>
                <a:lnTo>
                  <a:pt x="93472" y="10541"/>
                </a:lnTo>
                <a:lnTo>
                  <a:pt x="95884" y="15875"/>
                </a:lnTo>
                <a:lnTo>
                  <a:pt x="97916" y="20828"/>
                </a:lnTo>
                <a:lnTo>
                  <a:pt x="126364" y="20828"/>
                </a:lnTo>
                <a:lnTo>
                  <a:pt x="122808" y="12446"/>
                </a:lnTo>
                <a:lnTo>
                  <a:pt x="119633" y="5461"/>
                </a:lnTo>
                <a:lnTo>
                  <a:pt x="116839" y="127"/>
                </a:lnTo>
                <a:close/>
              </a:path>
              <a:path w="885825" h="173354">
                <a:moveTo>
                  <a:pt x="244601" y="117856"/>
                </a:moveTo>
                <a:lnTo>
                  <a:pt x="220599" y="117856"/>
                </a:lnTo>
                <a:lnTo>
                  <a:pt x="220619" y="147066"/>
                </a:lnTo>
                <a:lnTo>
                  <a:pt x="222220" y="156846"/>
                </a:lnTo>
                <a:lnTo>
                  <a:pt x="227091" y="163909"/>
                </a:lnTo>
                <a:lnTo>
                  <a:pt x="235225" y="168138"/>
                </a:lnTo>
                <a:lnTo>
                  <a:pt x="246633" y="169545"/>
                </a:lnTo>
                <a:lnTo>
                  <a:pt x="293369" y="169545"/>
                </a:lnTo>
                <a:lnTo>
                  <a:pt x="314542" y="149860"/>
                </a:lnTo>
                <a:lnTo>
                  <a:pt x="248411" y="149860"/>
                </a:lnTo>
                <a:lnTo>
                  <a:pt x="244601" y="147066"/>
                </a:lnTo>
                <a:lnTo>
                  <a:pt x="244601" y="117856"/>
                </a:lnTo>
                <a:close/>
              </a:path>
              <a:path w="885825" h="173354">
                <a:moveTo>
                  <a:pt x="194055" y="115824"/>
                </a:moveTo>
                <a:lnTo>
                  <a:pt x="190884" y="125680"/>
                </a:lnTo>
                <a:lnTo>
                  <a:pt x="187261" y="135429"/>
                </a:lnTo>
                <a:lnTo>
                  <a:pt x="183161" y="145059"/>
                </a:lnTo>
                <a:lnTo>
                  <a:pt x="178561" y="154559"/>
                </a:lnTo>
                <a:lnTo>
                  <a:pt x="199008" y="163957"/>
                </a:lnTo>
                <a:lnTo>
                  <a:pt x="202158" y="156846"/>
                </a:lnTo>
                <a:lnTo>
                  <a:pt x="206330" y="146939"/>
                </a:lnTo>
                <a:lnTo>
                  <a:pt x="210564" y="136632"/>
                </a:lnTo>
                <a:lnTo>
                  <a:pt x="215900" y="123444"/>
                </a:lnTo>
                <a:lnTo>
                  <a:pt x="194055" y="115824"/>
                </a:lnTo>
                <a:close/>
              </a:path>
              <a:path w="885825" h="173354">
                <a:moveTo>
                  <a:pt x="331342" y="112141"/>
                </a:moveTo>
                <a:lnTo>
                  <a:pt x="311657" y="121539"/>
                </a:lnTo>
                <a:lnTo>
                  <a:pt x="317213" y="131105"/>
                </a:lnTo>
                <a:lnTo>
                  <a:pt x="322310" y="140525"/>
                </a:lnTo>
                <a:lnTo>
                  <a:pt x="327034" y="150006"/>
                </a:lnTo>
                <a:lnTo>
                  <a:pt x="331342" y="159512"/>
                </a:lnTo>
                <a:lnTo>
                  <a:pt x="352043" y="148463"/>
                </a:lnTo>
                <a:lnTo>
                  <a:pt x="348327" y="141608"/>
                </a:lnTo>
                <a:lnTo>
                  <a:pt x="343646" y="133254"/>
                </a:lnTo>
                <a:lnTo>
                  <a:pt x="337988" y="123424"/>
                </a:lnTo>
                <a:lnTo>
                  <a:pt x="331342" y="112141"/>
                </a:lnTo>
                <a:close/>
              </a:path>
              <a:path w="885825" h="173354">
                <a:moveTo>
                  <a:pt x="295655" y="127127"/>
                </a:moveTo>
                <a:lnTo>
                  <a:pt x="294155" y="137253"/>
                </a:lnTo>
                <a:lnTo>
                  <a:pt x="294096" y="137531"/>
                </a:lnTo>
                <a:lnTo>
                  <a:pt x="292226" y="143764"/>
                </a:lnTo>
                <a:lnTo>
                  <a:pt x="289813" y="146177"/>
                </a:lnTo>
                <a:lnTo>
                  <a:pt x="287400" y="148717"/>
                </a:lnTo>
                <a:lnTo>
                  <a:pt x="282955" y="149860"/>
                </a:lnTo>
                <a:lnTo>
                  <a:pt x="314542" y="149860"/>
                </a:lnTo>
                <a:lnTo>
                  <a:pt x="315075" y="148717"/>
                </a:lnTo>
                <a:lnTo>
                  <a:pt x="318388" y="139446"/>
                </a:lnTo>
                <a:lnTo>
                  <a:pt x="313836" y="137253"/>
                </a:lnTo>
                <a:lnTo>
                  <a:pt x="308546" y="134477"/>
                </a:lnTo>
                <a:lnTo>
                  <a:pt x="302388" y="131044"/>
                </a:lnTo>
                <a:lnTo>
                  <a:pt x="295655" y="127127"/>
                </a:lnTo>
                <a:close/>
              </a:path>
              <a:path w="885825" h="173354">
                <a:moveTo>
                  <a:pt x="275081" y="110617"/>
                </a:moveTo>
                <a:lnTo>
                  <a:pt x="263143" y="110617"/>
                </a:lnTo>
                <a:lnTo>
                  <a:pt x="252475" y="117475"/>
                </a:lnTo>
                <a:lnTo>
                  <a:pt x="258192" y="124906"/>
                </a:lnTo>
                <a:lnTo>
                  <a:pt x="263159" y="131587"/>
                </a:lnTo>
                <a:lnTo>
                  <a:pt x="267388" y="137531"/>
                </a:lnTo>
                <a:lnTo>
                  <a:pt x="270890" y="142748"/>
                </a:lnTo>
                <a:lnTo>
                  <a:pt x="290194" y="129159"/>
                </a:lnTo>
                <a:lnTo>
                  <a:pt x="275081" y="110617"/>
                </a:lnTo>
                <a:close/>
              </a:path>
              <a:path w="885825" h="173354">
                <a:moveTo>
                  <a:pt x="335279" y="14605"/>
                </a:moveTo>
                <a:lnTo>
                  <a:pt x="195833" y="14605"/>
                </a:lnTo>
                <a:lnTo>
                  <a:pt x="195833" y="110617"/>
                </a:lnTo>
                <a:lnTo>
                  <a:pt x="335279" y="110617"/>
                </a:lnTo>
                <a:lnTo>
                  <a:pt x="335279" y="92583"/>
                </a:lnTo>
                <a:lnTo>
                  <a:pt x="218693" y="92583"/>
                </a:lnTo>
                <a:lnTo>
                  <a:pt x="218693" y="82677"/>
                </a:lnTo>
                <a:lnTo>
                  <a:pt x="335279" y="82677"/>
                </a:lnTo>
                <a:lnTo>
                  <a:pt x="335279" y="67437"/>
                </a:lnTo>
                <a:lnTo>
                  <a:pt x="218693" y="67437"/>
                </a:lnTo>
                <a:lnTo>
                  <a:pt x="218693" y="57658"/>
                </a:lnTo>
                <a:lnTo>
                  <a:pt x="335279" y="57658"/>
                </a:lnTo>
                <a:lnTo>
                  <a:pt x="335279" y="42291"/>
                </a:lnTo>
                <a:lnTo>
                  <a:pt x="218693" y="42291"/>
                </a:lnTo>
                <a:lnTo>
                  <a:pt x="218693" y="32512"/>
                </a:lnTo>
                <a:lnTo>
                  <a:pt x="335279" y="32512"/>
                </a:lnTo>
                <a:lnTo>
                  <a:pt x="335279" y="14605"/>
                </a:lnTo>
                <a:close/>
              </a:path>
              <a:path w="885825" h="173354">
                <a:moveTo>
                  <a:pt x="335279" y="82677"/>
                </a:moveTo>
                <a:lnTo>
                  <a:pt x="312547" y="82677"/>
                </a:lnTo>
                <a:lnTo>
                  <a:pt x="312547" y="92583"/>
                </a:lnTo>
                <a:lnTo>
                  <a:pt x="335279" y="92583"/>
                </a:lnTo>
                <a:lnTo>
                  <a:pt x="335279" y="82677"/>
                </a:lnTo>
                <a:close/>
              </a:path>
              <a:path w="885825" h="173354">
                <a:moveTo>
                  <a:pt x="335279" y="57658"/>
                </a:moveTo>
                <a:lnTo>
                  <a:pt x="312547" y="57658"/>
                </a:lnTo>
                <a:lnTo>
                  <a:pt x="312547" y="67437"/>
                </a:lnTo>
                <a:lnTo>
                  <a:pt x="335279" y="67437"/>
                </a:lnTo>
                <a:lnTo>
                  <a:pt x="335279" y="57658"/>
                </a:lnTo>
                <a:close/>
              </a:path>
              <a:path w="885825" h="173354">
                <a:moveTo>
                  <a:pt x="335279" y="32512"/>
                </a:moveTo>
                <a:lnTo>
                  <a:pt x="312547" y="32512"/>
                </a:lnTo>
                <a:lnTo>
                  <a:pt x="312547" y="42291"/>
                </a:lnTo>
                <a:lnTo>
                  <a:pt x="335279" y="42291"/>
                </a:lnTo>
                <a:lnTo>
                  <a:pt x="335279" y="32512"/>
                </a:lnTo>
                <a:close/>
              </a:path>
              <a:path w="885825" h="173354">
                <a:moveTo>
                  <a:pt x="250570" y="0"/>
                </a:moveTo>
                <a:lnTo>
                  <a:pt x="249300" y="5207"/>
                </a:lnTo>
                <a:lnTo>
                  <a:pt x="248030" y="10033"/>
                </a:lnTo>
                <a:lnTo>
                  <a:pt x="246633" y="14605"/>
                </a:lnTo>
                <a:lnTo>
                  <a:pt x="274954" y="14605"/>
                </a:lnTo>
                <a:lnTo>
                  <a:pt x="280288" y="3175"/>
                </a:lnTo>
                <a:lnTo>
                  <a:pt x="250570" y="0"/>
                </a:lnTo>
                <a:close/>
              </a:path>
              <a:path w="885825" h="173354">
                <a:moveTo>
                  <a:pt x="406145" y="88138"/>
                </a:moveTo>
                <a:lnTo>
                  <a:pt x="381126" y="88138"/>
                </a:lnTo>
                <a:lnTo>
                  <a:pt x="381126" y="171323"/>
                </a:lnTo>
                <a:lnTo>
                  <a:pt x="406145" y="171323"/>
                </a:lnTo>
                <a:lnTo>
                  <a:pt x="406145" y="88138"/>
                </a:lnTo>
                <a:close/>
              </a:path>
              <a:path w="885825" h="173354">
                <a:moveTo>
                  <a:pt x="468883" y="114681"/>
                </a:moveTo>
                <a:lnTo>
                  <a:pt x="442722" y="114681"/>
                </a:lnTo>
                <a:lnTo>
                  <a:pt x="442794" y="139065"/>
                </a:lnTo>
                <a:lnTo>
                  <a:pt x="444676" y="152225"/>
                </a:lnTo>
                <a:lnTo>
                  <a:pt x="450548" y="161988"/>
                </a:lnTo>
                <a:lnTo>
                  <a:pt x="460349" y="167846"/>
                </a:lnTo>
                <a:lnTo>
                  <a:pt x="474090" y="169799"/>
                </a:lnTo>
                <a:lnTo>
                  <a:pt x="499363" y="169799"/>
                </a:lnTo>
                <a:lnTo>
                  <a:pt x="525126" y="144907"/>
                </a:lnTo>
                <a:lnTo>
                  <a:pt x="472693" y="144907"/>
                </a:lnTo>
                <a:lnTo>
                  <a:pt x="468883" y="140462"/>
                </a:lnTo>
                <a:lnTo>
                  <a:pt x="468883" y="114681"/>
                </a:lnTo>
                <a:close/>
              </a:path>
              <a:path w="885825" h="173354">
                <a:moveTo>
                  <a:pt x="503554" y="104648"/>
                </a:moveTo>
                <a:lnTo>
                  <a:pt x="497204" y="143002"/>
                </a:lnTo>
                <a:lnTo>
                  <a:pt x="493394" y="144907"/>
                </a:lnTo>
                <a:lnTo>
                  <a:pt x="525126" y="144907"/>
                </a:lnTo>
                <a:lnTo>
                  <a:pt x="525720" y="141843"/>
                </a:lnTo>
                <a:lnTo>
                  <a:pt x="527049" y="133794"/>
                </a:lnTo>
                <a:lnTo>
                  <a:pt x="528606" y="122906"/>
                </a:lnTo>
                <a:lnTo>
                  <a:pt x="529970" y="112268"/>
                </a:lnTo>
                <a:lnTo>
                  <a:pt x="523753" y="110648"/>
                </a:lnTo>
                <a:lnTo>
                  <a:pt x="517286" y="108839"/>
                </a:lnTo>
                <a:lnTo>
                  <a:pt x="510557" y="106838"/>
                </a:lnTo>
                <a:lnTo>
                  <a:pt x="503554" y="104648"/>
                </a:lnTo>
                <a:close/>
              </a:path>
              <a:path w="885825" h="173354">
                <a:moveTo>
                  <a:pt x="468883" y="2286"/>
                </a:moveTo>
                <a:lnTo>
                  <a:pt x="442722" y="2286"/>
                </a:lnTo>
                <a:lnTo>
                  <a:pt x="442722" y="82931"/>
                </a:lnTo>
                <a:lnTo>
                  <a:pt x="434050" y="88812"/>
                </a:lnTo>
                <a:lnTo>
                  <a:pt x="425164" y="94456"/>
                </a:lnTo>
                <a:lnTo>
                  <a:pt x="416040" y="99861"/>
                </a:lnTo>
                <a:lnTo>
                  <a:pt x="406653" y="105029"/>
                </a:lnTo>
                <a:lnTo>
                  <a:pt x="411323" y="111527"/>
                </a:lnTo>
                <a:lnTo>
                  <a:pt x="415491" y="117580"/>
                </a:lnTo>
                <a:lnTo>
                  <a:pt x="418994" y="122906"/>
                </a:lnTo>
                <a:lnTo>
                  <a:pt x="422020" y="127762"/>
                </a:lnTo>
                <a:lnTo>
                  <a:pt x="429132" y="123571"/>
                </a:lnTo>
                <a:lnTo>
                  <a:pt x="435990" y="119253"/>
                </a:lnTo>
                <a:lnTo>
                  <a:pt x="442722" y="114681"/>
                </a:lnTo>
                <a:lnTo>
                  <a:pt x="468883" y="114681"/>
                </a:lnTo>
                <a:lnTo>
                  <a:pt x="468883" y="96139"/>
                </a:lnTo>
                <a:lnTo>
                  <a:pt x="485098" y="83254"/>
                </a:lnTo>
                <a:lnTo>
                  <a:pt x="500395" y="69929"/>
                </a:lnTo>
                <a:lnTo>
                  <a:pt x="507895" y="62738"/>
                </a:lnTo>
                <a:lnTo>
                  <a:pt x="468883" y="62738"/>
                </a:lnTo>
                <a:lnTo>
                  <a:pt x="468883" y="2286"/>
                </a:lnTo>
                <a:close/>
              </a:path>
              <a:path w="885825" h="173354">
                <a:moveTo>
                  <a:pt x="399795" y="1524"/>
                </a:moveTo>
                <a:lnTo>
                  <a:pt x="391195" y="22818"/>
                </a:lnTo>
                <a:lnTo>
                  <a:pt x="381190" y="42910"/>
                </a:lnTo>
                <a:lnTo>
                  <a:pt x="369756" y="61835"/>
                </a:lnTo>
                <a:lnTo>
                  <a:pt x="356869" y="79629"/>
                </a:lnTo>
                <a:lnTo>
                  <a:pt x="358651" y="86818"/>
                </a:lnTo>
                <a:lnTo>
                  <a:pt x="360399" y="94456"/>
                </a:lnTo>
                <a:lnTo>
                  <a:pt x="361977" y="102006"/>
                </a:lnTo>
                <a:lnTo>
                  <a:pt x="363474" y="109982"/>
                </a:lnTo>
                <a:lnTo>
                  <a:pt x="368100" y="104648"/>
                </a:lnTo>
                <a:lnTo>
                  <a:pt x="372491" y="99345"/>
                </a:lnTo>
                <a:lnTo>
                  <a:pt x="376868" y="93801"/>
                </a:lnTo>
                <a:lnTo>
                  <a:pt x="381126" y="88138"/>
                </a:lnTo>
                <a:lnTo>
                  <a:pt x="406145" y="88138"/>
                </a:lnTo>
                <a:lnTo>
                  <a:pt x="406145" y="47752"/>
                </a:lnTo>
                <a:lnTo>
                  <a:pt x="410888" y="38582"/>
                </a:lnTo>
                <a:lnTo>
                  <a:pt x="415416" y="29162"/>
                </a:lnTo>
                <a:lnTo>
                  <a:pt x="419754" y="19480"/>
                </a:lnTo>
                <a:lnTo>
                  <a:pt x="423925" y="9525"/>
                </a:lnTo>
                <a:lnTo>
                  <a:pt x="399795" y="1524"/>
                </a:lnTo>
                <a:close/>
              </a:path>
              <a:path w="885825" h="173354">
                <a:moveTo>
                  <a:pt x="506475" y="25273"/>
                </a:moveTo>
                <a:lnTo>
                  <a:pt x="497619" y="35198"/>
                </a:lnTo>
                <a:lnTo>
                  <a:pt x="488394" y="44767"/>
                </a:lnTo>
                <a:lnTo>
                  <a:pt x="478811" y="53955"/>
                </a:lnTo>
                <a:lnTo>
                  <a:pt x="468883" y="62738"/>
                </a:lnTo>
                <a:lnTo>
                  <a:pt x="507895" y="62738"/>
                </a:lnTo>
                <a:lnTo>
                  <a:pt x="514764" y="56151"/>
                </a:lnTo>
                <a:lnTo>
                  <a:pt x="528192" y="41910"/>
                </a:lnTo>
                <a:lnTo>
                  <a:pt x="506475" y="25273"/>
                </a:lnTo>
                <a:close/>
              </a:path>
              <a:path w="885825" h="173354">
                <a:moveTo>
                  <a:pt x="703833" y="48006"/>
                </a:moveTo>
                <a:lnTo>
                  <a:pt x="540765" y="48006"/>
                </a:lnTo>
                <a:lnTo>
                  <a:pt x="540765" y="73152"/>
                </a:lnTo>
                <a:lnTo>
                  <a:pt x="564514" y="73152"/>
                </a:lnTo>
                <a:lnTo>
                  <a:pt x="564514" y="65786"/>
                </a:lnTo>
                <a:lnTo>
                  <a:pt x="703833" y="65786"/>
                </a:lnTo>
                <a:lnTo>
                  <a:pt x="703833" y="48006"/>
                </a:lnTo>
                <a:close/>
              </a:path>
              <a:path w="885825" h="173354">
                <a:moveTo>
                  <a:pt x="703833" y="65786"/>
                </a:moveTo>
                <a:lnTo>
                  <a:pt x="680084" y="65786"/>
                </a:lnTo>
                <a:lnTo>
                  <a:pt x="680084" y="73152"/>
                </a:lnTo>
                <a:lnTo>
                  <a:pt x="703833" y="73152"/>
                </a:lnTo>
                <a:lnTo>
                  <a:pt x="703833" y="65786"/>
                </a:lnTo>
                <a:close/>
              </a:path>
              <a:path w="885825" h="173354">
                <a:moveTo>
                  <a:pt x="587501" y="508"/>
                </a:moveTo>
                <a:lnTo>
                  <a:pt x="563372" y="508"/>
                </a:lnTo>
                <a:lnTo>
                  <a:pt x="558496" y="9130"/>
                </a:lnTo>
                <a:lnTo>
                  <a:pt x="552275" y="17287"/>
                </a:lnTo>
                <a:lnTo>
                  <a:pt x="544744" y="24993"/>
                </a:lnTo>
                <a:lnTo>
                  <a:pt x="535939" y="32258"/>
                </a:lnTo>
                <a:lnTo>
                  <a:pt x="542543" y="39243"/>
                </a:lnTo>
                <a:lnTo>
                  <a:pt x="547115" y="44577"/>
                </a:lnTo>
                <a:lnTo>
                  <a:pt x="549782" y="48006"/>
                </a:lnTo>
                <a:lnTo>
                  <a:pt x="550163" y="48006"/>
                </a:lnTo>
                <a:lnTo>
                  <a:pt x="555617" y="43691"/>
                </a:lnTo>
                <a:lnTo>
                  <a:pt x="560736" y="39116"/>
                </a:lnTo>
                <a:lnTo>
                  <a:pt x="565523" y="34254"/>
                </a:lnTo>
                <a:lnTo>
                  <a:pt x="569976" y="29083"/>
                </a:lnTo>
                <a:lnTo>
                  <a:pt x="626490" y="29083"/>
                </a:lnTo>
                <a:lnTo>
                  <a:pt x="626490" y="12573"/>
                </a:lnTo>
                <a:lnTo>
                  <a:pt x="581532" y="12573"/>
                </a:lnTo>
                <a:lnTo>
                  <a:pt x="585597" y="4699"/>
                </a:lnTo>
                <a:lnTo>
                  <a:pt x="587501" y="508"/>
                </a:lnTo>
                <a:close/>
              </a:path>
              <a:path w="885825" h="173354">
                <a:moveTo>
                  <a:pt x="592962" y="29083"/>
                </a:moveTo>
                <a:lnTo>
                  <a:pt x="581532" y="29083"/>
                </a:lnTo>
                <a:lnTo>
                  <a:pt x="574420" y="34671"/>
                </a:lnTo>
                <a:lnTo>
                  <a:pt x="578611" y="39624"/>
                </a:lnTo>
                <a:lnTo>
                  <a:pt x="585342" y="48006"/>
                </a:lnTo>
                <a:lnTo>
                  <a:pt x="593216" y="48006"/>
                </a:lnTo>
                <a:lnTo>
                  <a:pt x="603250" y="40512"/>
                </a:lnTo>
                <a:lnTo>
                  <a:pt x="599948" y="36703"/>
                </a:lnTo>
                <a:lnTo>
                  <a:pt x="595926" y="32258"/>
                </a:lnTo>
                <a:lnTo>
                  <a:pt x="592962" y="29083"/>
                </a:lnTo>
                <a:close/>
              </a:path>
              <a:path w="885825" h="173354">
                <a:moveTo>
                  <a:pt x="626617" y="35560"/>
                </a:moveTo>
                <a:lnTo>
                  <a:pt x="606932" y="38862"/>
                </a:lnTo>
                <a:lnTo>
                  <a:pt x="607994" y="42037"/>
                </a:lnTo>
                <a:lnTo>
                  <a:pt x="609091" y="45085"/>
                </a:lnTo>
                <a:lnTo>
                  <a:pt x="610107" y="48006"/>
                </a:lnTo>
                <a:lnTo>
                  <a:pt x="630427" y="48006"/>
                </a:lnTo>
                <a:lnTo>
                  <a:pt x="626617" y="35560"/>
                </a:lnTo>
                <a:close/>
              </a:path>
              <a:path w="885825" h="173354">
                <a:moveTo>
                  <a:pt x="678306" y="29083"/>
                </a:moveTo>
                <a:lnTo>
                  <a:pt x="663320" y="29083"/>
                </a:lnTo>
                <a:lnTo>
                  <a:pt x="657986" y="33274"/>
                </a:lnTo>
                <a:lnTo>
                  <a:pt x="661542" y="37084"/>
                </a:lnTo>
                <a:lnTo>
                  <a:pt x="665733" y="42037"/>
                </a:lnTo>
                <a:lnTo>
                  <a:pt x="670559" y="48006"/>
                </a:lnTo>
                <a:lnTo>
                  <a:pt x="675385" y="48006"/>
                </a:lnTo>
                <a:lnTo>
                  <a:pt x="687577" y="39116"/>
                </a:lnTo>
                <a:lnTo>
                  <a:pt x="684529" y="35814"/>
                </a:lnTo>
                <a:lnTo>
                  <a:pt x="681359" y="32258"/>
                </a:lnTo>
                <a:lnTo>
                  <a:pt x="678306" y="29083"/>
                </a:lnTo>
                <a:close/>
              </a:path>
              <a:path w="885825" h="173354">
                <a:moveTo>
                  <a:pt x="668908" y="508"/>
                </a:moveTo>
                <a:lnTo>
                  <a:pt x="644778" y="508"/>
                </a:lnTo>
                <a:lnTo>
                  <a:pt x="640492" y="9699"/>
                </a:lnTo>
                <a:lnTo>
                  <a:pt x="635634" y="18224"/>
                </a:lnTo>
                <a:lnTo>
                  <a:pt x="630205" y="26082"/>
                </a:lnTo>
                <a:lnTo>
                  <a:pt x="624204" y="33274"/>
                </a:lnTo>
                <a:lnTo>
                  <a:pt x="633094" y="39116"/>
                </a:lnTo>
                <a:lnTo>
                  <a:pt x="639317" y="43434"/>
                </a:lnTo>
                <a:lnTo>
                  <a:pt x="642619" y="45974"/>
                </a:lnTo>
                <a:lnTo>
                  <a:pt x="647445" y="40767"/>
                </a:lnTo>
                <a:lnTo>
                  <a:pt x="651763" y="35052"/>
                </a:lnTo>
                <a:lnTo>
                  <a:pt x="655574" y="29083"/>
                </a:lnTo>
                <a:lnTo>
                  <a:pt x="704468" y="29083"/>
                </a:lnTo>
                <a:lnTo>
                  <a:pt x="704468" y="12573"/>
                </a:lnTo>
                <a:lnTo>
                  <a:pt x="664209" y="12573"/>
                </a:lnTo>
                <a:lnTo>
                  <a:pt x="665987" y="8636"/>
                </a:lnTo>
                <a:lnTo>
                  <a:pt x="667511" y="4699"/>
                </a:lnTo>
                <a:lnTo>
                  <a:pt x="668908" y="508"/>
                </a:lnTo>
                <a:close/>
              </a:path>
              <a:path w="885825" h="173354">
                <a:moveTo>
                  <a:pt x="686307" y="76200"/>
                </a:moveTo>
                <a:lnTo>
                  <a:pt x="557149" y="76200"/>
                </a:lnTo>
                <a:lnTo>
                  <a:pt x="557149" y="172847"/>
                </a:lnTo>
                <a:lnTo>
                  <a:pt x="580898" y="172847"/>
                </a:lnTo>
                <a:lnTo>
                  <a:pt x="580898" y="167386"/>
                </a:lnTo>
                <a:lnTo>
                  <a:pt x="691895" y="167386"/>
                </a:lnTo>
                <a:lnTo>
                  <a:pt x="691895" y="151511"/>
                </a:lnTo>
                <a:lnTo>
                  <a:pt x="580898" y="151511"/>
                </a:lnTo>
                <a:lnTo>
                  <a:pt x="580898" y="141351"/>
                </a:lnTo>
                <a:lnTo>
                  <a:pt x="691895" y="141351"/>
                </a:lnTo>
                <a:lnTo>
                  <a:pt x="691895" y="125349"/>
                </a:lnTo>
                <a:lnTo>
                  <a:pt x="580898" y="125349"/>
                </a:lnTo>
                <a:lnTo>
                  <a:pt x="580898" y="117729"/>
                </a:lnTo>
                <a:lnTo>
                  <a:pt x="686307" y="117729"/>
                </a:lnTo>
                <a:lnTo>
                  <a:pt x="686307" y="101727"/>
                </a:lnTo>
                <a:lnTo>
                  <a:pt x="580898" y="101727"/>
                </a:lnTo>
                <a:lnTo>
                  <a:pt x="580898" y="92329"/>
                </a:lnTo>
                <a:lnTo>
                  <a:pt x="686307" y="92329"/>
                </a:lnTo>
                <a:lnTo>
                  <a:pt x="686307" y="76200"/>
                </a:lnTo>
                <a:close/>
              </a:path>
              <a:path w="885825" h="173354">
                <a:moveTo>
                  <a:pt x="691895" y="167386"/>
                </a:moveTo>
                <a:lnTo>
                  <a:pt x="669289" y="167386"/>
                </a:lnTo>
                <a:lnTo>
                  <a:pt x="669289" y="172847"/>
                </a:lnTo>
                <a:lnTo>
                  <a:pt x="691895" y="172847"/>
                </a:lnTo>
                <a:lnTo>
                  <a:pt x="691895" y="167386"/>
                </a:lnTo>
                <a:close/>
              </a:path>
              <a:path w="885825" h="173354">
                <a:moveTo>
                  <a:pt x="691895" y="141351"/>
                </a:moveTo>
                <a:lnTo>
                  <a:pt x="669289" y="141351"/>
                </a:lnTo>
                <a:lnTo>
                  <a:pt x="669289" y="151511"/>
                </a:lnTo>
                <a:lnTo>
                  <a:pt x="691895" y="151511"/>
                </a:lnTo>
                <a:lnTo>
                  <a:pt x="691895" y="141351"/>
                </a:lnTo>
                <a:close/>
              </a:path>
              <a:path w="885825" h="173354">
                <a:moveTo>
                  <a:pt x="686307" y="92329"/>
                </a:moveTo>
                <a:lnTo>
                  <a:pt x="663701" y="92329"/>
                </a:lnTo>
                <a:lnTo>
                  <a:pt x="663701" y="101727"/>
                </a:lnTo>
                <a:lnTo>
                  <a:pt x="686307" y="101727"/>
                </a:lnTo>
                <a:lnTo>
                  <a:pt x="686307" y="92329"/>
                </a:lnTo>
                <a:close/>
              </a:path>
              <a:path w="885825" h="173354">
                <a:moveTo>
                  <a:pt x="885570" y="148209"/>
                </a:moveTo>
                <a:lnTo>
                  <a:pt x="766190" y="148209"/>
                </a:lnTo>
                <a:lnTo>
                  <a:pt x="766190" y="166624"/>
                </a:lnTo>
                <a:lnTo>
                  <a:pt x="885570" y="166624"/>
                </a:lnTo>
                <a:lnTo>
                  <a:pt x="885570" y="148209"/>
                </a:lnTo>
                <a:close/>
              </a:path>
              <a:path w="885825" h="173354">
                <a:moveTo>
                  <a:pt x="754887" y="90932"/>
                </a:moveTo>
                <a:lnTo>
                  <a:pt x="732535" y="90932"/>
                </a:lnTo>
                <a:lnTo>
                  <a:pt x="732535" y="133731"/>
                </a:lnTo>
                <a:lnTo>
                  <a:pt x="711834" y="138430"/>
                </a:lnTo>
                <a:lnTo>
                  <a:pt x="716660" y="163195"/>
                </a:lnTo>
                <a:lnTo>
                  <a:pt x="729686" y="159049"/>
                </a:lnTo>
                <a:lnTo>
                  <a:pt x="742283" y="155178"/>
                </a:lnTo>
                <a:lnTo>
                  <a:pt x="754451" y="151568"/>
                </a:lnTo>
                <a:lnTo>
                  <a:pt x="766190" y="148209"/>
                </a:lnTo>
                <a:lnTo>
                  <a:pt x="885570" y="148209"/>
                </a:lnTo>
                <a:lnTo>
                  <a:pt x="885570" y="146812"/>
                </a:lnTo>
                <a:lnTo>
                  <a:pt x="772794" y="146812"/>
                </a:lnTo>
                <a:lnTo>
                  <a:pt x="772413" y="139065"/>
                </a:lnTo>
                <a:lnTo>
                  <a:pt x="772540" y="131191"/>
                </a:lnTo>
                <a:lnTo>
                  <a:pt x="772687" y="128016"/>
                </a:lnTo>
                <a:lnTo>
                  <a:pt x="754887" y="128016"/>
                </a:lnTo>
                <a:lnTo>
                  <a:pt x="754887" y="90932"/>
                </a:lnTo>
                <a:close/>
              </a:path>
              <a:path w="885825" h="173354">
                <a:moveTo>
                  <a:pt x="838200" y="131572"/>
                </a:moveTo>
                <a:lnTo>
                  <a:pt x="815975" y="131572"/>
                </a:lnTo>
                <a:lnTo>
                  <a:pt x="815975" y="146812"/>
                </a:lnTo>
                <a:lnTo>
                  <a:pt x="838200" y="146812"/>
                </a:lnTo>
                <a:lnTo>
                  <a:pt x="838200" y="131572"/>
                </a:lnTo>
                <a:close/>
              </a:path>
              <a:path w="885825" h="173354">
                <a:moveTo>
                  <a:pt x="877951" y="111760"/>
                </a:moveTo>
                <a:lnTo>
                  <a:pt x="776224" y="111760"/>
                </a:lnTo>
                <a:lnTo>
                  <a:pt x="776224" y="131572"/>
                </a:lnTo>
                <a:lnTo>
                  <a:pt x="877951" y="131572"/>
                </a:lnTo>
                <a:lnTo>
                  <a:pt x="877951" y="111760"/>
                </a:lnTo>
                <a:close/>
              </a:path>
              <a:path w="885825" h="173354">
                <a:moveTo>
                  <a:pt x="772922" y="122936"/>
                </a:moveTo>
                <a:lnTo>
                  <a:pt x="767079" y="124714"/>
                </a:lnTo>
                <a:lnTo>
                  <a:pt x="754887" y="128016"/>
                </a:lnTo>
                <a:lnTo>
                  <a:pt x="772687" y="128016"/>
                </a:lnTo>
                <a:lnTo>
                  <a:pt x="772922" y="122936"/>
                </a:lnTo>
                <a:close/>
              </a:path>
              <a:path w="885825" h="173354">
                <a:moveTo>
                  <a:pt x="838200" y="99187"/>
                </a:moveTo>
                <a:lnTo>
                  <a:pt x="815975" y="99187"/>
                </a:lnTo>
                <a:lnTo>
                  <a:pt x="815975" y="111760"/>
                </a:lnTo>
                <a:lnTo>
                  <a:pt x="838200" y="111760"/>
                </a:lnTo>
                <a:lnTo>
                  <a:pt x="838200" y="99187"/>
                </a:lnTo>
                <a:close/>
              </a:path>
              <a:path w="885825" h="173354">
                <a:moveTo>
                  <a:pt x="877061" y="8890"/>
                </a:moveTo>
                <a:lnTo>
                  <a:pt x="777112" y="8890"/>
                </a:lnTo>
                <a:lnTo>
                  <a:pt x="777112" y="99187"/>
                </a:lnTo>
                <a:lnTo>
                  <a:pt x="877061" y="99187"/>
                </a:lnTo>
                <a:lnTo>
                  <a:pt x="877061" y="79756"/>
                </a:lnTo>
                <a:lnTo>
                  <a:pt x="798829" y="79756"/>
                </a:lnTo>
                <a:lnTo>
                  <a:pt x="798829" y="62992"/>
                </a:lnTo>
                <a:lnTo>
                  <a:pt x="877061" y="62992"/>
                </a:lnTo>
                <a:lnTo>
                  <a:pt x="877061" y="44958"/>
                </a:lnTo>
                <a:lnTo>
                  <a:pt x="798829" y="44958"/>
                </a:lnTo>
                <a:lnTo>
                  <a:pt x="798829" y="28321"/>
                </a:lnTo>
                <a:lnTo>
                  <a:pt x="877061" y="28321"/>
                </a:lnTo>
                <a:lnTo>
                  <a:pt x="877061" y="8890"/>
                </a:lnTo>
                <a:close/>
              </a:path>
              <a:path w="885825" h="173354">
                <a:moveTo>
                  <a:pt x="771016" y="69342"/>
                </a:moveTo>
                <a:lnTo>
                  <a:pt x="715772" y="69342"/>
                </a:lnTo>
                <a:lnTo>
                  <a:pt x="715772" y="90932"/>
                </a:lnTo>
                <a:lnTo>
                  <a:pt x="771016" y="90932"/>
                </a:lnTo>
                <a:lnTo>
                  <a:pt x="771016" y="69342"/>
                </a:lnTo>
                <a:close/>
              </a:path>
              <a:path w="885825" h="173354">
                <a:moveTo>
                  <a:pt x="838200" y="62992"/>
                </a:moveTo>
                <a:lnTo>
                  <a:pt x="815975" y="62992"/>
                </a:lnTo>
                <a:lnTo>
                  <a:pt x="815975" y="79756"/>
                </a:lnTo>
                <a:lnTo>
                  <a:pt x="838200" y="79756"/>
                </a:lnTo>
                <a:lnTo>
                  <a:pt x="838200" y="62992"/>
                </a:lnTo>
                <a:close/>
              </a:path>
              <a:path w="885825" h="173354">
                <a:moveTo>
                  <a:pt x="877061" y="62992"/>
                </a:moveTo>
                <a:lnTo>
                  <a:pt x="855344" y="62992"/>
                </a:lnTo>
                <a:lnTo>
                  <a:pt x="855344" y="79756"/>
                </a:lnTo>
                <a:lnTo>
                  <a:pt x="877061" y="79756"/>
                </a:lnTo>
                <a:lnTo>
                  <a:pt x="877061" y="62992"/>
                </a:lnTo>
                <a:close/>
              </a:path>
              <a:path w="885825" h="173354">
                <a:moveTo>
                  <a:pt x="754887" y="32766"/>
                </a:moveTo>
                <a:lnTo>
                  <a:pt x="732535" y="32766"/>
                </a:lnTo>
                <a:lnTo>
                  <a:pt x="732535" y="69342"/>
                </a:lnTo>
                <a:lnTo>
                  <a:pt x="754887" y="69342"/>
                </a:lnTo>
                <a:lnTo>
                  <a:pt x="754887" y="32766"/>
                </a:lnTo>
                <a:close/>
              </a:path>
              <a:path w="885825" h="173354">
                <a:moveTo>
                  <a:pt x="838200" y="28321"/>
                </a:moveTo>
                <a:lnTo>
                  <a:pt x="815975" y="28321"/>
                </a:lnTo>
                <a:lnTo>
                  <a:pt x="815975" y="44958"/>
                </a:lnTo>
                <a:lnTo>
                  <a:pt x="838200" y="44958"/>
                </a:lnTo>
                <a:lnTo>
                  <a:pt x="838200" y="28321"/>
                </a:lnTo>
                <a:close/>
              </a:path>
              <a:path w="885825" h="173354">
                <a:moveTo>
                  <a:pt x="877061" y="28321"/>
                </a:moveTo>
                <a:lnTo>
                  <a:pt x="855344" y="28321"/>
                </a:lnTo>
                <a:lnTo>
                  <a:pt x="855344" y="44958"/>
                </a:lnTo>
                <a:lnTo>
                  <a:pt x="877061" y="44958"/>
                </a:lnTo>
                <a:lnTo>
                  <a:pt x="877061" y="28321"/>
                </a:lnTo>
                <a:close/>
              </a:path>
              <a:path w="885825" h="173354">
                <a:moveTo>
                  <a:pt x="772286" y="10795"/>
                </a:moveTo>
                <a:lnTo>
                  <a:pt x="715136" y="10795"/>
                </a:lnTo>
                <a:lnTo>
                  <a:pt x="715136" y="32766"/>
                </a:lnTo>
                <a:lnTo>
                  <a:pt x="772286" y="32766"/>
                </a:lnTo>
                <a:lnTo>
                  <a:pt x="772286" y="10795"/>
                </a:lnTo>
                <a:close/>
              </a:path>
            </a:pathLst>
          </a:custGeom>
          <a:solidFill>
            <a:srgbClr val="FFFFFF"/>
          </a:solidFill>
        </p:spPr>
        <p:txBody>
          <a:bodyPr wrap="square" lIns="0" tIns="0" rIns="0" bIns="0" rtlCol="0"/>
          <a:lstStyle/>
          <a:p>
            <a:endParaRPr/>
          </a:p>
        </p:txBody>
      </p:sp>
      <p:sp>
        <p:nvSpPr>
          <p:cNvPr id="18" name="object 18"/>
          <p:cNvSpPr/>
          <p:nvPr/>
        </p:nvSpPr>
        <p:spPr>
          <a:xfrm>
            <a:off x="2892298" y="5774004"/>
            <a:ext cx="1263650" cy="147955"/>
          </a:xfrm>
          <a:custGeom>
            <a:avLst/>
            <a:gdLst/>
            <a:ahLst/>
            <a:cxnLst/>
            <a:rect l="l" t="t" r="r" b="b"/>
            <a:pathLst>
              <a:path w="1263650" h="147954">
                <a:moveTo>
                  <a:pt x="127126" y="3721"/>
                </a:moveTo>
                <a:lnTo>
                  <a:pt x="105028" y="3721"/>
                </a:lnTo>
                <a:lnTo>
                  <a:pt x="104509" y="26166"/>
                </a:lnTo>
                <a:lnTo>
                  <a:pt x="103917" y="44240"/>
                </a:lnTo>
                <a:lnTo>
                  <a:pt x="98258" y="86522"/>
                </a:lnTo>
                <a:lnTo>
                  <a:pt x="73451" y="116016"/>
                </a:lnTo>
                <a:lnTo>
                  <a:pt x="48894" y="130517"/>
                </a:lnTo>
                <a:lnTo>
                  <a:pt x="55499" y="137071"/>
                </a:lnTo>
                <a:lnTo>
                  <a:pt x="60578" y="142722"/>
                </a:lnTo>
                <a:lnTo>
                  <a:pt x="64262" y="147485"/>
                </a:lnTo>
                <a:lnTo>
                  <a:pt x="77523" y="140739"/>
                </a:lnTo>
                <a:lnTo>
                  <a:pt x="89296" y="132921"/>
                </a:lnTo>
                <a:lnTo>
                  <a:pt x="99569" y="124032"/>
                </a:lnTo>
                <a:lnTo>
                  <a:pt x="108331" y="114071"/>
                </a:lnTo>
                <a:lnTo>
                  <a:pt x="135226" y="114071"/>
                </a:lnTo>
                <a:lnTo>
                  <a:pt x="118999" y="93535"/>
                </a:lnTo>
                <a:lnTo>
                  <a:pt x="121473" y="85072"/>
                </a:lnTo>
                <a:lnTo>
                  <a:pt x="123364" y="75914"/>
                </a:lnTo>
                <a:lnTo>
                  <a:pt x="124660" y="66060"/>
                </a:lnTo>
                <a:lnTo>
                  <a:pt x="125349" y="55511"/>
                </a:lnTo>
                <a:lnTo>
                  <a:pt x="127126" y="3721"/>
                </a:lnTo>
                <a:close/>
              </a:path>
              <a:path w="1263650" h="147954">
                <a:moveTo>
                  <a:pt x="135226" y="114071"/>
                </a:moveTo>
                <a:lnTo>
                  <a:pt x="108331" y="114071"/>
                </a:lnTo>
                <a:lnTo>
                  <a:pt x="113690" y="121405"/>
                </a:lnTo>
                <a:lnTo>
                  <a:pt x="119110" y="129120"/>
                </a:lnTo>
                <a:lnTo>
                  <a:pt x="124600" y="137217"/>
                </a:lnTo>
                <a:lnTo>
                  <a:pt x="130175" y="145694"/>
                </a:lnTo>
                <a:lnTo>
                  <a:pt x="145160" y="126644"/>
                </a:lnTo>
                <a:lnTo>
                  <a:pt x="135226" y="114071"/>
                </a:lnTo>
                <a:close/>
              </a:path>
              <a:path w="1263650" h="147954">
                <a:moveTo>
                  <a:pt x="27050" y="5206"/>
                </a:moveTo>
                <a:lnTo>
                  <a:pt x="5841" y="5206"/>
                </a:lnTo>
                <a:lnTo>
                  <a:pt x="5841" y="116624"/>
                </a:lnTo>
                <a:lnTo>
                  <a:pt x="3809" y="122034"/>
                </a:lnTo>
                <a:lnTo>
                  <a:pt x="0" y="126504"/>
                </a:lnTo>
                <a:lnTo>
                  <a:pt x="14096" y="143611"/>
                </a:lnTo>
                <a:lnTo>
                  <a:pt x="18958" y="139318"/>
                </a:lnTo>
                <a:lnTo>
                  <a:pt x="29368" y="131487"/>
                </a:lnTo>
                <a:lnTo>
                  <a:pt x="45350" y="120121"/>
                </a:lnTo>
                <a:lnTo>
                  <a:pt x="65200" y="106413"/>
                </a:lnTo>
                <a:lnTo>
                  <a:pt x="27050" y="106413"/>
                </a:lnTo>
                <a:lnTo>
                  <a:pt x="27050" y="5206"/>
                </a:lnTo>
                <a:close/>
              </a:path>
              <a:path w="1263650" h="147954">
                <a:moveTo>
                  <a:pt x="62356" y="82156"/>
                </a:moveTo>
                <a:lnTo>
                  <a:pt x="51589" y="89921"/>
                </a:lnTo>
                <a:lnTo>
                  <a:pt x="42132" y="96551"/>
                </a:lnTo>
                <a:lnTo>
                  <a:pt x="33960" y="102048"/>
                </a:lnTo>
                <a:lnTo>
                  <a:pt x="27050" y="106413"/>
                </a:lnTo>
                <a:lnTo>
                  <a:pt x="65200" y="106413"/>
                </a:lnTo>
                <a:lnTo>
                  <a:pt x="66928" y="105219"/>
                </a:lnTo>
                <a:lnTo>
                  <a:pt x="65658" y="100253"/>
                </a:lnTo>
                <a:lnTo>
                  <a:pt x="64134" y="92570"/>
                </a:lnTo>
                <a:lnTo>
                  <a:pt x="62356" y="82156"/>
                </a:lnTo>
                <a:close/>
              </a:path>
              <a:path w="1263650" h="147954">
                <a:moveTo>
                  <a:pt x="58293" y="1333"/>
                </a:moveTo>
                <a:lnTo>
                  <a:pt x="39624" y="11607"/>
                </a:lnTo>
                <a:lnTo>
                  <a:pt x="45862" y="21568"/>
                </a:lnTo>
                <a:lnTo>
                  <a:pt x="52006" y="31959"/>
                </a:lnTo>
                <a:lnTo>
                  <a:pt x="58054" y="42779"/>
                </a:lnTo>
                <a:lnTo>
                  <a:pt x="64007" y="54025"/>
                </a:lnTo>
                <a:lnTo>
                  <a:pt x="83819" y="42417"/>
                </a:lnTo>
                <a:lnTo>
                  <a:pt x="76009" y="29185"/>
                </a:lnTo>
                <a:lnTo>
                  <a:pt x="69151" y="17927"/>
                </a:lnTo>
                <a:lnTo>
                  <a:pt x="63245" y="8644"/>
                </a:lnTo>
                <a:lnTo>
                  <a:pt x="58293" y="1333"/>
                </a:lnTo>
                <a:close/>
              </a:path>
              <a:path w="1263650" h="147954">
                <a:moveTo>
                  <a:pt x="295528" y="117716"/>
                </a:moveTo>
                <a:lnTo>
                  <a:pt x="150749" y="117716"/>
                </a:lnTo>
                <a:lnTo>
                  <a:pt x="150749" y="138849"/>
                </a:lnTo>
                <a:lnTo>
                  <a:pt x="295528" y="138849"/>
                </a:lnTo>
                <a:lnTo>
                  <a:pt x="295528" y="117716"/>
                </a:lnTo>
                <a:close/>
              </a:path>
              <a:path w="1263650" h="147954">
                <a:moveTo>
                  <a:pt x="234950" y="32435"/>
                </a:moveTo>
                <a:lnTo>
                  <a:pt x="210565" y="32435"/>
                </a:lnTo>
                <a:lnTo>
                  <a:pt x="210565" y="117716"/>
                </a:lnTo>
                <a:lnTo>
                  <a:pt x="234950" y="117716"/>
                </a:lnTo>
                <a:lnTo>
                  <a:pt x="234950" y="32435"/>
                </a:lnTo>
                <a:close/>
              </a:path>
              <a:path w="1263650" h="147954">
                <a:moveTo>
                  <a:pt x="288035" y="11302"/>
                </a:moveTo>
                <a:lnTo>
                  <a:pt x="158750" y="11302"/>
                </a:lnTo>
                <a:lnTo>
                  <a:pt x="158750" y="32435"/>
                </a:lnTo>
                <a:lnTo>
                  <a:pt x="288035" y="32435"/>
                </a:lnTo>
                <a:lnTo>
                  <a:pt x="288035" y="11302"/>
                </a:lnTo>
                <a:close/>
              </a:path>
              <a:path w="1263650" h="147954">
                <a:moveTo>
                  <a:pt x="448055" y="8331"/>
                </a:moveTo>
                <a:lnTo>
                  <a:pt x="319277" y="8331"/>
                </a:lnTo>
                <a:lnTo>
                  <a:pt x="319277" y="67119"/>
                </a:lnTo>
                <a:lnTo>
                  <a:pt x="318206" y="86236"/>
                </a:lnTo>
                <a:lnTo>
                  <a:pt x="314991" y="102801"/>
                </a:lnTo>
                <a:lnTo>
                  <a:pt x="309633" y="116816"/>
                </a:lnTo>
                <a:lnTo>
                  <a:pt x="302132" y="128282"/>
                </a:lnTo>
                <a:lnTo>
                  <a:pt x="305867" y="131969"/>
                </a:lnTo>
                <a:lnTo>
                  <a:pt x="310006" y="136323"/>
                </a:lnTo>
                <a:lnTo>
                  <a:pt x="314527" y="141346"/>
                </a:lnTo>
                <a:lnTo>
                  <a:pt x="319404" y="147040"/>
                </a:lnTo>
                <a:lnTo>
                  <a:pt x="329332" y="131870"/>
                </a:lnTo>
                <a:lnTo>
                  <a:pt x="336438" y="113887"/>
                </a:lnTo>
                <a:lnTo>
                  <a:pt x="340711" y="93094"/>
                </a:lnTo>
                <a:lnTo>
                  <a:pt x="342138" y="69494"/>
                </a:lnTo>
                <a:lnTo>
                  <a:pt x="342138" y="29768"/>
                </a:lnTo>
                <a:lnTo>
                  <a:pt x="448055" y="29768"/>
                </a:lnTo>
                <a:lnTo>
                  <a:pt x="448055" y="8331"/>
                </a:lnTo>
                <a:close/>
              </a:path>
              <a:path w="1263650" h="147954">
                <a:moveTo>
                  <a:pt x="510666" y="96443"/>
                </a:moveTo>
                <a:lnTo>
                  <a:pt x="490981" y="96443"/>
                </a:lnTo>
                <a:lnTo>
                  <a:pt x="490981" y="147192"/>
                </a:lnTo>
                <a:lnTo>
                  <a:pt x="510666" y="147192"/>
                </a:lnTo>
                <a:lnTo>
                  <a:pt x="510666" y="96443"/>
                </a:lnTo>
                <a:close/>
              </a:path>
              <a:path w="1263650" h="147954">
                <a:moveTo>
                  <a:pt x="511682" y="119354"/>
                </a:moveTo>
                <a:lnTo>
                  <a:pt x="513461" y="126403"/>
                </a:lnTo>
                <a:lnTo>
                  <a:pt x="514857" y="132600"/>
                </a:lnTo>
                <a:lnTo>
                  <a:pt x="515874" y="137960"/>
                </a:lnTo>
                <a:lnTo>
                  <a:pt x="518160" y="137960"/>
                </a:lnTo>
                <a:lnTo>
                  <a:pt x="531904" y="137515"/>
                </a:lnTo>
                <a:lnTo>
                  <a:pt x="535559" y="135864"/>
                </a:lnTo>
                <a:lnTo>
                  <a:pt x="540130" y="129565"/>
                </a:lnTo>
                <a:lnTo>
                  <a:pt x="541274" y="125209"/>
                </a:lnTo>
                <a:lnTo>
                  <a:pt x="541274" y="119799"/>
                </a:lnTo>
                <a:lnTo>
                  <a:pt x="516636" y="119799"/>
                </a:lnTo>
                <a:lnTo>
                  <a:pt x="514223" y="119659"/>
                </a:lnTo>
                <a:lnTo>
                  <a:pt x="511682" y="119354"/>
                </a:lnTo>
                <a:close/>
              </a:path>
              <a:path w="1263650" h="147954">
                <a:moveTo>
                  <a:pt x="541274" y="79324"/>
                </a:moveTo>
                <a:lnTo>
                  <a:pt x="460375" y="79324"/>
                </a:lnTo>
                <a:lnTo>
                  <a:pt x="460375" y="137515"/>
                </a:lnTo>
                <a:lnTo>
                  <a:pt x="478154" y="137515"/>
                </a:lnTo>
                <a:lnTo>
                  <a:pt x="478154" y="96443"/>
                </a:lnTo>
                <a:lnTo>
                  <a:pt x="541274" y="96443"/>
                </a:lnTo>
                <a:lnTo>
                  <a:pt x="541274" y="79324"/>
                </a:lnTo>
                <a:close/>
              </a:path>
              <a:path w="1263650" h="147954">
                <a:moveTo>
                  <a:pt x="541274" y="96443"/>
                </a:moveTo>
                <a:lnTo>
                  <a:pt x="523366" y="96443"/>
                </a:lnTo>
                <a:lnTo>
                  <a:pt x="523366" y="118160"/>
                </a:lnTo>
                <a:lnTo>
                  <a:pt x="521969" y="119799"/>
                </a:lnTo>
                <a:lnTo>
                  <a:pt x="541274" y="119799"/>
                </a:lnTo>
                <a:lnTo>
                  <a:pt x="541274" y="96443"/>
                </a:lnTo>
                <a:close/>
              </a:path>
              <a:path w="1263650" h="147954">
                <a:moveTo>
                  <a:pt x="510666" y="67868"/>
                </a:moveTo>
                <a:lnTo>
                  <a:pt x="490981" y="67868"/>
                </a:lnTo>
                <a:lnTo>
                  <a:pt x="490981" y="79324"/>
                </a:lnTo>
                <a:lnTo>
                  <a:pt x="510666" y="79324"/>
                </a:lnTo>
                <a:lnTo>
                  <a:pt x="510666" y="67868"/>
                </a:lnTo>
                <a:close/>
              </a:path>
              <a:path w="1263650" h="147954">
                <a:moveTo>
                  <a:pt x="544702" y="50901"/>
                </a:moveTo>
                <a:lnTo>
                  <a:pt x="454532" y="50901"/>
                </a:lnTo>
                <a:lnTo>
                  <a:pt x="454532" y="67868"/>
                </a:lnTo>
                <a:lnTo>
                  <a:pt x="544702" y="67868"/>
                </a:lnTo>
                <a:lnTo>
                  <a:pt x="544702" y="50901"/>
                </a:lnTo>
                <a:close/>
              </a:path>
              <a:path w="1263650" h="147954">
                <a:moveTo>
                  <a:pt x="510666" y="37655"/>
                </a:moveTo>
                <a:lnTo>
                  <a:pt x="490981" y="37655"/>
                </a:lnTo>
                <a:lnTo>
                  <a:pt x="490981" y="50901"/>
                </a:lnTo>
                <a:lnTo>
                  <a:pt x="510666" y="50901"/>
                </a:lnTo>
                <a:lnTo>
                  <a:pt x="510666" y="37655"/>
                </a:lnTo>
                <a:close/>
              </a:path>
              <a:path w="1263650" h="147954">
                <a:moveTo>
                  <a:pt x="465709" y="5359"/>
                </a:moveTo>
                <a:lnTo>
                  <a:pt x="463567" y="15460"/>
                </a:lnTo>
                <a:lnTo>
                  <a:pt x="461152" y="25226"/>
                </a:lnTo>
                <a:lnTo>
                  <a:pt x="458475" y="34657"/>
                </a:lnTo>
                <a:lnTo>
                  <a:pt x="455549" y="43751"/>
                </a:lnTo>
                <a:lnTo>
                  <a:pt x="461644" y="45935"/>
                </a:lnTo>
                <a:lnTo>
                  <a:pt x="466725" y="47967"/>
                </a:lnTo>
                <a:lnTo>
                  <a:pt x="471042" y="49860"/>
                </a:lnTo>
                <a:lnTo>
                  <a:pt x="472487" y="45935"/>
                </a:lnTo>
                <a:lnTo>
                  <a:pt x="473710" y="42011"/>
                </a:lnTo>
                <a:lnTo>
                  <a:pt x="474979" y="37655"/>
                </a:lnTo>
                <a:lnTo>
                  <a:pt x="540385" y="37655"/>
                </a:lnTo>
                <a:lnTo>
                  <a:pt x="540385" y="20688"/>
                </a:lnTo>
                <a:lnTo>
                  <a:pt x="479425" y="20688"/>
                </a:lnTo>
                <a:lnTo>
                  <a:pt x="481838" y="8623"/>
                </a:lnTo>
                <a:lnTo>
                  <a:pt x="465709" y="5359"/>
                </a:lnTo>
                <a:close/>
              </a:path>
              <a:path w="1263650" h="147954">
                <a:moveTo>
                  <a:pt x="510666" y="0"/>
                </a:moveTo>
                <a:lnTo>
                  <a:pt x="490981" y="0"/>
                </a:lnTo>
                <a:lnTo>
                  <a:pt x="490981" y="20688"/>
                </a:lnTo>
                <a:lnTo>
                  <a:pt x="510666" y="20688"/>
                </a:lnTo>
                <a:lnTo>
                  <a:pt x="510666" y="0"/>
                </a:lnTo>
                <a:close/>
              </a:path>
              <a:path w="1263650" h="147954">
                <a:moveTo>
                  <a:pt x="549782" y="125158"/>
                </a:moveTo>
                <a:lnTo>
                  <a:pt x="551561" y="133299"/>
                </a:lnTo>
                <a:lnTo>
                  <a:pt x="552830" y="140296"/>
                </a:lnTo>
                <a:lnTo>
                  <a:pt x="553592" y="146151"/>
                </a:lnTo>
                <a:lnTo>
                  <a:pt x="561721" y="146151"/>
                </a:lnTo>
                <a:lnTo>
                  <a:pt x="594867" y="130517"/>
                </a:lnTo>
                <a:lnTo>
                  <a:pt x="594867" y="125907"/>
                </a:lnTo>
                <a:lnTo>
                  <a:pt x="563752" y="125907"/>
                </a:lnTo>
                <a:lnTo>
                  <a:pt x="557656" y="125653"/>
                </a:lnTo>
                <a:lnTo>
                  <a:pt x="549782" y="125158"/>
                </a:lnTo>
                <a:close/>
              </a:path>
              <a:path w="1263650" h="147954">
                <a:moveTo>
                  <a:pt x="594867" y="152"/>
                </a:moveTo>
                <a:lnTo>
                  <a:pt x="575817" y="152"/>
                </a:lnTo>
                <a:lnTo>
                  <a:pt x="575817" y="122834"/>
                </a:lnTo>
                <a:lnTo>
                  <a:pt x="573277" y="125907"/>
                </a:lnTo>
                <a:lnTo>
                  <a:pt x="594867" y="125907"/>
                </a:lnTo>
                <a:lnTo>
                  <a:pt x="594867" y="152"/>
                </a:lnTo>
                <a:close/>
              </a:path>
              <a:path w="1263650" h="147954">
                <a:moveTo>
                  <a:pt x="567309" y="11760"/>
                </a:moveTo>
                <a:lnTo>
                  <a:pt x="549148" y="11760"/>
                </a:lnTo>
                <a:lnTo>
                  <a:pt x="549148" y="111315"/>
                </a:lnTo>
                <a:lnTo>
                  <a:pt x="567309" y="111315"/>
                </a:lnTo>
                <a:lnTo>
                  <a:pt x="567309" y="11760"/>
                </a:lnTo>
                <a:close/>
              </a:path>
              <a:path w="1263650" h="147954">
                <a:moveTo>
                  <a:pt x="705230" y="42557"/>
                </a:moveTo>
                <a:lnTo>
                  <a:pt x="684276" y="42557"/>
                </a:lnTo>
                <a:lnTo>
                  <a:pt x="684276" y="146735"/>
                </a:lnTo>
                <a:lnTo>
                  <a:pt x="705230" y="146735"/>
                </a:lnTo>
                <a:lnTo>
                  <a:pt x="705230" y="116674"/>
                </a:lnTo>
                <a:lnTo>
                  <a:pt x="749046" y="116674"/>
                </a:lnTo>
                <a:lnTo>
                  <a:pt x="749046" y="97929"/>
                </a:lnTo>
                <a:lnTo>
                  <a:pt x="705230" y="97929"/>
                </a:lnTo>
                <a:lnTo>
                  <a:pt x="705230" y="79616"/>
                </a:lnTo>
                <a:lnTo>
                  <a:pt x="745616" y="79616"/>
                </a:lnTo>
                <a:lnTo>
                  <a:pt x="745616" y="60871"/>
                </a:lnTo>
                <a:lnTo>
                  <a:pt x="705230" y="60871"/>
                </a:lnTo>
                <a:lnTo>
                  <a:pt x="705230" y="42557"/>
                </a:lnTo>
                <a:close/>
              </a:path>
              <a:path w="1263650" h="147954">
                <a:moveTo>
                  <a:pt x="644778" y="75374"/>
                </a:moveTo>
                <a:lnTo>
                  <a:pt x="624459" y="75374"/>
                </a:lnTo>
                <a:lnTo>
                  <a:pt x="624459" y="146596"/>
                </a:lnTo>
                <a:lnTo>
                  <a:pt x="644778" y="146596"/>
                </a:lnTo>
                <a:lnTo>
                  <a:pt x="644778" y="75374"/>
                </a:lnTo>
                <a:close/>
              </a:path>
              <a:path w="1263650" h="147954">
                <a:moveTo>
                  <a:pt x="635507" y="888"/>
                </a:moveTo>
                <a:lnTo>
                  <a:pt x="629552" y="19202"/>
                </a:lnTo>
                <a:lnTo>
                  <a:pt x="622728" y="36347"/>
                </a:lnTo>
                <a:lnTo>
                  <a:pt x="615023" y="52320"/>
                </a:lnTo>
                <a:lnTo>
                  <a:pt x="606425" y="67119"/>
                </a:lnTo>
                <a:lnTo>
                  <a:pt x="608125" y="75374"/>
                </a:lnTo>
                <a:lnTo>
                  <a:pt x="609441" y="82153"/>
                </a:lnTo>
                <a:lnTo>
                  <a:pt x="610604" y="88775"/>
                </a:lnTo>
                <a:lnTo>
                  <a:pt x="611504" y="94805"/>
                </a:lnTo>
                <a:lnTo>
                  <a:pt x="616076" y="88506"/>
                </a:lnTo>
                <a:lnTo>
                  <a:pt x="620394" y="82029"/>
                </a:lnTo>
                <a:lnTo>
                  <a:pt x="624459" y="75374"/>
                </a:lnTo>
                <a:lnTo>
                  <a:pt x="644778" y="75374"/>
                </a:lnTo>
                <a:lnTo>
                  <a:pt x="644778" y="35712"/>
                </a:lnTo>
                <a:lnTo>
                  <a:pt x="647660" y="28625"/>
                </a:lnTo>
                <a:lnTo>
                  <a:pt x="650398" y="21426"/>
                </a:lnTo>
                <a:lnTo>
                  <a:pt x="652994" y="14115"/>
                </a:lnTo>
                <a:lnTo>
                  <a:pt x="655447" y="6692"/>
                </a:lnTo>
                <a:lnTo>
                  <a:pt x="635507" y="888"/>
                </a:lnTo>
                <a:close/>
              </a:path>
              <a:path w="1263650" h="147954">
                <a:moveTo>
                  <a:pt x="674242" y="0"/>
                </a:moveTo>
                <a:lnTo>
                  <a:pt x="669006" y="16240"/>
                </a:lnTo>
                <a:lnTo>
                  <a:pt x="662828" y="31473"/>
                </a:lnTo>
                <a:lnTo>
                  <a:pt x="655722" y="45702"/>
                </a:lnTo>
                <a:lnTo>
                  <a:pt x="647700" y="58927"/>
                </a:lnTo>
                <a:lnTo>
                  <a:pt x="652399" y="66370"/>
                </a:lnTo>
                <a:lnTo>
                  <a:pt x="656336" y="72821"/>
                </a:lnTo>
                <a:lnTo>
                  <a:pt x="659129" y="78282"/>
                </a:lnTo>
                <a:lnTo>
                  <a:pt x="664795" y="70329"/>
                </a:lnTo>
                <a:lnTo>
                  <a:pt x="670163" y="61725"/>
                </a:lnTo>
                <a:lnTo>
                  <a:pt x="675292" y="52320"/>
                </a:lnTo>
                <a:lnTo>
                  <a:pt x="679957" y="42557"/>
                </a:lnTo>
                <a:lnTo>
                  <a:pt x="754126" y="42557"/>
                </a:lnTo>
                <a:lnTo>
                  <a:pt x="754126" y="23367"/>
                </a:lnTo>
                <a:lnTo>
                  <a:pt x="687577" y="23367"/>
                </a:lnTo>
                <a:lnTo>
                  <a:pt x="689610" y="17411"/>
                </a:lnTo>
                <a:lnTo>
                  <a:pt x="691641" y="11163"/>
                </a:lnTo>
                <a:lnTo>
                  <a:pt x="693547" y="4610"/>
                </a:lnTo>
                <a:lnTo>
                  <a:pt x="674242" y="0"/>
                </a:lnTo>
                <a:close/>
              </a:path>
              <a:path w="1263650" h="147954">
                <a:moveTo>
                  <a:pt x="834771" y="52984"/>
                </a:moveTo>
                <a:lnTo>
                  <a:pt x="812418" y="52984"/>
                </a:lnTo>
                <a:lnTo>
                  <a:pt x="806799" y="76803"/>
                </a:lnTo>
                <a:lnTo>
                  <a:pt x="796036" y="97891"/>
                </a:lnTo>
                <a:lnTo>
                  <a:pt x="780129" y="116245"/>
                </a:lnTo>
                <a:lnTo>
                  <a:pt x="759078" y="131864"/>
                </a:lnTo>
                <a:lnTo>
                  <a:pt x="763777" y="135826"/>
                </a:lnTo>
                <a:lnTo>
                  <a:pt x="769619" y="141135"/>
                </a:lnTo>
                <a:lnTo>
                  <a:pt x="776731" y="147789"/>
                </a:lnTo>
                <a:lnTo>
                  <a:pt x="795023" y="133800"/>
                </a:lnTo>
                <a:lnTo>
                  <a:pt x="809910" y="117663"/>
                </a:lnTo>
                <a:lnTo>
                  <a:pt x="821416" y="99382"/>
                </a:lnTo>
                <a:lnTo>
                  <a:pt x="829563" y="78955"/>
                </a:lnTo>
                <a:lnTo>
                  <a:pt x="858374" y="78955"/>
                </a:lnTo>
                <a:lnTo>
                  <a:pt x="857289" y="77977"/>
                </a:lnTo>
                <a:lnTo>
                  <a:pt x="829817" y="77977"/>
                </a:lnTo>
                <a:lnTo>
                  <a:pt x="831484" y="71979"/>
                </a:lnTo>
                <a:lnTo>
                  <a:pt x="832816" y="66033"/>
                </a:lnTo>
                <a:lnTo>
                  <a:pt x="833961" y="59482"/>
                </a:lnTo>
                <a:lnTo>
                  <a:pt x="834771" y="52984"/>
                </a:lnTo>
                <a:close/>
              </a:path>
              <a:path w="1263650" h="147954">
                <a:moveTo>
                  <a:pt x="827786" y="122631"/>
                </a:moveTo>
                <a:lnTo>
                  <a:pt x="830579" y="131864"/>
                </a:lnTo>
                <a:lnTo>
                  <a:pt x="832357" y="139306"/>
                </a:lnTo>
                <a:lnTo>
                  <a:pt x="833247" y="144957"/>
                </a:lnTo>
                <a:lnTo>
                  <a:pt x="838200" y="145148"/>
                </a:lnTo>
                <a:lnTo>
                  <a:pt x="882268" y="140715"/>
                </a:lnTo>
                <a:lnTo>
                  <a:pt x="893423" y="123901"/>
                </a:lnTo>
                <a:lnTo>
                  <a:pt x="856614" y="123901"/>
                </a:lnTo>
                <a:lnTo>
                  <a:pt x="850824" y="123820"/>
                </a:lnTo>
                <a:lnTo>
                  <a:pt x="844105" y="123580"/>
                </a:lnTo>
                <a:lnTo>
                  <a:pt x="836433" y="123183"/>
                </a:lnTo>
                <a:lnTo>
                  <a:pt x="827786" y="122631"/>
                </a:lnTo>
                <a:close/>
              </a:path>
              <a:path w="1263650" h="147954">
                <a:moveTo>
                  <a:pt x="899667" y="33337"/>
                </a:moveTo>
                <a:lnTo>
                  <a:pt x="762126" y="33337"/>
                </a:lnTo>
                <a:lnTo>
                  <a:pt x="762126" y="52984"/>
                </a:lnTo>
                <a:lnTo>
                  <a:pt x="877824" y="52984"/>
                </a:lnTo>
                <a:lnTo>
                  <a:pt x="876324" y="78955"/>
                </a:lnTo>
                <a:lnTo>
                  <a:pt x="871854" y="119697"/>
                </a:lnTo>
                <a:lnTo>
                  <a:pt x="862076" y="123901"/>
                </a:lnTo>
                <a:lnTo>
                  <a:pt x="893423" y="123901"/>
                </a:lnTo>
                <a:lnTo>
                  <a:pt x="893915" y="120480"/>
                </a:lnTo>
                <a:lnTo>
                  <a:pt x="894572" y="113514"/>
                </a:lnTo>
                <a:lnTo>
                  <a:pt x="895339" y="103136"/>
                </a:lnTo>
                <a:lnTo>
                  <a:pt x="896308" y="87960"/>
                </a:lnTo>
                <a:lnTo>
                  <a:pt x="899667" y="33337"/>
                </a:lnTo>
                <a:close/>
              </a:path>
              <a:path w="1263650" h="147954">
                <a:moveTo>
                  <a:pt x="858374" y="78955"/>
                </a:moveTo>
                <a:lnTo>
                  <a:pt x="829563" y="78955"/>
                </a:lnTo>
                <a:lnTo>
                  <a:pt x="834582" y="83839"/>
                </a:lnTo>
                <a:lnTo>
                  <a:pt x="840089" y="89498"/>
                </a:lnTo>
                <a:lnTo>
                  <a:pt x="846048" y="95931"/>
                </a:lnTo>
                <a:lnTo>
                  <a:pt x="852424" y="103136"/>
                </a:lnTo>
                <a:lnTo>
                  <a:pt x="868299" y="87960"/>
                </a:lnTo>
                <a:lnTo>
                  <a:pt x="858374" y="78955"/>
                </a:lnTo>
                <a:close/>
              </a:path>
              <a:path w="1263650" h="147954">
                <a:moveTo>
                  <a:pt x="843279" y="65481"/>
                </a:moveTo>
                <a:lnTo>
                  <a:pt x="829817" y="77977"/>
                </a:lnTo>
                <a:lnTo>
                  <a:pt x="857289" y="77977"/>
                </a:lnTo>
                <a:lnTo>
                  <a:pt x="843279" y="65481"/>
                </a:lnTo>
                <a:close/>
              </a:path>
              <a:path w="1263650" h="147954">
                <a:moveTo>
                  <a:pt x="785494" y="292"/>
                </a:moveTo>
                <a:lnTo>
                  <a:pt x="770889" y="12801"/>
                </a:lnTo>
                <a:lnTo>
                  <a:pt x="775795" y="18014"/>
                </a:lnTo>
                <a:lnTo>
                  <a:pt x="780414" y="23174"/>
                </a:lnTo>
                <a:lnTo>
                  <a:pt x="784748" y="28282"/>
                </a:lnTo>
                <a:lnTo>
                  <a:pt x="788797" y="33337"/>
                </a:lnTo>
                <a:lnTo>
                  <a:pt x="792479" y="33337"/>
                </a:lnTo>
                <a:lnTo>
                  <a:pt x="806450" y="20688"/>
                </a:lnTo>
                <a:lnTo>
                  <a:pt x="801639" y="15785"/>
                </a:lnTo>
                <a:lnTo>
                  <a:pt x="796543" y="10752"/>
                </a:lnTo>
                <a:lnTo>
                  <a:pt x="791162" y="5588"/>
                </a:lnTo>
                <a:lnTo>
                  <a:pt x="785494" y="292"/>
                </a:lnTo>
                <a:close/>
              </a:path>
              <a:path w="1263650" h="147954">
                <a:moveTo>
                  <a:pt x="838962" y="152"/>
                </a:moveTo>
                <a:lnTo>
                  <a:pt x="815975" y="152"/>
                </a:lnTo>
                <a:lnTo>
                  <a:pt x="813942" y="33337"/>
                </a:lnTo>
                <a:lnTo>
                  <a:pt x="836294" y="33337"/>
                </a:lnTo>
                <a:lnTo>
                  <a:pt x="838962" y="152"/>
                </a:lnTo>
                <a:close/>
              </a:path>
              <a:path w="1263650" h="147954">
                <a:moveTo>
                  <a:pt x="951102" y="124866"/>
                </a:moveTo>
                <a:lnTo>
                  <a:pt x="953007" y="131610"/>
                </a:lnTo>
                <a:lnTo>
                  <a:pt x="954659" y="138556"/>
                </a:lnTo>
                <a:lnTo>
                  <a:pt x="956055" y="145694"/>
                </a:lnTo>
                <a:lnTo>
                  <a:pt x="965277" y="145504"/>
                </a:lnTo>
                <a:lnTo>
                  <a:pt x="992886" y="136918"/>
                </a:lnTo>
                <a:lnTo>
                  <a:pt x="995426" y="133299"/>
                </a:lnTo>
                <a:lnTo>
                  <a:pt x="996696" y="128435"/>
                </a:lnTo>
                <a:lnTo>
                  <a:pt x="996696" y="125602"/>
                </a:lnTo>
                <a:lnTo>
                  <a:pt x="962660" y="125602"/>
                </a:lnTo>
                <a:lnTo>
                  <a:pt x="957326" y="125361"/>
                </a:lnTo>
                <a:lnTo>
                  <a:pt x="951102" y="124866"/>
                </a:lnTo>
                <a:close/>
              </a:path>
              <a:path w="1263650" h="147954">
                <a:moveTo>
                  <a:pt x="950849" y="99110"/>
                </a:moveTo>
                <a:lnTo>
                  <a:pt x="950213" y="99110"/>
                </a:lnTo>
                <a:lnTo>
                  <a:pt x="941238" y="106018"/>
                </a:lnTo>
                <a:lnTo>
                  <a:pt x="931846" y="112588"/>
                </a:lnTo>
                <a:lnTo>
                  <a:pt x="922049" y="118820"/>
                </a:lnTo>
                <a:lnTo>
                  <a:pt x="911860" y="124713"/>
                </a:lnTo>
                <a:lnTo>
                  <a:pt x="915542" y="129679"/>
                </a:lnTo>
                <a:lnTo>
                  <a:pt x="919226" y="135229"/>
                </a:lnTo>
                <a:lnTo>
                  <a:pt x="923036" y="141389"/>
                </a:lnTo>
                <a:lnTo>
                  <a:pt x="933561" y="134438"/>
                </a:lnTo>
                <a:lnTo>
                  <a:pt x="943990" y="127433"/>
                </a:lnTo>
                <a:lnTo>
                  <a:pt x="954325" y="120373"/>
                </a:lnTo>
                <a:lnTo>
                  <a:pt x="964564" y="113258"/>
                </a:lnTo>
                <a:lnTo>
                  <a:pt x="950849" y="99110"/>
                </a:lnTo>
                <a:close/>
              </a:path>
              <a:path w="1263650" h="147954">
                <a:moveTo>
                  <a:pt x="1017269" y="99567"/>
                </a:moveTo>
                <a:lnTo>
                  <a:pt x="1004824" y="112953"/>
                </a:lnTo>
                <a:lnTo>
                  <a:pt x="1045210" y="141389"/>
                </a:lnTo>
                <a:lnTo>
                  <a:pt x="1058037" y="125755"/>
                </a:lnTo>
                <a:lnTo>
                  <a:pt x="1047845" y="118761"/>
                </a:lnTo>
                <a:lnTo>
                  <a:pt x="1037653" y="112066"/>
                </a:lnTo>
                <a:lnTo>
                  <a:pt x="1027461" y="105668"/>
                </a:lnTo>
                <a:lnTo>
                  <a:pt x="1017269" y="99567"/>
                </a:lnTo>
                <a:close/>
              </a:path>
              <a:path w="1263650" h="147954">
                <a:moveTo>
                  <a:pt x="996696" y="99110"/>
                </a:moveTo>
                <a:lnTo>
                  <a:pt x="975105" y="99110"/>
                </a:lnTo>
                <a:lnTo>
                  <a:pt x="975105" y="122529"/>
                </a:lnTo>
                <a:lnTo>
                  <a:pt x="972438" y="125602"/>
                </a:lnTo>
                <a:lnTo>
                  <a:pt x="996696" y="125602"/>
                </a:lnTo>
                <a:lnTo>
                  <a:pt x="996696" y="99110"/>
                </a:lnTo>
                <a:close/>
              </a:path>
              <a:path w="1263650" h="147954">
                <a:moveTo>
                  <a:pt x="1051814" y="81851"/>
                </a:moveTo>
                <a:lnTo>
                  <a:pt x="918972" y="81851"/>
                </a:lnTo>
                <a:lnTo>
                  <a:pt x="918972" y="99110"/>
                </a:lnTo>
                <a:lnTo>
                  <a:pt x="1051814" y="99110"/>
                </a:lnTo>
                <a:lnTo>
                  <a:pt x="1051814" y="81851"/>
                </a:lnTo>
                <a:close/>
              </a:path>
              <a:path w="1263650" h="147954">
                <a:moveTo>
                  <a:pt x="996696" y="70243"/>
                </a:moveTo>
                <a:lnTo>
                  <a:pt x="975105" y="70243"/>
                </a:lnTo>
                <a:lnTo>
                  <a:pt x="975105" y="81851"/>
                </a:lnTo>
                <a:lnTo>
                  <a:pt x="996696" y="81851"/>
                </a:lnTo>
                <a:lnTo>
                  <a:pt x="996696" y="70243"/>
                </a:lnTo>
                <a:close/>
              </a:path>
              <a:path w="1263650" h="147954">
                <a:moveTo>
                  <a:pt x="973273" y="37503"/>
                </a:moveTo>
                <a:lnTo>
                  <a:pt x="944752" y="37503"/>
                </a:lnTo>
                <a:lnTo>
                  <a:pt x="949960" y="42557"/>
                </a:lnTo>
                <a:lnTo>
                  <a:pt x="955548" y="47078"/>
                </a:lnTo>
                <a:lnTo>
                  <a:pt x="961643" y="51041"/>
                </a:lnTo>
                <a:lnTo>
                  <a:pt x="950448" y="53491"/>
                </a:lnTo>
                <a:lnTo>
                  <a:pt x="938561" y="55548"/>
                </a:lnTo>
                <a:lnTo>
                  <a:pt x="925960" y="57211"/>
                </a:lnTo>
                <a:lnTo>
                  <a:pt x="912622" y="58483"/>
                </a:lnTo>
                <a:lnTo>
                  <a:pt x="915415" y="64439"/>
                </a:lnTo>
                <a:lnTo>
                  <a:pt x="918206" y="70951"/>
                </a:lnTo>
                <a:lnTo>
                  <a:pt x="920623" y="77088"/>
                </a:lnTo>
                <a:lnTo>
                  <a:pt x="938317" y="74307"/>
                </a:lnTo>
                <a:lnTo>
                  <a:pt x="954833" y="70951"/>
                </a:lnTo>
                <a:lnTo>
                  <a:pt x="970182" y="67019"/>
                </a:lnTo>
                <a:lnTo>
                  <a:pt x="984376" y="62509"/>
                </a:lnTo>
                <a:lnTo>
                  <a:pt x="1054797" y="62509"/>
                </a:lnTo>
                <a:lnTo>
                  <a:pt x="1057528" y="56400"/>
                </a:lnTo>
                <a:lnTo>
                  <a:pt x="1044001" y="55679"/>
                </a:lnTo>
                <a:lnTo>
                  <a:pt x="1031605" y="54619"/>
                </a:lnTo>
                <a:lnTo>
                  <a:pt x="1020327" y="53221"/>
                </a:lnTo>
                <a:lnTo>
                  <a:pt x="1010157" y="51485"/>
                </a:lnTo>
                <a:lnTo>
                  <a:pt x="1019135" y="46411"/>
                </a:lnTo>
                <a:lnTo>
                  <a:pt x="1023142" y="43751"/>
                </a:lnTo>
                <a:lnTo>
                  <a:pt x="985012" y="43751"/>
                </a:lnTo>
                <a:lnTo>
                  <a:pt x="978820" y="40691"/>
                </a:lnTo>
                <a:lnTo>
                  <a:pt x="973273" y="37503"/>
                </a:lnTo>
                <a:close/>
              </a:path>
              <a:path w="1263650" h="147954">
                <a:moveTo>
                  <a:pt x="1054797" y="62509"/>
                </a:moveTo>
                <a:lnTo>
                  <a:pt x="984376" y="62509"/>
                </a:lnTo>
                <a:lnTo>
                  <a:pt x="997664" y="66822"/>
                </a:lnTo>
                <a:lnTo>
                  <a:pt x="1012951" y="70540"/>
                </a:lnTo>
                <a:lnTo>
                  <a:pt x="1030239" y="73666"/>
                </a:lnTo>
                <a:lnTo>
                  <a:pt x="1049527" y="76199"/>
                </a:lnTo>
                <a:lnTo>
                  <a:pt x="1052067" y="69253"/>
                </a:lnTo>
                <a:lnTo>
                  <a:pt x="1054797" y="62509"/>
                </a:lnTo>
                <a:close/>
              </a:path>
              <a:path w="1263650" h="147954">
                <a:moveTo>
                  <a:pt x="977900" y="0"/>
                </a:moveTo>
                <a:lnTo>
                  <a:pt x="955421" y="0"/>
                </a:lnTo>
                <a:lnTo>
                  <a:pt x="947660" y="9893"/>
                </a:lnTo>
                <a:lnTo>
                  <a:pt x="937910" y="19343"/>
                </a:lnTo>
                <a:lnTo>
                  <a:pt x="926185" y="28348"/>
                </a:lnTo>
                <a:lnTo>
                  <a:pt x="912494" y="36906"/>
                </a:lnTo>
                <a:lnTo>
                  <a:pt x="917066" y="42367"/>
                </a:lnTo>
                <a:lnTo>
                  <a:pt x="921130" y="47370"/>
                </a:lnTo>
                <a:lnTo>
                  <a:pt x="924560" y="51942"/>
                </a:lnTo>
                <a:lnTo>
                  <a:pt x="931672" y="47574"/>
                </a:lnTo>
                <a:lnTo>
                  <a:pt x="938402" y="42760"/>
                </a:lnTo>
                <a:lnTo>
                  <a:pt x="944752" y="37503"/>
                </a:lnTo>
                <a:lnTo>
                  <a:pt x="973273" y="37503"/>
                </a:lnTo>
                <a:lnTo>
                  <a:pt x="972819" y="37242"/>
                </a:lnTo>
                <a:lnTo>
                  <a:pt x="967009" y="33403"/>
                </a:lnTo>
                <a:lnTo>
                  <a:pt x="961389" y="29171"/>
                </a:lnTo>
                <a:lnTo>
                  <a:pt x="1041299" y="29171"/>
                </a:lnTo>
                <a:lnTo>
                  <a:pt x="1041780" y="28727"/>
                </a:lnTo>
                <a:lnTo>
                  <a:pt x="1041780" y="12649"/>
                </a:lnTo>
                <a:lnTo>
                  <a:pt x="968882" y="12649"/>
                </a:lnTo>
                <a:lnTo>
                  <a:pt x="972057" y="8623"/>
                </a:lnTo>
                <a:lnTo>
                  <a:pt x="975105" y="4406"/>
                </a:lnTo>
                <a:lnTo>
                  <a:pt x="977900" y="0"/>
                </a:lnTo>
                <a:close/>
              </a:path>
              <a:path w="1263650" h="147954">
                <a:moveTo>
                  <a:pt x="1041299" y="29171"/>
                </a:moveTo>
                <a:lnTo>
                  <a:pt x="1012063" y="29171"/>
                </a:lnTo>
                <a:lnTo>
                  <a:pt x="1006086" y="33262"/>
                </a:lnTo>
                <a:lnTo>
                  <a:pt x="999585" y="37057"/>
                </a:lnTo>
                <a:lnTo>
                  <a:pt x="992560" y="40553"/>
                </a:lnTo>
                <a:lnTo>
                  <a:pt x="985012" y="43751"/>
                </a:lnTo>
                <a:lnTo>
                  <a:pt x="1023142" y="43751"/>
                </a:lnTo>
                <a:lnTo>
                  <a:pt x="1027398" y="40925"/>
                </a:lnTo>
                <a:lnTo>
                  <a:pt x="1034946" y="35030"/>
                </a:lnTo>
                <a:lnTo>
                  <a:pt x="1041299" y="29171"/>
                </a:lnTo>
                <a:close/>
              </a:path>
              <a:path w="1263650" h="147954">
                <a:moveTo>
                  <a:pt x="1176654" y="99415"/>
                </a:moveTo>
                <a:lnTo>
                  <a:pt x="1155064" y="99415"/>
                </a:lnTo>
                <a:lnTo>
                  <a:pt x="1155064" y="147192"/>
                </a:lnTo>
                <a:lnTo>
                  <a:pt x="1176654" y="147192"/>
                </a:lnTo>
                <a:lnTo>
                  <a:pt x="1176654" y="99415"/>
                </a:lnTo>
                <a:close/>
              </a:path>
              <a:path w="1263650" h="147954">
                <a:moveTo>
                  <a:pt x="1100963" y="79247"/>
                </a:moveTo>
                <a:lnTo>
                  <a:pt x="1081024" y="79247"/>
                </a:lnTo>
                <a:lnTo>
                  <a:pt x="1081024" y="147040"/>
                </a:lnTo>
                <a:lnTo>
                  <a:pt x="1100963" y="147040"/>
                </a:lnTo>
                <a:lnTo>
                  <a:pt x="1100963" y="79247"/>
                </a:lnTo>
                <a:close/>
              </a:path>
              <a:path w="1263650" h="147954">
                <a:moveTo>
                  <a:pt x="1091438" y="596"/>
                </a:moveTo>
                <a:lnTo>
                  <a:pt x="1085107" y="20601"/>
                </a:lnTo>
                <a:lnTo>
                  <a:pt x="1078325" y="39103"/>
                </a:lnTo>
                <a:lnTo>
                  <a:pt x="1071114" y="56100"/>
                </a:lnTo>
                <a:lnTo>
                  <a:pt x="1063498" y="71589"/>
                </a:lnTo>
                <a:lnTo>
                  <a:pt x="1064758" y="77678"/>
                </a:lnTo>
                <a:lnTo>
                  <a:pt x="1066053" y="84345"/>
                </a:lnTo>
                <a:lnTo>
                  <a:pt x="1067373" y="91590"/>
                </a:lnTo>
                <a:lnTo>
                  <a:pt x="1068704" y="99415"/>
                </a:lnTo>
                <a:lnTo>
                  <a:pt x="1072896" y="93268"/>
                </a:lnTo>
                <a:lnTo>
                  <a:pt x="1077087" y="86537"/>
                </a:lnTo>
                <a:lnTo>
                  <a:pt x="1081024" y="79247"/>
                </a:lnTo>
                <a:lnTo>
                  <a:pt x="1100963" y="79247"/>
                </a:lnTo>
                <a:lnTo>
                  <a:pt x="1100963" y="36537"/>
                </a:lnTo>
                <a:lnTo>
                  <a:pt x="1103796" y="29384"/>
                </a:lnTo>
                <a:lnTo>
                  <a:pt x="1106582" y="22001"/>
                </a:lnTo>
                <a:lnTo>
                  <a:pt x="1109321" y="14386"/>
                </a:lnTo>
                <a:lnTo>
                  <a:pt x="1112012" y="6540"/>
                </a:lnTo>
                <a:lnTo>
                  <a:pt x="1091438" y="596"/>
                </a:lnTo>
                <a:close/>
              </a:path>
              <a:path w="1263650" h="147954">
                <a:moveTo>
                  <a:pt x="1211706" y="80213"/>
                </a:moveTo>
                <a:lnTo>
                  <a:pt x="1107566" y="80213"/>
                </a:lnTo>
                <a:lnTo>
                  <a:pt x="1107566" y="99415"/>
                </a:lnTo>
                <a:lnTo>
                  <a:pt x="1211706" y="99415"/>
                </a:lnTo>
                <a:lnTo>
                  <a:pt x="1211706" y="80213"/>
                </a:lnTo>
                <a:close/>
              </a:path>
              <a:path w="1263650" h="147954">
                <a:moveTo>
                  <a:pt x="1176654" y="51790"/>
                </a:moveTo>
                <a:lnTo>
                  <a:pt x="1155064" y="51790"/>
                </a:lnTo>
                <a:lnTo>
                  <a:pt x="1155064" y="80213"/>
                </a:lnTo>
                <a:lnTo>
                  <a:pt x="1176654" y="80213"/>
                </a:lnTo>
                <a:lnTo>
                  <a:pt x="1176654" y="51790"/>
                </a:lnTo>
                <a:close/>
              </a:path>
              <a:path w="1263650" h="147954">
                <a:moveTo>
                  <a:pt x="1123823" y="10121"/>
                </a:moveTo>
                <a:lnTo>
                  <a:pt x="1120128" y="26528"/>
                </a:lnTo>
                <a:lnTo>
                  <a:pt x="1116076" y="41670"/>
                </a:lnTo>
                <a:lnTo>
                  <a:pt x="1111642" y="55547"/>
                </a:lnTo>
                <a:lnTo>
                  <a:pt x="1106804" y="68160"/>
                </a:lnTo>
                <a:lnTo>
                  <a:pt x="1113789" y="71043"/>
                </a:lnTo>
                <a:lnTo>
                  <a:pt x="1120013" y="73964"/>
                </a:lnTo>
                <a:lnTo>
                  <a:pt x="1125474" y="76936"/>
                </a:lnTo>
                <a:lnTo>
                  <a:pt x="1127893" y="71043"/>
                </a:lnTo>
                <a:lnTo>
                  <a:pt x="1130141" y="65106"/>
                </a:lnTo>
                <a:lnTo>
                  <a:pt x="1132403" y="58634"/>
                </a:lnTo>
                <a:lnTo>
                  <a:pt x="1134617" y="51790"/>
                </a:lnTo>
                <a:lnTo>
                  <a:pt x="1207769" y="51790"/>
                </a:lnTo>
                <a:lnTo>
                  <a:pt x="1207769" y="32588"/>
                </a:lnTo>
                <a:lnTo>
                  <a:pt x="1139825" y="32588"/>
                </a:lnTo>
                <a:lnTo>
                  <a:pt x="1141343" y="26528"/>
                </a:lnTo>
                <a:lnTo>
                  <a:pt x="1142618" y="21183"/>
                </a:lnTo>
                <a:lnTo>
                  <a:pt x="1143889" y="15024"/>
                </a:lnTo>
                <a:lnTo>
                  <a:pt x="1123823" y="10121"/>
                </a:lnTo>
                <a:close/>
              </a:path>
              <a:path w="1263650" h="147954">
                <a:moveTo>
                  <a:pt x="1176654" y="444"/>
                </a:moveTo>
                <a:lnTo>
                  <a:pt x="1155064" y="444"/>
                </a:lnTo>
                <a:lnTo>
                  <a:pt x="1155064" y="32588"/>
                </a:lnTo>
                <a:lnTo>
                  <a:pt x="1176654" y="32588"/>
                </a:lnTo>
                <a:lnTo>
                  <a:pt x="1176654" y="444"/>
                </a:lnTo>
                <a:close/>
              </a:path>
              <a:path w="1263650" h="147954">
                <a:moveTo>
                  <a:pt x="1263141" y="107073"/>
                </a:moveTo>
                <a:lnTo>
                  <a:pt x="1242060" y="107073"/>
                </a:lnTo>
                <a:lnTo>
                  <a:pt x="1233424" y="147408"/>
                </a:lnTo>
                <a:lnTo>
                  <a:pt x="1251077" y="147408"/>
                </a:lnTo>
                <a:lnTo>
                  <a:pt x="1263141" y="107073"/>
                </a:lnTo>
                <a:close/>
              </a:path>
            </a:pathLst>
          </a:custGeom>
          <a:solidFill>
            <a:srgbClr val="003366"/>
          </a:solidFill>
        </p:spPr>
        <p:txBody>
          <a:bodyPr wrap="square" lIns="0" tIns="0" rIns="0" bIns="0" rtlCol="0"/>
          <a:lstStyle/>
          <a:p>
            <a:endParaRPr/>
          </a:p>
        </p:txBody>
      </p:sp>
      <p:sp>
        <p:nvSpPr>
          <p:cNvPr id="19" name="object 19"/>
          <p:cNvSpPr/>
          <p:nvPr/>
        </p:nvSpPr>
        <p:spPr>
          <a:xfrm>
            <a:off x="2889630" y="6001702"/>
            <a:ext cx="1061720" cy="149225"/>
          </a:xfrm>
          <a:custGeom>
            <a:avLst/>
            <a:gdLst/>
            <a:ahLst/>
            <a:cxnLst/>
            <a:rect l="l" t="t" r="r" b="b"/>
            <a:pathLst>
              <a:path w="1061720" h="149225">
                <a:moveTo>
                  <a:pt x="83438" y="56261"/>
                </a:moveTo>
                <a:lnTo>
                  <a:pt x="0" y="56261"/>
                </a:lnTo>
                <a:lnTo>
                  <a:pt x="0" y="72936"/>
                </a:lnTo>
                <a:lnTo>
                  <a:pt x="83438" y="72936"/>
                </a:lnTo>
                <a:lnTo>
                  <a:pt x="83438" y="56261"/>
                </a:lnTo>
                <a:close/>
              </a:path>
              <a:path w="1061720" h="149225">
                <a:moveTo>
                  <a:pt x="24764" y="33934"/>
                </a:moveTo>
                <a:lnTo>
                  <a:pt x="22351" y="33934"/>
                </a:lnTo>
                <a:lnTo>
                  <a:pt x="7874" y="42278"/>
                </a:lnTo>
                <a:lnTo>
                  <a:pt x="11556" y="47129"/>
                </a:lnTo>
                <a:lnTo>
                  <a:pt x="14858" y="51803"/>
                </a:lnTo>
                <a:lnTo>
                  <a:pt x="17780" y="56261"/>
                </a:lnTo>
                <a:lnTo>
                  <a:pt x="27558" y="56261"/>
                </a:lnTo>
                <a:lnTo>
                  <a:pt x="37845" y="50609"/>
                </a:lnTo>
                <a:lnTo>
                  <a:pt x="34925" y="46139"/>
                </a:lnTo>
                <a:lnTo>
                  <a:pt x="30517" y="40487"/>
                </a:lnTo>
                <a:lnTo>
                  <a:pt x="24764" y="33934"/>
                </a:lnTo>
                <a:close/>
              </a:path>
              <a:path w="1061720" h="149225">
                <a:moveTo>
                  <a:pt x="60579" y="33934"/>
                </a:moveTo>
                <a:lnTo>
                  <a:pt x="56261" y="33934"/>
                </a:lnTo>
                <a:lnTo>
                  <a:pt x="53695" y="39487"/>
                </a:lnTo>
                <a:lnTo>
                  <a:pt x="50784" y="45059"/>
                </a:lnTo>
                <a:lnTo>
                  <a:pt x="47462" y="50812"/>
                </a:lnTo>
                <a:lnTo>
                  <a:pt x="44068" y="56261"/>
                </a:lnTo>
                <a:lnTo>
                  <a:pt x="66293" y="56261"/>
                </a:lnTo>
                <a:lnTo>
                  <a:pt x="70236" y="50609"/>
                </a:lnTo>
                <a:lnTo>
                  <a:pt x="76835" y="40487"/>
                </a:lnTo>
                <a:lnTo>
                  <a:pt x="60579" y="33934"/>
                </a:lnTo>
                <a:close/>
              </a:path>
              <a:path w="1061720" h="149225">
                <a:moveTo>
                  <a:pt x="80137" y="17272"/>
                </a:moveTo>
                <a:lnTo>
                  <a:pt x="3429" y="17272"/>
                </a:lnTo>
                <a:lnTo>
                  <a:pt x="3429" y="33934"/>
                </a:lnTo>
                <a:lnTo>
                  <a:pt x="80137" y="33934"/>
                </a:lnTo>
                <a:lnTo>
                  <a:pt x="80137" y="17272"/>
                </a:lnTo>
                <a:close/>
              </a:path>
              <a:path w="1061720" h="149225">
                <a:moveTo>
                  <a:pt x="49402" y="457"/>
                </a:moveTo>
                <a:lnTo>
                  <a:pt x="27050" y="4178"/>
                </a:lnTo>
                <a:lnTo>
                  <a:pt x="28956" y="8293"/>
                </a:lnTo>
                <a:lnTo>
                  <a:pt x="30733" y="12661"/>
                </a:lnTo>
                <a:lnTo>
                  <a:pt x="32257" y="17272"/>
                </a:lnTo>
                <a:lnTo>
                  <a:pt x="54863" y="17272"/>
                </a:lnTo>
                <a:lnTo>
                  <a:pt x="53086" y="11112"/>
                </a:lnTo>
                <a:lnTo>
                  <a:pt x="51307" y="5511"/>
                </a:lnTo>
                <a:lnTo>
                  <a:pt x="49402" y="457"/>
                </a:lnTo>
                <a:close/>
              </a:path>
              <a:path w="1061720" h="149225">
                <a:moveTo>
                  <a:pt x="144144" y="8343"/>
                </a:moveTo>
                <a:lnTo>
                  <a:pt x="88392" y="8343"/>
                </a:lnTo>
                <a:lnTo>
                  <a:pt x="88392" y="147942"/>
                </a:lnTo>
                <a:lnTo>
                  <a:pt x="107442" y="147942"/>
                </a:lnTo>
                <a:lnTo>
                  <a:pt x="107442" y="25603"/>
                </a:lnTo>
                <a:lnTo>
                  <a:pt x="143041" y="25603"/>
                </a:lnTo>
                <a:lnTo>
                  <a:pt x="144144" y="22631"/>
                </a:lnTo>
                <a:lnTo>
                  <a:pt x="144144" y="8343"/>
                </a:lnTo>
                <a:close/>
              </a:path>
              <a:path w="1061720" h="149225">
                <a:moveTo>
                  <a:pt x="109474" y="108356"/>
                </a:moveTo>
                <a:lnTo>
                  <a:pt x="111251" y="115595"/>
                </a:lnTo>
                <a:lnTo>
                  <a:pt x="112521" y="122745"/>
                </a:lnTo>
                <a:lnTo>
                  <a:pt x="113283" y="129781"/>
                </a:lnTo>
                <a:lnTo>
                  <a:pt x="122691" y="129483"/>
                </a:lnTo>
                <a:lnTo>
                  <a:pt x="147066" y="112217"/>
                </a:lnTo>
                <a:lnTo>
                  <a:pt x="147066" y="109245"/>
                </a:lnTo>
                <a:lnTo>
                  <a:pt x="116077" y="109245"/>
                </a:lnTo>
                <a:lnTo>
                  <a:pt x="113283" y="108953"/>
                </a:lnTo>
                <a:lnTo>
                  <a:pt x="109474" y="108356"/>
                </a:lnTo>
                <a:close/>
              </a:path>
              <a:path w="1061720" h="149225">
                <a:moveTo>
                  <a:pt x="143041" y="25603"/>
                </a:moveTo>
                <a:lnTo>
                  <a:pt x="123698" y="25603"/>
                </a:lnTo>
                <a:lnTo>
                  <a:pt x="120201" y="35930"/>
                </a:lnTo>
                <a:lnTo>
                  <a:pt x="116586" y="45921"/>
                </a:lnTo>
                <a:lnTo>
                  <a:pt x="112875" y="55576"/>
                </a:lnTo>
                <a:lnTo>
                  <a:pt x="109093" y="64897"/>
                </a:lnTo>
                <a:lnTo>
                  <a:pt x="116907" y="74074"/>
                </a:lnTo>
                <a:lnTo>
                  <a:pt x="122459" y="83011"/>
                </a:lnTo>
                <a:lnTo>
                  <a:pt x="125773" y="91709"/>
                </a:lnTo>
                <a:lnTo>
                  <a:pt x="126873" y="100164"/>
                </a:lnTo>
                <a:lnTo>
                  <a:pt x="126873" y="106222"/>
                </a:lnTo>
                <a:lnTo>
                  <a:pt x="123825" y="109245"/>
                </a:lnTo>
                <a:lnTo>
                  <a:pt x="147066" y="109245"/>
                </a:lnTo>
                <a:lnTo>
                  <a:pt x="147066" y="104038"/>
                </a:lnTo>
                <a:lnTo>
                  <a:pt x="145877" y="93220"/>
                </a:lnTo>
                <a:lnTo>
                  <a:pt x="142319" y="82791"/>
                </a:lnTo>
                <a:lnTo>
                  <a:pt x="136403" y="72752"/>
                </a:lnTo>
                <a:lnTo>
                  <a:pt x="128143" y="63106"/>
                </a:lnTo>
                <a:lnTo>
                  <a:pt x="133215" y="50754"/>
                </a:lnTo>
                <a:lnTo>
                  <a:pt x="137572" y="39892"/>
                </a:lnTo>
                <a:lnTo>
                  <a:pt x="141216" y="30518"/>
                </a:lnTo>
                <a:lnTo>
                  <a:pt x="143041" y="25603"/>
                </a:lnTo>
                <a:close/>
              </a:path>
              <a:path w="1061720" h="149225">
                <a:moveTo>
                  <a:pt x="76835" y="84239"/>
                </a:moveTo>
                <a:lnTo>
                  <a:pt x="6731" y="84239"/>
                </a:lnTo>
                <a:lnTo>
                  <a:pt x="6731" y="144513"/>
                </a:lnTo>
                <a:lnTo>
                  <a:pt x="25400" y="144513"/>
                </a:lnTo>
                <a:lnTo>
                  <a:pt x="25400" y="136029"/>
                </a:lnTo>
                <a:lnTo>
                  <a:pt x="76835" y="136029"/>
                </a:lnTo>
                <a:lnTo>
                  <a:pt x="76835" y="119367"/>
                </a:lnTo>
                <a:lnTo>
                  <a:pt x="25400" y="119367"/>
                </a:lnTo>
                <a:lnTo>
                  <a:pt x="25400" y="100914"/>
                </a:lnTo>
                <a:lnTo>
                  <a:pt x="76835" y="100914"/>
                </a:lnTo>
                <a:lnTo>
                  <a:pt x="76835" y="84239"/>
                </a:lnTo>
                <a:close/>
              </a:path>
              <a:path w="1061720" h="149225">
                <a:moveTo>
                  <a:pt x="76835" y="136029"/>
                </a:moveTo>
                <a:lnTo>
                  <a:pt x="58038" y="136029"/>
                </a:lnTo>
                <a:lnTo>
                  <a:pt x="58038" y="143624"/>
                </a:lnTo>
                <a:lnTo>
                  <a:pt x="76835" y="143624"/>
                </a:lnTo>
                <a:lnTo>
                  <a:pt x="76835" y="136029"/>
                </a:lnTo>
                <a:close/>
              </a:path>
              <a:path w="1061720" h="149225">
                <a:moveTo>
                  <a:pt x="76835" y="100914"/>
                </a:moveTo>
                <a:lnTo>
                  <a:pt x="58038" y="100914"/>
                </a:lnTo>
                <a:lnTo>
                  <a:pt x="58038" y="119367"/>
                </a:lnTo>
                <a:lnTo>
                  <a:pt x="76835" y="119367"/>
                </a:lnTo>
                <a:lnTo>
                  <a:pt x="76835" y="100914"/>
                </a:lnTo>
                <a:close/>
              </a:path>
              <a:path w="1061720" h="149225">
                <a:moveTo>
                  <a:pt x="279654" y="6858"/>
                </a:moveTo>
                <a:lnTo>
                  <a:pt x="172466" y="6858"/>
                </a:lnTo>
                <a:lnTo>
                  <a:pt x="172466" y="63703"/>
                </a:lnTo>
                <a:lnTo>
                  <a:pt x="279654" y="63703"/>
                </a:lnTo>
                <a:lnTo>
                  <a:pt x="279654" y="44958"/>
                </a:lnTo>
                <a:lnTo>
                  <a:pt x="194437" y="44958"/>
                </a:lnTo>
                <a:lnTo>
                  <a:pt x="194437" y="25603"/>
                </a:lnTo>
                <a:lnTo>
                  <a:pt x="279654" y="25603"/>
                </a:lnTo>
                <a:lnTo>
                  <a:pt x="279654" y="6858"/>
                </a:lnTo>
                <a:close/>
              </a:path>
              <a:path w="1061720" h="149225">
                <a:moveTo>
                  <a:pt x="279654" y="25603"/>
                </a:moveTo>
                <a:lnTo>
                  <a:pt x="257556" y="25603"/>
                </a:lnTo>
                <a:lnTo>
                  <a:pt x="257556" y="44958"/>
                </a:lnTo>
                <a:lnTo>
                  <a:pt x="279654" y="44958"/>
                </a:lnTo>
                <a:lnTo>
                  <a:pt x="279654" y="25603"/>
                </a:lnTo>
                <a:close/>
              </a:path>
              <a:path w="1061720" h="149225">
                <a:moveTo>
                  <a:pt x="220344" y="75311"/>
                </a:moveTo>
                <a:lnTo>
                  <a:pt x="158495" y="75311"/>
                </a:lnTo>
                <a:lnTo>
                  <a:pt x="158495" y="145110"/>
                </a:lnTo>
                <a:lnTo>
                  <a:pt x="179069" y="145110"/>
                </a:lnTo>
                <a:lnTo>
                  <a:pt x="179069" y="138125"/>
                </a:lnTo>
                <a:lnTo>
                  <a:pt x="220344" y="138125"/>
                </a:lnTo>
                <a:lnTo>
                  <a:pt x="220344" y="119964"/>
                </a:lnTo>
                <a:lnTo>
                  <a:pt x="179069" y="119964"/>
                </a:lnTo>
                <a:lnTo>
                  <a:pt x="179069" y="93472"/>
                </a:lnTo>
                <a:lnTo>
                  <a:pt x="220344" y="93472"/>
                </a:lnTo>
                <a:lnTo>
                  <a:pt x="220344" y="75311"/>
                </a:lnTo>
                <a:close/>
              </a:path>
              <a:path w="1061720" h="149225">
                <a:moveTo>
                  <a:pt x="220344" y="138125"/>
                </a:moveTo>
                <a:lnTo>
                  <a:pt x="199898" y="138125"/>
                </a:lnTo>
                <a:lnTo>
                  <a:pt x="199898" y="145110"/>
                </a:lnTo>
                <a:lnTo>
                  <a:pt x="220344" y="145110"/>
                </a:lnTo>
                <a:lnTo>
                  <a:pt x="220344" y="138125"/>
                </a:lnTo>
                <a:close/>
              </a:path>
              <a:path w="1061720" h="149225">
                <a:moveTo>
                  <a:pt x="220344" y="93472"/>
                </a:moveTo>
                <a:lnTo>
                  <a:pt x="199898" y="93472"/>
                </a:lnTo>
                <a:lnTo>
                  <a:pt x="199898" y="119964"/>
                </a:lnTo>
                <a:lnTo>
                  <a:pt x="220344" y="119964"/>
                </a:lnTo>
                <a:lnTo>
                  <a:pt x="220344" y="93472"/>
                </a:lnTo>
                <a:close/>
              </a:path>
              <a:path w="1061720" h="149225">
                <a:moveTo>
                  <a:pt x="293496" y="75311"/>
                </a:moveTo>
                <a:lnTo>
                  <a:pt x="231394" y="75311"/>
                </a:lnTo>
                <a:lnTo>
                  <a:pt x="231394" y="145110"/>
                </a:lnTo>
                <a:lnTo>
                  <a:pt x="251968" y="145110"/>
                </a:lnTo>
                <a:lnTo>
                  <a:pt x="251968" y="138125"/>
                </a:lnTo>
                <a:lnTo>
                  <a:pt x="293496" y="138125"/>
                </a:lnTo>
                <a:lnTo>
                  <a:pt x="293496" y="119964"/>
                </a:lnTo>
                <a:lnTo>
                  <a:pt x="251968" y="119964"/>
                </a:lnTo>
                <a:lnTo>
                  <a:pt x="251968" y="93472"/>
                </a:lnTo>
                <a:lnTo>
                  <a:pt x="293496" y="93472"/>
                </a:lnTo>
                <a:lnTo>
                  <a:pt x="293496" y="75311"/>
                </a:lnTo>
                <a:close/>
              </a:path>
              <a:path w="1061720" h="149225">
                <a:moveTo>
                  <a:pt x="293496" y="138125"/>
                </a:moveTo>
                <a:lnTo>
                  <a:pt x="272923" y="138125"/>
                </a:lnTo>
                <a:lnTo>
                  <a:pt x="272923" y="145110"/>
                </a:lnTo>
                <a:lnTo>
                  <a:pt x="293496" y="145110"/>
                </a:lnTo>
                <a:lnTo>
                  <a:pt x="293496" y="138125"/>
                </a:lnTo>
                <a:close/>
              </a:path>
              <a:path w="1061720" h="149225">
                <a:moveTo>
                  <a:pt x="293496" y="93472"/>
                </a:moveTo>
                <a:lnTo>
                  <a:pt x="272923" y="93472"/>
                </a:lnTo>
                <a:lnTo>
                  <a:pt x="272923" y="119964"/>
                </a:lnTo>
                <a:lnTo>
                  <a:pt x="293496" y="119964"/>
                </a:lnTo>
                <a:lnTo>
                  <a:pt x="293496" y="93472"/>
                </a:lnTo>
                <a:close/>
              </a:path>
              <a:path w="1061720" h="149225">
                <a:moveTo>
                  <a:pt x="450088" y="120853"/>
                </a:moveTo>
                <a:lnTo>
                  <a:pt x="310261" y="120853"/>
                </a:lnTo>
                <a:lnTo>
                  <a:pt x="310261" y="141541"/>
                </a:lnTo>
                <a:lnTo>
                  <a:pt x="450088" y="141541"/>
                </a:lnTo>
                <a:lnTo>
                  <a:pt x="450088" y="120853"/>
                </a:lnTo>
                <a:close/>
              </a:path>
              <a:path w="1061720" h="149225">
                <a:moveTo>
                  <a:pt x="395223" y="95554"/>
                </a:moveTo>
                <a:lnTo>
                  <a:pt x="372998" y="95554"/>
                </a:lnTo>
                <a:lnTo>
                  <a:pt x="372998" y="120853"/>
                </a:lnTo>
                <a:lnTo>
                  <a:pt x="395223" y="120853"/>
                </a:lnTo>
                <a:lnTo>
                  <a:pt x="395223" y="95554"/>
                </a:lnTo>
                <a:close/>
              </a:path>
              <a:path w="1061720" h="149225">
                <a:moveTo>
                  <a:pt x="438911" y="75463"/>
                </a:moveTo>
                <a:lnTo>
                  <a:pt x="328930" y="75463"/>
                </a:lnTo>
                <a:lnTo>
                  <a:pt x="328930" y="95554"/>
                </a:lnTo>
                <a:lnTo>
                  <a:pt x="438911" y="95554"/>
                </a:lnTo>
                <a:lnTo>
                  <a:pt x="438911" y="75463"/>
                </a:lnTo>
                <a:close/>
              </a:path>
              <a:path w="1061720" h="149225">
                <a:moveTo>
                  <a:pt x="330962" y="6705"/>
                </a:moveTo>
                <a:lnTo>
                  <a:pt x="325322" y="22824"/>
                </a:lnTo>
                <a:lnTo>
                  <a:pt x="319087" y="37250"/>
                </a:lnTo>
                <a:lnTo>
                  <a:pt x="312281" y="49984"/>
                </a:lnTo>
                <a:lnTo>
                  <a:pt x="304926" y="61023"/>
                </a:lnTo>
                <a:lnTo>
                  <a:pt x="307621" y="67593"/>
                </a:lnTo>
                <a:lnTo>
                  <a:pt x="310197" y="74048"/>
                </a:lnTo>
                <a:lnTo>
                  <a:pt x="312677" y="80391"/>
                </a:lnTo>
                <a:lnTo>
                  <a:pt x="315087" y="86626"/>
                </a:lnTo>
                <a:lnTo>
                  <a:pt x="320964" y="78133"/>
                </a:lnTo>
                <a:lnTo>
                  <a:pt x="326580" y="69322"/>
                </a:lnTo>
                <a:lnTo>
                  <a:pt x="331910" y="60198"/>
                </a:lnTo>
                <a:lnTo>
                  <a:pt x="336931" y="50761"/>
                </a:lnTo>
                <a:lnTo>
                  <a:pt x="444627" y="50761"/>
                </a:lnTo>
                <a:lnTo>
                  <a:pt x="444627" y="30670"/>
                </a:lnTo>
                <a:lnTo>
                  <a:pt x="346201" y="30670"/>
                </a:lnTo>
                <a:lnTo>
                  <a:pt x="348614" y="24663"/>
                </a:lnTo>
                <a:lnTo>
                  <a:pt x="351027" y="18516"/>
                </a:lnTo>
                <a:lnTo>
                  <a:pt x="353187" y="12204"/>
                </a:lnTo>
                <a:lnTo>
                  <a:pt x="330962" y="6705"/>
                </a:lnTo>
                <a:close/>
              </a:path>
              <a:path w="1061720" h="149225">
                <a:moveTo>
                  <a:pt x="395223" y="50761"/>
                </a:moveTo>
                <a:lnTo>
                  <a:pt x="372998" y="50761"/>
                </a:lnTo>
                <a:lnTo>
                  <a:pt x="372998" y="75463"/>
                </a:lnTo>
                <a:lnTo>
                  <a:pt x="395223" y="75463"/>
                </a:lnTo>
                <a:lnTo>
                  <a:pt x="395223" y="50761"/>
                </a:lnTo>
                <a:close/>
              </a:path>
              <a:path w="1061720" h="149225">
                <a:moveTo>
                  <a:pt x="395223" y="1193"/>
                </a:moveTo>
                <a:lnTo>
                  <a:pt x="372998" y="1193"/>
                </a:lnTo>
                <a:lnTo>
                  <a:pt x="372998" y="30670"/>
                </a:lnTo>
                <a:lnTo>
                  <a:pt x="395223" y="30670"/>
                </a:lnTo>
                <a:lnTo>
                  <a:pt x="395223" y="1193"/>
                </a:lnTo>
                <a:close/>
              </a:path>
              <a:path w="1061720" h="149225">
                <a:moveTo>
                  <a:pt x="599440" y="61925"/>
                </a:moveTo>
                <a:lnTo>
                  <a:pt x="471678" y="61925"/>
                </a:lnTo>
                <a:lnTo>
                  <a:pt x="471678" y="81711"/>
                </a:lnTo>
                <a:lnTo>
                  <a:pt x="470413" y="95041"/>
                </a:lnTo>
                <a:lnTo>
                  <a:pt x="467375" y="108094"/>
                </a:lnTo>
                <a:lnTo>
                  <a:pt x="462551" y="120868"/>
                </a:lnTo>
                <a:lnTo>
                  <a:pt x="455930" y="133362"/>
                </a:lnTo>
                <a:lnTo>
                  <a:pt x="462788" y="139509"/>
                </a:lnTo>
                <a:lnTo>
                  <a:pt x="468121" y="144614"/>
                </a:lnTo>
                <a:lnTo>
                  <a:pt x="471805" y="148691"/>
                </a:lnTo>
                <a:lnTo>
                  <a:pt x="480306" y="132827"/>
                </a:lnTo>
                <a:lnTo>
                  <a:pt x="486378" y="116798"/>
                </a:lnTo>
                <a:lnTo>
                  <a:pt x="490021" y="100603"/>
                </a:lnTo>
                <a:lnTo>
                  <a:pt x="491235" y="84239"/>
                </a:lnTo>
                <a:lnTo>
                  <a:pt x="491235" y="80670"/>
                </a:lnTo>
                <a:lnTo>
                  <a:pt x="599440" y="80670"/>
                </a:lnTo>
                <a:lnTo>
                  <a:pt x="599440" y="61925"/>
                </a:lnTo>
                <a:close/>
              </a:path>
              <a:path w="1061720" h="149225">
                <a:moveTo>
                  <a:pt x="504570" y="35433"/>
                </a:moveTo>
                <a:lnTo>
                  <a:pt x="501142" y="35433"/>
                </a:lnTo>
                <a:lnTo>
                  <a:pt x="485647" y="44653"/>
                </a:lnTo>
                <a:lnTo>
                  <a:pt x="491235" y="51104"/>
                </a:lnTo>
                <a:lnTo>
                  <a:pt x="496061" y="56857"/>
                </a:lnTo>
                <a:lnTo>
                  <a:pt x="500253" y="61925"/>
                </a:lnTo>
                <a:lnTo>
                  <a:pt x="515493" y="61925"/>
                </a:lnTo>
                <a:lnTo>
                  <a:pt x="522985" y="57302"/>
                </a:lnTo>
                <a:lnTo>
                  <a:pt x="504570" y="35433"/>
                </a:lnTo>
                <a:close/>
              </a:path>
              <a:path w="1061720" h="149225">
                <a:moveTo>
                  <a:pt x="560705" y="35433"/>
                </a:moveTo>
                <a:lnTo>
                  <a:pt x="558419" y="35433"/>
                </a:lnTo>
                <a:lnTo>
                  <a:pt x="553777" y="42526"/>
                </a:lnTo>
                <a:lnTo>
                  <a:pt x="549195" y="49307"/>
                </a:lnTo>
                <a:lnTo>
                  <a:pt x="544685" y="55774"/>
                </a:lnTo>
                <a:lnTo>
                  <a:pt x="540257" y="61925"/>
                </a:lnTo>
                <a:lnTo>
                  <a:pt x="564515" y="61925"/>
                </a:lnTo>
                <a:lnTo>
                  <a:pt x="579755" y="44653"/>
                </a:lnTo>
                <a:lnTo>
                  <a:pt x="560705" y="35433"/>
                </a:lnTo>
                <a:close/>
              </a:path>
              <a:path w="1061720" h="149225">
                <a:moveTo>
                  <a:pt x="601980" y="16675"/>
                </a:moveTo>
                <a:lnTo>
                  <a:pt x="461771" y="16675"/>
                </a:lnTo>
                <a:lnTo>
                  <a:pt x="461771" y="35433"/>
                </a:lnTo>
                <a:lnTo>
                  <a:pt x="601980" y="35433"/>
                </a:lnTo>
                <a:lnTo>
                  <a:pt x="601980" y="16675"/>
                </a:lnTo>
                <a:close/>
              </a:path>
              <a:path w="1061720" h="149225">
                <a:moveTo>
                  <a:pt x="539749" y="0"/>
                </a:moveTo>
                <a:lnTo>
                  <a:pt x="516255" y="3581"/>
                </a:lnTo>
                <a:lnTo>
                  <a:pt x="517906" y="7848"/>
                </a:lnTo>
                <a:lnTo>
                  <a:pt x="519556" y="12204"/>
                </a:lnTo>
                <a:lnTo>
                  <a:pt x="521207" y="16675"/>
                </a:lnTo>
                <a:lnTo>
                  <a:pt x="544068" y="16675"/>
                </a:lnTo>
                <a:lnTo>
                  <a:pt x="539749" y="0"/>
                </a:lnTo>
                <a:close/>
              </a:path>
              <a:path w="1061720" h="149225">
                <a:moveTo>
                  <a:pt x="755395" y="118618"/>
                </a:moveTo>
                <a:lnTo>
                  <a:pt x="610616" y="118618"/>
                </a:lnTo>
                <a:lnTo>
                  <a:pt x="610616" y="139750"/>
                </a:lnTo>
                <a:lnTo>
                  <a:pt x="755395" y="139750"/>
                </a:lnTo>
                <a:lnTo>
                  <a:pt x="755395" y="118618"/>
                </a:lnTo>
                <a:close/>
              </a:path>
              <a:path w="1061720" h="149225">
                <a:moveTo>
                  <a:pt x="694817" y="33337"/>
                </a:moveTo>
                <a:lnTo>
                  <a:pt x="670432" y="33337"/>
                </a:lnTo>
                <a:lnTo>
                  <a:pt x="670432" y="118618"/>
                </a:lnTo>
                <a:lnTo>
                  <a:pt x="694817" y="118618"/>
                </a:lnTo>
                <a:lnTo>
                  <a:pt x="694817" y="33337"/>
                </a:lnTo>
                <a:close/>
              </a:path>
              <a:path w="1061720" h="149225">
                <a:moveTo>
                  <a:pt x="747903" y="12204"/>
                </a:moveTo>
                <a:lnTo>
                  <a:pt x="618617" y="12204"/>
                </a:lnTo>
                <a:lnTo>
                  <a:pt x="618617" y="33337"/>
                </a:lnTo>
                <a:lnTo>
                  <a:pt x="747903" y="33337"/>
                </a:lnTo>
                <a:lnTo>
                  <a:pt x="747903" y="12204"/>
                </a:lnTo>
                <a:close/>
              </a:path>
              <a:path w="1061720" h="149225">
                <a:moveTo>
                  <a:pt x="907922" y="9232"/>
                </a:moveTo>
                <a:lnTo>
                  <a:pt x="779144" y="9232"/>
                </a:lnTo>
                <a:lnTo>
                  <a:pt x="779144" y="68021"/>
                </a:lnTo>
                <a:lnTo>
                  <a:pt x="778073" y="87138"/>
                </a:lnTo>
                <a:lnTo>
                  <a:pt x="774858" y="103703"/>
                </a:lnTo>
                <a:lnTo>
                  <a:pt x="769500" y="117718"/>
                </a:lnTo>
                <a:lnTo>
                  <a:pt x="761999" y="129184"/>
                </a:lnTo>
                <a:lnTo>
                  <a:pt x="765734" y="132870"/>
                </a:lnTo>
                <a:lnTo>
                  <a:pt x="769874" y="137225"/>
                </a:lnTo>
                <a:lnTo>
                  <a:pt x="774394" y="142248"/>
                </a:lnTo>
                <a:lnTo>
                  <a:pt x="779271" y="147942"/>
                </a:lnTo>
                <a:lnTo>
                  <a:pt x="789199" y="132771"/>
                </a:lnTo>
                <a:lnTo>
                  <a:pt x="796305" y="114788"/>
                </a:lnTo>
                <a:lnTo>
                  <a:pt x="800578" y="93996"/>
                </a:lnTo>
                <a:lnTo>
                  <a:pt x="802005" y="70396"/>
                </a:lnTo>
                <a:lnTo>
                  <a:pt x="802005" y="30670"/>
                </a:lnTo>
                <a:lnTo>
                  <a:pt x="907922" y="30670"/>
                </a:lnTo>
                <a:lnTo>
                  <a:pt x="907922" y="9232"/>
                </a:lnTo>
                <a:close/>
              </a:path>
              <a:path w="1061720" h="149225">
                <a:moveTo>
                  <a:pt x="955802" y="75615"/>
                </a:moveTo>
                <a:lnTo>
                  <a:pt x="934339" y="75615"/>
                </a:lnTo>
                <a:lnTo>
                  <a:pt x="934339" y="146748"/>
                </a:lnTo>
                <a:lnTo>
                  <a:pt x="955802" y="146748"/>
                </a:lnTo>
                <a:lnTo>
                  <a:pt x="955802" y="75615"/>
                </a:lnTo>
                <a:close/>
              </a:path>
              <a:path w="1061720" h="149225">
                <a:moveTo>
                  <a:pt x="1009395" y="98386"/>
                </a:moveTo>
                <a:lnTo>
                  <a:pt x="987044" y="98386"/>
                </a:lnTo>
                <a:lnTo>
                  <a:pt x="987107" y="119214"/>
                </a:lnTo>
                <a:lnTo>
                  <a:pt x="988712" y="130429"/>
                </a:lnTo>
                <a:lnTo>
                  <a:pt x="993727" y="138755"/>
                </a:lnTo>
                <a:lnTo>
                  <a:pt x="1002099" y="143750"/>
                </a:lnTo>
                <a:lnTo>
                  <a:pt x="1013841" y="145415"/>
                </a:lnTo>
                <a:lnTo>
                  <a:pt x="1035431" y="145415"/>
                </a:lnTo>
                <a:lnTo>
                  <a:pt x="1042416" y="143840"/>
                </a:lnTo>
                <a:lnTo>
                  <a:pt x="1047369" y="140690"/>
                </a:lnTo>
                <a:lnTo>
                  <a:pt x="1052448" y="137541"/>
                </a:lnTo>
                <a:lnTo>
                  <a:pt x="1055623" y="132930"/>
                </a:lnTo>
                <a:lnTo>
                  <a:pt x="1056894" y="126885"/>
                </a:lnTo>
                <a:lnTo>
                  <a:pt x="1057450" y="124129"/>
                </a:lnTo>
                <a:lnTo>
                  <a:pt x="1012570" y="124129"/>
                </a:lnTo>
                <a:lnTo>
                  <a:pt x="1009395" y="120408"/>
                </a:lnTo>
                <a:lnTo>
                  <a:pt x="1009395" y="98386"/>
                </a:lnTo>
                <a:close/>
              </a:path>
              <a:path w="1061720" h="149225">
                <a:moveTo>
                  <a:pt x="1038986" y="89750"/>
                </a:moveTo>
                <a:lnTo>
                  <a:pt x="1030351" y="124129"/>
                </a:lnTo>
                <a:lnTo>
                  <a:pt x="1057450" y="124129"/>
                </a:lnTo>
                <a:lnTo>
                  <a:pt x="1057967" y="121566"/>
                </a:lnTo>
                <a:lnTo>
                  <a:pt x="1059100" y="114695"/>
                </a:lnTo>
                <a:lnTo>
                  <a:pt x="1060351" y="105918"/>
                </a:lnTo>
                <a:lnTo>
                  <a:pt x="1061593" y="96304"/>
                </a:lnTo>
                <a:lnTo>
                  <a:pt x="1054608" y="94513"/>
                </a:lnTo>
                <a:lnTo>
                  <a:pt x="1047115" y="92329"/>
                </a:lnTo>
                <a:lnTo>
                  <a:pt x="1038986" y="89750"/>
                </a:lnTo>
                <a:close/>
              </a:path>
              <a:path w="1061720" h="149225">
                <a:moveTo>
                  <a:pt x="1009395" y="2235"/>
                </a:moveTo>
                <a:lnTo>
                  <a:pt x="987044" y="2235"/>
                </a:lnTo>
                <a:lnTo>
                  <a:pt x="987044" y="71145"/>
                </a:lnTo>
                <a:lnTo>
                  <a:pt x="979614" y="76176"/>
                </a:lnTo>
                <a:lnTo>
                  <a:pt x="971994" y="81003"/>
                </a:lnTo>
                <a:lnTo>
                  <a:pt x="964183" y="85625"/>
                </a:lnTo>
                <a:lnTo>
                  <a:pt x="956182" y="90043"/>
                </a:lnTo>
                <a:lnTo>
                  <a:pt x="961770" y="97790"/>
                </a:lnTo>
                <a:lnTo>
                  <a:pt x="966089" y="104279"/>
                </a:lnTo>
                <a:lnTo>
                  <a:pt x="969264" y="109550"/>
                </a:lnTo>
                <a:lnTo>
                  <a:pt x="975359" y="105918"/>
                </a:lnTo>
                <a:lnTo>
                  <a:pt x="981202" y="102196"/>
                </a:lnTo>
                <a:lnTo>
                  <a:pt x="987044" y="98386"/>
                </a:lnTo>
                <a:lnTo>
                  <a:pt x="1009395" y="98386"/>
                </a:lnTo>
                <a:lnTo>
                  <a:pt x="1009395" y="82537"/>
                </a:lnTo>
                <a:lnTo>
                  <a:pt x="1023278" y="71516"/>
                </a:lnTo>
                <a:lnTo>
                  <a:pt x="1036351" y="60115"/>
                </a:lnTo>
                <a:lnTo>
                  <a:pt x="1042756" y="53962"/>
                </a:lnTo>
                <a:lnTo>
                  <a:pt x="1009395" y="53962"/>
                </a:lnTo>
                <a:lnTo>
                  <a:pt x="1009395" y="2235"/>
                </a:lnTo>
                <a:close/>
              </a:path>
              <a:path w="1061720" h="149225">
                <a:moveTo>
                  <a:pt x="950214" y="1638"/>
                </a:moveTo>
                <a:lnTo>
                  <a:pt x="942927" y="19814"/>
                </a:lnTo>
                <a:lnTo>
                  <a:pt x="934402" y="36985"/>
                </a:lnTo>
                <a:lnTo>
                  <a:pt x="924639" y="53151"/>
                </a:lnTo>
                <a:lnTo>
                  <a:pt x="913638" y="68313"/>
                </a:lnTo>
                <a:lnTo>
                  <a:pt x="915138" y="74463"/>
                </a:lnTo>
                <a:lnTo>
                  <a:pt x="916622" y="81003"/>
                </a:lnTo>
                <a:lnTo>
                  <a:pt x="917995" y="87488"/>
                </a:lnTo>
                <a:lnTo>
                  <a:pt x="919353" y="94361"/>
                </a:lnTo>
                <a:lnTo>
                  <a:pt x="924559" y="88455"/>
                </a:lnTo>
                <a:lnTo>
                  <a:pt x="929513" y="82207"/>
                </a:lnTo>
                <a:lnTo>
                  <a:pt x="934339" y="75615"/>
                </a:lnTo>
                <a:lnTo>
                  <a:pt x="955802" y="75615"/>
                </a:lnTo>
                <a:lnTo>
                  <a:pt x="955802" y="41084"/>
                </a:lnTo>
                <a:lnTo>
                  <a:pt x="959806" y="33297"/>
                </a:lnTo>
                <a:lnTo>
                  <a:pt x="963644" y="25269"/>
                </a:lnTo>
                <a:lnTo>
                  <a:pt x="967339" y="16999"/>
                </a:lnTo>
                <a:lnTo>
                  <a:pt x="970915" y="8483"/>
                </a:lnTo>
                <a:lnTo>
                  <a:pt x="950214" y="1638"/>
                </a:lnTo>
                <a:close/>
              </a:path>
              <a:path w="1061720" h="149225">
                <a:moveTo>
                  <a:pt x="1041527" y="21882"/>
                </a:moveTo>
                <a:lnTo>
                  <a:pt x="1033952" y="30387"/>
                </a:lnTo>
                <a:lnTo>
                  <a:pt x="1026080" y="38569"/>
                </a:lnTo>
                <a:lnTo>
                  <a:pt x="1017899" y="46428"/>
                </a:lnTo>
                <a:lnTo>
                  <a:pt x="1009395" y="53962"/>
                </a:lnTo>
                <a:lnTo>
                  <a:pt x="1042756" y="53962"/>
                </a:lnTo>
                <a:lnTo>
                  <a:pt x="1048615" y="48333"/>
                </a:lnTo>
                <a:lnTo>
                  <a:pt x="1060069" y="36169"/>
                </a:lnTo>
                <a:lnTo>
                  <a:pt x="1041527" y="21882"/>
                </a:lnTo>
                <a:close/>
              </a:path>
            </a:pathLst>
          </a:custGeom>
          <a:solidFill>
            <a:srgbClr val="003366"/>
          </a:solidFill>
        </p:spPr>
        <p:txBody>
          <a:bodyPr wrap="square" lIns="0" tIns="0" rIns="0" bIns="0" rtlCol="0"/>
          <a:lstStyle/>
          <a:p>
            <a:endParaRPr/>
          </a:p>
        </p:txBody>
      </p:sp>
      <p:sp>
        <p:nvSpPr>
          <p:cNvPr id="20" name="object 20"/>
          <p:cNvSpPr/>
          <p:nvPr/>
        </p:nvSpPr>
        <p:spPr>
          <a:xfrm>
            <a:off x="5076697" y="5773254"/>
            <a:ext cx="1263141" cy="148983"/>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5073015" y="6001702"/>
            <a:ext cx="1062609" cy="14823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7305547" y="5773254"/>
            <a:ext cx="1263142" cy="148983"/>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7301356" y="6001702"/>
            <a:ext cx="1063117" cy="148831"/>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9237853" y="5773407"/>
            <a:ext cx="1668526" cy="148386"/>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9235058" y="6002007"/>
            <a:ext cx="756920" cy="147955"/>
          </a:xfrm>
          <a:custGeom>
            <a:avLst/>
            <a:gdLst/>
            <a:ahLst/>
            <a:cxnLst/>
            <a:rect l="l" t="t" r="r" b="b"/>
            <a:pathLst>
              <a:path w="756920" h="147954">
                <a:moveTo>
                  <a:pt x="143383" y="41071"/>
                </a:moveTo>
                <a:lnTo>
                  <a:pt x="4064" y="41071"/>
                </a:lnTo>
                <a:lnTo>
                  <a:pt x="4064" y="62509"/>
                </a:lnTo>
                <a:lnTo>
                  <a:pt x="24384" y="62509"/>
                </a:lnTo>
                <a:lnTo>
                  <a:pt x="24384" y="56261"/>
                </a:lnTo>
                <a:lnTo>
                  <a:pt x="143383" y="56261"/>
                </a:lnTo>
                <a:lnTo>
                  <a:pt x="143383" y="41071"/>
                </a:lnTo>
                <a:close/>
              </a:path>
              <a:path w="756920" h="147954">
                <a:moveTo>
                  <a:pt x="143383" y="56261"/>
                </a:moveTo>
                <a:lnTo>
                  <a:pt x="123190" y="56261"/>
                </a:lnTo>
                <a:lnTo>
                  <a:pt x="123190" y="62509"/>
                </a:lnTo>
                <a:lnTo>
                  <a:pt x="143383" y="62509"/>
                </a:lnTo>
                <a:lnTo>
                  <a:pt x="143383" y="56261"/>
                </a:lnTo>
                <a:close/>
              </a:path>
              <a:path w="756920" h="147954">
                <a:moveTo>
                  <a:pt x="44069" y="444"/>
                </a:moveTo>
                <a:lnTo>
                  <a:pt x="23495" y="444"/>
                </a:lnTo>
                <a:lnTo>
                  <a:pt x="19305" y="7831"/>
                </a:lnTo>
                <a:lnTo>
                  <a:pt x="13985" y="14808"/>
                </a:lnTo>
                <a:lnTo>
                  <a:pt x="7546" y="21375"/>
                </a:lnTo>
                <a:lnTo>
                  <a:pt x="0" y="27533"/>
                </a:lnTo>
                <a:lnTo>
                  <a:pt x="5853" y="33883"/>
                </a:lnTo>
                <a:lnTo>
                  <a:pt x="9525" y="38100"/>
                </a:lnTo>
                <a:lnTo>
                  <a:pt x="11811" y="41071"/>
                </a:lnTo>
                <a:lnTo>
                  <a:pt x="12192" y="41071"/>
                </a:lnTo>
                <a:lnTo>
                  <a:pt x="18542" y="36309"/>
                </a:lnTo>
                <a:lnTo>
                  <a:pt x="24130" y="30911"/>
                </a:lnTo>
                <a:lnTo>
                  <a:pt x="29083" y="24853"/>
                </a:lnTo>
                <a:lnTo>
                  <a:pt x="77343" y="24853"/>
                </a:lnTo>
                <a:lnTo>
                  <a:pt x="77343" y="10718"/>
                </a:lnTo>
                <a:lnTo>
                  <a:pt x="38989" y="10718"/>
                </a:lnTo>
                <a:lnTo>
                  <a:pt x="40767" y="7442"/>
                </a:lnTo>
                <a:lnTo>
                  <a:pt x="42418" y="4013"/>
                </a:lnTo>
                <a:lnTo>
                  <a:pt x="44069" y="444"/>
                </a:lnTo>
                <a:close/>
              </a:path>
              <a:path w="756920" h="147954">
                <a:moveTo>
                  <a:pt x="48768" y="24853"/>
                </a:moveTo>
                <a:lnTo>
                  <a:pt x="38989" y="24853"/>
                </a:lnTo>
                <a:lnTo>
                  <a:pt x="32893" y="29616"/>
                </a:lnTo>
                <a:lnTo>
                  <a:pt x="36449" y="33883"/>
                </a:lnTo>
                <a:lnTo>
                  <a:pt x="42164" y="41071"/>
                </a:lnTo>
                <a:lnTo>
                  <a:pt x="48895" y="41071"/>
                </a:lnTo>
                <a:lnTo>
                  <a:pt x="57531" y="34671"/>
                </a:lnTo>
                <a:lnTo>
                  <a:pt x="54737" y="31407"/>
                </a:lnTo>
                <a:lnTo>
                  <a:pt x="51689" y="28130"/>
                </a:lnTo>
                <a:lnTo>
                  <a:pt x="48768" y="24853"/>
                </a:lnTo>
                <a:close/>
              </a:path>
              <a:path w="756920" h="147954">
                <a:moveTo>
                  <a:pt x="77470" y="30365"/>
                </a:moveTo>
                <a:lnTo>
                  <a:pt x="60706" y="33185"/>
                </a:lnTo>
                <a:lnTo>
                  <a:pt x="63373" y="41071"/>
                </a:lnTo>
                <a:lnTo>
                  <a:pt x="80772" y="41071"/>
                </a:lnTo>
                <a:lnTo>
                  <a:pt x="79545" y="37109"/>
                </a:lnTo>
                <a:lnTo>
                  <a:pt x="78399" y="33185"/>
                </a:lnTo>
                <a:lnTo>
                  <a:pt x="77470" y="30365"/>
                </a:lnTo>
                <a:close/>
              </a:path>
              <a:path w="756920" h="147954">
                <a:moveTo>
                  <a:pt x="121666" y="24853"/>
                </a:moveTo>
                <a:lnTo>
                  <a:pt x="108839" y="24853"/>
                </a:lnTo>
                <a:lnTo>
                  <a:pt x="104267" y="28422"/>
                </a:lnTo>
                <a:lnTo>
                  <a:pt x="107315" y="31699"/>
                </a:lnTo>
                <a:lnTo>
                  <a:pt x="110998" y="35915"/>
                </a:lnTo>
                <a:lnTo>
                  <a:pt x="115062" y="41071"/>
                </a:lnTo>
                <a:lnTo>
                  <a:pt x="119125" y="41071"/>
                </a:lnTo>
                <a:lnTo>
                  <a:pt x="129540" y="33489"/>
                </a:lnTo>
                <a:lnTo>
                  <a:pt x="127000" y="30607"/>
                </a:lnTo>
                <a:lnTo>
                  <a:pt x="121666" y="24853"/>
                </a:lnTo>
                <a:close/>
              </a:path>
              <a:path w="756920" h="147954">
                <a:moveTo>
                  <a:pt x="113665" y="444"/>
                </a:moveTo>
                <a:lnTo>
                  <a:pt x="92964" y="444"/>
                </a:lnTo>
                <a:lnTo>
                  <a:pt x="89296" y="8279"/>
                </a:lnTo>
                <a:lnTo>
                  <a:pt x="85153" y="15552"/>
                </a:lnTo>
                <a:lnTo>
                  <a:pt x="80533" y="22266"/>
                </a:lnTo>
                <a:lnTo>
                  <a:pt x="75438" y="28422"/>
                </a:lnTo>
                <a:lnTo>
                  <a:pt x="83624" y="33883"/>
                </a:lnTo>
                <a:lnTo>
                  <a:pt x="88265" y="37109"/>
                </a:lnTo>
                <a:lnTo>
                  <a:pt x="91186" y="39293"/>
                </a:lnTo>
                <a:lnTo>
                  <a:pt x="95250" y="34823"/>
                </a:lnTo>
                <a:lnTo>
                  <a:pt x="98933" y="30010"/>
                </a:lnTo>
                <a:lnTo>
                  <a:pt x="102235" y="24853"/>
                </a:lnTo>
                <a:lnTo>
                  <a:pt x="144018" y="24853"/>
                </a:lnTo>
                <a:lnTo>
                  <a:pt x="144018" y="10718"/>
                </a:lnTo>
                <a:lnTo>
                  <a:pt x="109600" y="10718"/>
                </a:lnTo>
                <a:lnTo>
                  <a:pt x="111125" y="7442"/>
                </a:lnTo>
                <a:lnTo>
                  <a:pt x="112522" y="4013"/>
                </a:lnTo>
                <a:lnTo>
                  <a:pt x="113665" y="444"/>
                </a:lnTo>
                <a:close/>
              </a:path>
              <a:path w="756920" h="147954">
                <a:moveTo>
                  <a:pt x="128524" y="65189"/>
                </a:moveTo>
                <a:lnTo>
                  <a:pt x="18161" y="65189"/>
                </a:lnTo>
                <a:lnTo>
                  <a:pt x="18161" y="147789"/>
                </a:lnTo>
                <a:lnTo>
                  <a:pt x="38354" y="147789"/>
                </a:lnTo>
                <a:lnTo>
                  <a:pt x="38354" y="143027"/>
                </a:lnTo>
                <a:lnTo>
                  <a:pt x="133350" y="143027"/>
                </a:lnTo>
                <a:lnTo>
                  <a:pt x="133350" y="129476"/>
                </a:lnTo>
                <a:lnTo>
                  <a:pt x="38354" y="129476"/>
                </a:lnTo>
                <a:lnTo>
                  <a:pt x="38354" y="120853"/>
                </a:lnTo>
                <a:lnTo>
                  <a:pt x="133350" y="120853"/>
                </a:lnTo>
                <a:lnTo>
                  <a:pt x="133350" y="107149"/>
                </a:lnTo>
                <a:lnTo>
                  <a:pt x="38354" y="107149"/>
                </a:lnTo>
                <a:lnTo>
                  <a:pt x="38354" y="100609"/>
                </a:lnTo>
                <a:lnTo>
                  <a:pt x="128524" y="100609"/>
                </a:lnTo>
                <a:lnTo>
                  <a:pt x="128524" y="86918"/>
                </a:lnTo>
                <a:lnTo>
                  <a:pt x="38354" y="86918"/>
                </a:lnTo>
                <a:lnTo>
                  <a:pt x="38354" y="78879"/>
                </a:lnTo>
                <a:lnTo>
                  <a:pt x="128524" y="78879"/>
                </a:lnTo>
                <a:lnTo>
                  <a:pt x="128524" y="65189"/>
                </a:lnTo>
                <a:close/>
              </a:path>
              <a:path w="756920" h="147954">
                <a:moveTo>
                  <a:pt x="133350" y="143027"/>
                </a:moveTo>
                <a:lnTo>
                  <a:pt x="113919" y="143027"/>
                </a:lnTo>
                <a:lnTo>
                  <a:pt x="113919" y="147789"/>
                </a:lnTo>
                <a:lnTo>
                  <a:pt x="133350" y="147789"/>
                </a:lnTo>
                <a:lnTo>
                  <a:pt x="133350" y="143027"/>
                </a:lnTo>
                <a:close/>
              </a:path>
              <a:path w="756920" h="147954">
                <a:moveTo>
                  <a:pt x="133350" y="120853"/>
                </a:moveTo>
                <a:lnTo>
                  <a:pt x="113919" y="120853"/>
                </a:lnTo>
                <a:lnTo>
                  <a:pt x="113919" y="129476"/>
                </a:lnTo>
                <a:lnTo>
                  <a:pt x="133350" y="129476"/>
                </a:lnTo>
                <a:lnTo>
                  <a:pt x="133350" y="120853"/>
                </a:lnTo>
                <a:close/>
              </a:path>
              <a:path w="756920" h="147954">
                <a:moveTo>
                  <a:pt x="128524" y="78879"/>
                </a:moveTo>
                <a:lnTo>
                  <a:pt x="109220" y="78879"/>
                </a:lnTo>
                <a:lnTo>
                  <a:pt x="109220" y="86918"/>
                </a:lnTo>
                <a:lnTo>
                  <a:pt x="128524" y="86918"/>
                </a:lnTo>
                <a:lnTo>
                  <a:pt x="128524" y="78879"/>
                </a:lnTo>
                <a:close/>
              </a:path>
              <a:path w="756920" h="147954">
                <a:moveTo>
                  <a:pt x="300100" y="126720"/>
                </a:moveTo>
                <a:lnTo>
                  <a:pt x="197993" y="126720"/>
                </a:lnTo>
                <a:lnTo>
                  <a:pt x="197993" y="142430"/>
                </a:lnTo>
                <a:lnTo>
                  <a:pt x="300100" y="142430"/>
                </a:lnTo>
                <a:lnTo>
                  <a:pt x="300100" y="126720"/>
                </a:lnTo>
                <a:close/>
              </a:path>
              <a:path w="756920" h="147954">
                <a:moveTo>
                  <a:pt x="188341" y="77685"/>
                </a:moveTo>
                <a:lnTo>
                  <a:pt x="169291" y="77685"/>
                </a:lnTo>
                <a:lnTo>
                  <a:pt x="169291" y="114300"/>
                </a:lnTo>
                <a:lnTo>
                  <a:pt x="151638" y="118313"/>
                </a:lnTo>
                <a:lnTo>
                  <a:pt x="155829" y="139446"/>
                </a:lnTo>
                <a:lnTo>
                  <a:pt x="166899" y="135921"/>
                </a:lnTo>
                <a:lnTo>
                  <a:pt x="177625" y="132626"/>
                </a:lnTo>
                <a:lnTo>
                  <a:pt x="187993" y="129559"/>
                </a:lnTo>
                <a:lnTo>
                  <a:pt x="197993" y="126720"/>
                </a:lnTo>
                <a:lnTo>
                  <a:pt x="300100" y="126720"/>
                </a:lnTo>
                <a:lnTo>
                  <a:pt x="300100" y="125463"/>
                </a:lnTo>
                <a:lnTo>
                  <a:pt x="203708" y="125463"/>
                </a:lnTo>
                <a:lnTo>
                  <a:pt x="203454" y="118910"/>
                </a:lnTo>
                <a:lnTo>
                  <a:pt x="203454" y="112115"/>
                </a:lnTo>
                <a:lnTo>
                  <a:pt x="203597" y="109461"/>
                </a:lnTo>
                <a:lnTo>
                  <a:pt x="188341" y="109461"/>
                </a:lnTo>
                <a:lnTo>
                  <a:pt x="188341" y="77685"/>
                </a:lnTo>
                <a:close/>
              </a:path>
              <a:path w="756920" h="147954">
                <a:moveTo>
                  <a:pt x="259715" y="112509"/>
                </a:moveTo>
                <a:lnTo>
                  <a:pt x="240665" y="112509"/>
                </a:lnTo>
                <a:lnTo>
                  <a:pt x="240665" y="125463"/>
                </a:lnTo>
                <a:lnTo>
                  <a:pt x="259715" y="125463"/>
                </a:lnTo>
                <a:lnTo>
                  <a:pt x="259715" y="112509"/>
                </a:lnTo>
                <a:close/>
              </a:path>
              <a:path w="756920" h="147954">
                <a:moveTo>
                  <a:pt x="293624" y="95542"/>
                </a:moveTo>
                <a:lnTo>
                  <a:pt x="206629" y="95542"/>
                </a:lnTo>
                <a:lnTo>
                  <a:pt x="206629" y="112509"/>
                </a:lnTo>
                <a:lnTo>
                  <a:pt x="293624" y="112509"/>
                </a:lnTo>
                <a:lnTo>
                  <a:pt x="293624" y="95542"/>
                </a:lnTo>
                <a:close/>
              </a:path>
              <a:path w="756920" h="147954">
                <a:moveTo>
                  <a:pt x="203835" y="105067"/>
                </a:moveTo>
                <a:lnTo>
                  <a:pt x="198882" y="106565"/>
                </a:lnTo>
                <a:lnTo>
                  <a:pt x="193675" y="108026"/>
                </a:lnTo>
                <a:lnTo>
                  <a:pt x="188341" y="109461"/>
                </a:lnTo>
                <a:lnTo>
                  <a:pt x="203597" y="109461"/>
                </a:lnTo>
                <a:lnTo>
                  <a:pt x="203835" y="105067"/>
                </a:lnTo>
                <a:close/>
              </a:path>
              <a:path w="756920" h="147954">
                <a:moveTo>
                  <a:pt x="259715" y="84836"/>
                </a:moveTo>
                <a:lnTo>
                  <a:pt x="240665" y="84836"/>
                </a:lnTo>
                <a:lnTo>
                  <a:pt x="240665" y="95542"/>
                </a:lnTo>
                <a:lnTo>
                  <a:pt x="259715" y="95542"/>
                </a:lnTo>
                <a:lnTo>
                  <a:pt x="259715" y="84836"/>
                </a:lnTo>
                <a:close/>
              </a:path>
              <a:path w="756920" h="147954">
                <a:moveTo>
                  <a:pt x="292862" y="7594"/>
                </a:moveTo>
                <a:lnTo>
                  <a:pt x="207391" y="7594"/>
                </a:lnTo>
                <a:lnTo>
                  <a:pt x="207391" y="84836"/>
                </a:lnTo>
                <a:lnTo>
                  <a:pt x="292862" y="84836"/>
                </a:lnTo>
                <a:lnTo>
                  <a:pt x="292862" y="68160"/>
                </a:lnTo>
                <a:lnTo>
                  <a:pt x="226060" y="68160"/>
                </a:lnTo>
                <a:lnTo>
                  <a:pt x="226060" y="53873"/>
                </a:lnTo>
                <a:lnTo>
                  <a:pt x="292862" y="53873"/>
                </a:lnTo>
                <a:lnTo>
                  <a:pt x="292862" y="38392"/>
                </a:lnTo>
                <a:lnTo>
                  <a:pt x="226060" y="38392"/>
                </a:lnTo>
                <a:lnTo>
                  <a:pt x="226060" y="24257"/>
                </a:lnTo>
                <a:lnTo>
                  <a:pt x="292862" y="24257"/>
                </a:lnTo>
                <a:lnTo>
                  <a:pt x="292862" y="7594"/>
                </a:lnTo>
                <a:close/>
              </a:path>
              <a:path w="756920" h="147954">
                <a:moveTo>
                  <a:pt x="202184" y="59232"/>
                </a:moveTo>
                <a:lnTo>
                  <a:pt x="155067" y="59232"/>
                </a:lnTo>
                <a:lnTo>
                  <a:pt x="155067" y="77685"/>
                </a:lnTo>
                <a:lnTo>
                  <a:pt x="202184" y="77685"/>
                </a:lnTo>
                <a:lnTo>
                  <a:pt x="202184" y="59232"/>
                </a:lnTo>
                <a:close/>
              </a:path>
              <a:path w="756920" h="147954">
                <a:moveTo>
                  <a:pt x="259715" y="53873"/>
                </a:moveTo>
                <a:lnTo>
                  <a:pt x="240665" y="53873"/>
                </a:lnTo>
                <a:lnTo>
                  <a:pt x="240665" y="68160"/>
                </a:lnTo>
                <a:lnTo>
                  <a:pt x="259715" y="68160"/>
                </a:lnTo>
                <a:lnTo>
                  <a:pt x="259715" y="53873"/>
                </a:lnTo>
                <a:close/>
              </a:path>
              <a:path w="756920" h="147954">
                <a:moveTo>
                  <a:pt x="292862" y="53873"/>
                </a:moveTo>
                <a:lnTo>
                  <a:pt x="274193" y="53873"/>
                </a:lnTo>
                <a:lnTo>
                  <a:pt x="274193" y="68160"/>
                </a:lnTo>
                <a:lnTo>
                  <a:pt x="292862" y="68160"/>
                </a:lnTo>
                <a:lnTo>
                  <a:pt x="292862" y="53873"/>
                </a:lnTo>
                <a:close/>
              </a:path>
              <a:path w="756920" h="147954">
                <a:moveTo>
                  <a:pt x="188341" y="27978"/>
                </a:moveTo>
                <a:lnTo>
                  <a:pt x="169291" y="27978"/>
                </a:lnTo>
                <a:lnTo>
                  <a:pt x="169291" y="59232"/>
                </a:lnTo>
                <a:lnTo>
                  <a:pt x="188341" y="59232"/>
                </a:lnTo>
                <a:lnTo>
                  <a:pt x="188341" y="27978"/>
                </a:lnTo>
                <a:close/>
              </a:path>
              <a:path w="756920" h="147954">
                <a:moveTo>
                  <a:pt x="259715" y="24257"/>
                </a:moveTo>
                <a:lnTo>
                  <a:pt x="240665" y="24257"/>
                </a:lnTo>
                <a:lnTo>
                  <a:pt x="240665" y="38392"/>
                </a:lnTo>
                <a:lnTo>
                  <a:pt x="259715" y="38392"/>
                </a:lnTo>
                <a:lnTo>
                  <a:pt x="259715" y="24257"/>
                </a:lnTo>
                <a:close/>
              </a:path>
              <a:path w="756920" h="147954">
                <a:moveTo>
                  <a:pt x="292862" y="24257"/>
                </a:moveTo>
                <a:lnTo>
                  <a:pt x="274193" y="24257"/>
                </a:lnTo>
                <a:lnTo>
                  <a:pt x="274193" y="38392"/>
                </a:lnTo>
                <a:lnTo>
                  <a:pt x="292862" y="38392"/>
                </a:lnTo>
                <a:lnTo>
                  <a:pt x="292862" y="24257"/>
                </a:lnTo>
                <a:close/>
              </a:path>
              <a:path w="756920" h="147954">
                <a:moveTo>
                  <a:pt x="203200" y="9220"/>
                </a:moveTo>
                <a:lnTo>
                  <a:pt x="154432" y="9220"/>
                </a:lnTo>
                <a:lnTo>
                  <a:pt x="154432" y="27978"/>
                </a:lnTo>
                <a:lnTo>
                  <a:pt x="203200" y="27978"/>
                </a:lnTo>
                <a:lnTo>
                  <a:pt x="203200" y="9220"/>
                </a:lnTo>
                <a:close/>
              </a:path>
              <a:path w="756920" h="147954">
                <a:moveTo>
                  <a:pt x="338200" y="81775"/>
                </a:moveTo>
                <a:lnTo>
                  <a:pt x="319405" y="81775"/>
                </a:lnTo>
                <a:lnTo>
                  <a:pt x="319405" y="147485"/>
                </a:lnTo>
                <a:lnTo>
                  <a:pt x="338200" y="147485"/>
                </a:lnTo>
                <a:lnTo>
                  <a:pt x="338200" y="81775"/>
                </a:lnTo>
                <a:close/>
              </a:path>
              <a:path w="756920" h="147954">
                <a:moveTo>
                  <a:pt x="443230" y="90335"/>
                </a:moveTo>
                <a:lnTo>
                  <a:pt x="353568" y="90335"/>
                </a:lnTo>
                <a:lnTo>
                  <a:pt x="353568" y="147485"/>
                </a:lnTo>
                <a:lnTo>
                  <a:pt x="374015" y="147485"/>
                </a:lnTo>
                <a:lnTo>
                  <a:pt x="374015" y="139750"/>
                </a:lnTo>
                <a:lnTo>
                  <a:pt x="443230" y="139750"/>
                </a:lnTo>
                <a:lnTo>
                  <a:pt x="443230" y="122186"/>
                </a:lnTo>
                <a:lnTo>
                  <a:pt x="374015" y="122186"/>
                </a:lnTo>
                <a:lnTo>
                  <a:pt x="374015" y="107899"/>
                </a:lnTo>
                <a:lnTo>
                  <a:pt x="443230" y="107899"/>
                </a:lnTo>
                <a:lnTo>
                  <a:pt x="443230" y="90335"/>
                </a:lnTo>
                <a:close/>
              </a:path>
              <a:path w="756920" h="147954">
                <a:moveTo>
                  <a:pt x="443230" y="139750"/>
                </a:moveTo>
                <a:lnTo>
                  <a:pt x="422783" y="139750"/>
                </a:lnTo>
                <a:lnTo>
                  <a:pt x="422783" y="147485"/>
                </a:lnTo>
                <a:lnTo>
                  <a:pt x="443230" y="147485"/>
                </a:lnTo>
                <a:lnTo>
                  <a:pt x="443230" y="139750"/>
                </a:lnTo>
                <a:close/>
              </a:path>
              <a:path w="756920" h="147954">
                <a:moveTo>
                  <a:pt x="443230" y="107899"/>
                </a:moveTo>
                <a:lnTo>
                  <a:pt x="422783" y="107899"/>
                </a:lnTo>
                <a:lnTo>
                  <a:pt x="422783" y="122186"/>
                </a:lnTo>
                <a:lnTo>
                  <a:pt x="443230" y="122186"/>
                </a:lnTo>
                <a:lnTo>
                  <a:pt x="443230" y="107899"/>
                </a:lnTo>
                <a:close/>
              </a:path>
              <a:path w="756920" h="147954">
                <a:moveTo>
                  <a:pt x="330073" y="1193"/>
                </a:moveTo>
                <a:lnTo>
                  <a:pt x="323734" y="22389"/>
                </a:lnTo>
                <a:lnTo>
                  <a:pt x="317277" y="41187"/>
                </a:lnTo>
                <a:lnTo>
                  <a:pt x="310677" y="57588"/>
                </a:lnTo>
                <a:lnTo>
                  <a:pt x="303911" y="71589"/>
                </a:lnTo>
                <a:lnTo>
                  <a:pt x="305359" y="79361"/>
                </a:lnTo>
                <a:lnTo>
                  <a:pt x="306641" y="86617"/>
                </a:lnTo>
                <a:lnTo>
                  <a:pt x="307732" y="93353"/>
                </a:lnTo>
                <a:lnTo>
                  <a:pt x="308610" y="99568"/>
                </a:lnTo>
                <a:lnTo>
                  <a:pt x="312293" y="94157"/>
                </a:lnTo>
                <a:lnTo>
                  <a:pt x="315849" y="88226"/>
                </a:lnTo>
                <a:lnTo>
                  <a:pt x="319405" y="81775"/>
                </a:lnTo>
                <a:lnTo>
                  <a:pt x="338200" y="81775"/>
                </a:lnTo>
                <a:lnTo>
                  <a:pt x="338200" y="39814"/>
                </a:lnTo>
                <a:lnTo>
                  <a:pt x="341131" y="31889"/>
                </a:lnTo>
                <a:lnTo>
                  <a:pt x="344027" y="23679"/>
                </a:lnTo>
                <a:lnTo>
                  <a:pt x="346898" y="15182"/>
                </a:lnTo>
                <a:lnTo>
                  <a:pt x="349758" y="6400"/>
                </a:lnTo>
                <a:lnTo>
                  <a:pt x="330073" y="1193"/>
                </a:lnTo>
                <a:close/>
              </a:path>
              <a:path w="756920" h="147954">
                <a:moveTo>
                  <a:pt x="443230" y="66522"/>
                </a:moveTo>
                <a:lnTo>
                  <a:pt x="353822" y="66522"/>
                </a:lnTo>
                <a:lnTo>
                  <a:pt x="353822" y="82448"/>
                </a:lnTo>
                <a:lnTo>
                  <a:pt x="443230" y="82448"/>
                </a:lnTo>
                <a:lnTo>
                  <a:pt x="443230" y="66522"/>
                </a:lnTo>
                <a:close/>
              </a:path>
              <a:path w="756920" h="147954">
                <a:moveTo>
                  <a:pt x="443230" y="43014"/>
                </a:moveTo>
                <a:lnTo>
                  <a:pt x="353822" y="43014"/>
                </a:lnTo>
                <a:lnTo>
                  <a:pt x="353822" y="58940"/>
                </a:lnTo>
                <a:lnTo>
                  <a:pt x="443230" y="58940"/>
                </a:lnTo>
                <a:lnTo>
                  <a:pt x="443230" y="43014"/>
                </a:lnTo>
                <a:close/>
              </a:path>
              <a:path w="756920" h="147954">
                <a:moveTo>
                  <a:pt x="451739" y="17856"/>
                </a:moveTo>
                <a:lnTo>
                  <a:pt x="347725" y="17856"/>
                </a:lnTo>
                <a:lnTo>
                  <a:pt x="347725" y="34823"/>
                </a:lnTo>
                <a:lnTo>
                  <a:pt x="451739" y="34823"/>
                </a:lnTo>
                <a:lnTo>
                  <a:pt x="451739" y="17856"/>
                </a:lnTo>
                <a:close/>
              </a:path>
              <a:path w="756920" h="147954">
                <a:moveTo>
                  <a:pt x="403733" y="152"/>
                </a:moveTo>
                <a:lnTo>
                  <a:pt x="381508" y="4165"/>
                </a:lnTo>
                <a:lnTo>
                  <a:pt x="383794" y="8978"/>
                </a:lnTo>
                <a:lnTo>
                  <a:pt x="385825" y="13538"/>
                </a:lnTo>
                <a:lnTo>
                  <a:pt x="387604" y="17856"/>
                </a:lnTo>
                <a:lnTo>
                  <a:pt x="411861" y="17856"/>
                </a:lnTo>
                <a:lnTo>
                  <a:pt x="408940" y="10617"/>
                </a:lnTo>
                <a:lnTo>
                  <a:pt x="406146" y="4711"/>
                </a:lnTo>
                <a:lnTo>
                  <a:pt x="403733" y="152"/>
                </a:lnTo>
                <a:close/>
              </a:path>
              <a:path w="756920" h="147954">
                <a:moveTo>
                  <a:pt x="512952" y="100761"/>
                </a:moveTo>
                <a:lnTo>
                  <a:pt x="492379" y="100761"/>
                </a:lnTo>
                <a:lnTo>
                  <a:pt x="492495" y="126317"/>
                </a:lnTo>
                <a:lnTo>
                  <a:pt x="493781" y="134076"/>
                </a:lnTo>
                <a:lnTo>
                  <a:pt x="497982" y="140120"/>
                </a:lnTo>
                <a:lnTo>
                  <a:pt x="504969" y="143748"/>
                </a:lnTo>
                <a:lnTo>
                  <a:pt x="514731" y="144957"/>
                </a:lnTo>
                <a:lnTo>
                  <a:pt x="554736" y="144957"/>
                </a:lnTo>
                <a:lnTo>
                  <a:pt x="560070" y="143573"/>
                </a:lnTo>
                <a:lnTo>
                  <a:pt x="568451" y="138010"/>
                </a:lnTo>
                <a:lnTo>
                  <a:pt x="572389" y="130822"/>
                </a:lnTo>
                <a:lnTo>
                  <a:pt x="573239" y="128143"/>
                </a:lnTo>
                <a:lnTo>
                  <a:pt x="516255" y="128143"/>
                </a:lnTo>
                <a:lnTo>
                  <a:pt x="512952" y="125653"/>
                </a:lnTo>
                <a:lnTo>
                  <a:pt x="512952" y="100761"/>
                </a:lnTo>
                <a:close/>
              </a:path>
              <a:path w="756920" h="147954">
                <a:moveTo>
                  <a:pt x="469773" y="98971"/>
                </a:moveTo>
                <a:lnTo>
                  <a:pt x="467084" y="107410"/>
                </a:lnTo>
                <a:lnTo>
                  <a:pt x="463978" y="115754"/>
                </a:lnTo>
                <a:lnTo>
                  <a:pt x="460468" y="124002"/>
                </a:lnTo>
                <a:lnTo>
                  <a:pt x="456565" y="132156"/>
                </a:lnTo>
                <a:lnTo>
                  <a:pt x="473964" y="140195"/>
                </a:lnTo>
                <a:lnTo>
                  <a:pt x="476673" y="134076"/>
                </a:lnTo>
                <a:lnTo>
                  <a:pt x="480253" y="125615"/>
                </a:lnTo>
                <a:lnTo>
                  <a:pt x="483893" y="116785"/>
                </a:lnTo>
                <a:lnTo>
                  <a:pt x="488442" y="105524"/>
                </a:lnTo>
                <a:lnTo>
                  <a:pt x="469773" y="98971"/>
                </a:lnTo>
                <a:close/>
              </a:path>
              <a:path w="756920" h="147954">
                <a:moveTo>
                  <a:pt x="587121" y="95846"/>
                </a:moveTo>
                <a:lnTo>
                  <a:pt x="570230" y="103886"/>
                </a:lnTo>
                <a:lnTo>
                  <a:pt x="574994" y="111993"/>
                </a:lnTo>
                <a:lnTo>
                  <a:pt x="579389" y="120103"/>
                </a:lnTo>
                <a:lnTo>
                  <a:pt x="583428" y="128214"/>
                </a:lnTo>
                <a:lnTo>
                  <a:pt x="587121" y="136321"/>
                </a:lnTo>
                <a:lnTo>
                  <a:pt x="604774" y="126949"/>
                </a:lnTo>
                <a:lnTo>
                  <a:pt x="601604" y="121041"/>
                </a:lnTo>
                <a:lnTo>
                  <a:pt x="597614" y="113888"/>
                </a:lnTo>
                <a:lnTo>
                  <a:pt x="592790" y="105491"/>
                </a:lnTo>
                <a:lnTo>
                  <a:pt x="587121" y="95846"/>
                </a:lnTo>
                <a:close/>
              </a:path>
              <a:path w="756920" h="147954">
                <a:moveTo>
                  <a:pt x="556514" y="108648"/>
                </a:moveTo>
                <a:lnTo>
                  <a:pt x="555454" y="116785"/>
                </a:lnTo>
                <a:lnTo>
                  <a:pt x="555329" y="117562"/>
                </a:lnTo>
                <a:lnTo>
                  <a:pt x="553720" y="122872"/>
                </a:lnTo>
                <a:lnTo>
                  <a:pt x="551561" y="124980"/>
                </a:lnTo>
                <a:lnTo>
                  <a:pt x="549529" y="127088"/>
                </a:lnTo>
                <a:lnTo>
                  <a:pt x="545719" y="128143"/>
                </a:lnTo>
                <a:lnTo>
                  <a:pt x="573239" y="128143"/>
                </a:lnTo>
                <a:lnTo>
                  <a:pt x="576072" y="119214"/>
                </a:lnTo>
                <a:lnTo>
                  <a:pt x="571373" y="117030"/>
                </a:lnTo>
                <a:lnTo>
                  <a:pt x="564769" y="113499"/>
                </a:lnTo>
                <a:lnTo>
                  <a:pt x="556514" y="108648"/>
                </a:lnTo>
                <a:close/>
              </a:path>
              <a:path w="756920" h="147954">
                <a:moveTo>
                  <a:pt x="538988" y="94500"/>
                </a:moveTo>
                <a:lnTo>
                  <a:pt x="528827" y="94500"/>
                </a:lnTo>
                <a:lnTo>
                  <a:pt x="519684" y="100457"/>
                </a:lnTo>
                <a:lnTo>
                  <a:pt x="524591" y="106771"/>
                </a:lnTo>
                <a:lnTo>
                  <a:pt x="528843" y="112474"/>
                </a:lnTo>
                <a:lnTo>
                  <a:pt x="532453" y="117562"/>
                </a:lnTo>
                <a:lnTo>
                  <a:pt x="535432" y="122034"/>
                </a:lnTo>
                <a:lnTo>
                  <a:pt x="551942" y="110426"/>
                </a:lnTo>
                <a:lnTo>
                  <a:pt x="538988" y="94500"/>
                </a:lnTo>
                <a:close/>
              </a:path>
              <a:path w="756920" h="147954">
                <a:moveTo>
                  <a:pt x="590550" y="12496"/>
                </a:moveTo>
                <a:lnTo>
                  <a:pt x="471297" y="12496"/>
                </a:lnTo>
                <a:lnTo>
                  <a:pt x="471297" y="94500"/>
                </a:lnTo>
                <a:lnTo>
                  <a:pt x="590550" y="94500"/>
                </a:lnTo>
                <a:lnTo>
                  <a:pt x="590550" y="79171"/>
                </a:lnTo>
                <a:lnTo>
                  <a:pt x="490855" y="79171"/>
                </a:lnTo>
                <a:lnTo>
                  <a:pt x="490855" y="70688"/>
                </a:lnTo>
                <a:lnTo>
                  <a:pt x="590550" y="70688"/>
                </a:lnTo>
                <a:lnTo>
                  <a:pt x="590550" y="57594"/>
                </a:lnTo>
                <a:lnTo>
                  <a:pt x="490855" y="57594"/>
                </a:lnTo>
                <a:lnTo>
                  <a:pt x="490855" y="49263"/>
                </a:lnTo>
                <a:lnTo>
                  <a:pt x="590550" y="49263"/>
                </a:lnTo>
                <a:lnTo>
                  <a:pt x="590550" y="36169"/>
                </a:lnTo>
                <a:lnTo>
                  <a:pt x="490855" y="36169"/>
                </a:lnTo>
                <a:lnTo>
                  <a:pt x="490855" y="27825"/>
                </a:lnTo>
                <a:lnTo>
                  <a:pt x="590550" y="27825"/>
                </a:lnTo>
                <a:lnTo>
                  <a:pt x="590550" y="12496"/>
                </a:lnTo>
                <a:close/>
              </a:path>
              <a:path w="756920" h="147954">
                <a:moveTo>
                  <a:pt x="590550" y="70688"/>
                </a:moveTo>
                <a:lnTo>
                  <a:pt x="570992" y="70688"/>
                </a:lnTo>
                <a:lnTo>
                  <a:pt x="570992" y="79171"/>
                </a:lnTo>
                <a:lnTo>
                  <a:pt x="590550" y="79171"/>
                </a:lnTo>
                <a:lnTo>
                  <a:pt x="590550" y="70688"/>
                </a:lnTo>
                <a:close/>
              </a:path>
              <a:path w="756920" h="147954">
                <a:moveTo>
                  <a:pt x="590550" y="49263"/>
                </a:moveTo>
                <a:lnTo>
                  <a:pt x="570992" y="49263"/>
                </a:lnTo>
                <a:lnTo>
                  <a:pt x="570992" y="57594"/>
                </a:lnTo>
                <a:lnTo>
                  <a:pt x="590550" y="57594"/>
                </a:lnTo>
                <a:lnTo>
                  <a:pt x="590550" y="49263"/>
                </a:lnTo>
                <a:close/>
              </a:path>
              <a:path w="756920" h="147954">
                <a:moveTo>
                  <a:pt x="590550" y="27825"/>
                </a:moveTo>
                <a:lnTo>
                  <a:pt x="570992" y="27825"/>
                </a:lnTo>
                <a:lnTo>
                  <a:pt x="570992" y="36169"/>
                </a:lnTo>
                <a:lnTo>
                  <a:pt x="590550" y="36169"/>
                </a:lnTo>
                <a:lnTo>
                  <a:pt x="590550" y="27825"/>
                </a:lnTo>
                <a:close/>
              </a:path>
              <a:path w="756920" h="147954">
                <a:moveTo>
                  <a:pt x="518033" y="0"/>
                </a:moveTo>
                <a:lnTo>
                  <a:pt x="517017" y="4419"/>
                </a:lnTo>
                <a:lnTo>
                  <a:pt x="516000" y="8585"/>
                </a:lnTo>
                <a:lnTo>
                  <a:pt x="514731" y="12496"/>
                </a:lnTo>
                <a:lnTo>
                  <a:pt x="538988" y="12496"/>
                </a:lnTo>
                <a:lnTo>
                  <a:pt x="543433" y="2679"/>
                </a:lnTo>
                <a:lnTo>
                  <a:pt x="518033" y="0"/>
                </a:lnTo>
                <a:close/>
              </a:path>
              <a:path w="756920" h="147954">
                <a:moveTo>
                  <a:pt x="651129" y="75311"/>
                </a:moveTo>
                <a:lnTo>
                  <a:pt x="629666" y="75311"/>
                </a:lnTo>
                <a:lnTo>
                  <a:pt x="629666" y="146443"/>
                </a:lnTo>
                <a:lnTo>
                  <a:pt x="651129" y="146443"/>
                </a:lnTo>
                <a:lnTo>
                  <a:pt x="651129" y="75311"/>
                </a:lnTo>
                <a:close/>
              </a:path>
              <a:path w="756920" h="147954">
                <a:moveTo>
                  <a:pt x="704723" y="98082"/>
                </a:moveTo>
                <a:lnTo>
                  <a:pt x="682371" y="98082"/>
                </a:lnTo>
                <a:lnTo>
                  <a:pt x="682434" y="118910"/>
                </a:lnTo>
                <a:lnTo>
                  <a:pt x="684039" y="130124"/>
                </a:lnTo>
                <a:lnTo>
                  <a:pt x="689054" y="138450"/>
                </a:lnTo>
                <a:lnTo>
                  <a:pt x="697426" y="143445"/>
                </a:lnTo>
                <a:lnTo>
                  <a:pt x="709168" y="145110"/>
                </a:lnTo>
                <a:lnTo>
                  <a:pt x="730758" y="145110"/>
                </a:lnTo>
                <a:lnTo>
                  <a:pt x="737743" y="143535"/>
                </a:lnTo>
                <a:lnTo>
                  <a:pt x="742696" y="140385"/>
                </a:lnTo>
                <a:lnTo>
                  <a:pt x="747776" y="137236"/>
                </a:lnTo>
                <a:lnTo>
                  <a:pt x="750951" y="132626"/>
                </a:lnTo>
                <a:lnTo>
                  <a:pt x="752221" y="126580"/>
                </a:lnTo>
                <a:lnTo>
                  <a:pt x="752777" y="123825"/>
                </a:lnTo>
                <a:lnTo>
                  <a:pt x="707898" y="123825"/>
                </a:lnTo>
                <a:lnTo>
                  <a:pt x="704723" y="120103"/>
                </a:lnTo>
                <a:lnTo>
                  <a:pt x="704723" y="98082"/>
                </a:lnTo>
                <a:close/>
              </a:path>
              <a:path w="756920" h="147954">
                <a:moveTo>
                  <a:pt x="734314" y="89446"/>
                </a:moveTo>
                <a:lnTo>
                  <a:pt x="725677" y="123825"/>
                </a:lnTo>
                <a:lnTo>
                  <a:pt x="752777" y="123825"/>
                </a:lnTo>
                <a:lnTo>
                  <a:pt x="753294" y="121261"/>
                </a:lnTo>
                <a:lnTo>
                  <a:pt x="754427" y="114390"/>
                </a:lnTo>
                <a:lnTo>
                  <a:pt x="755678" y="105613"/>
                </a:lnTo>
                <a:lnTo>
                  <a:pt x="756920" y="95999"/>
                </a:lnTo>
                <a:lnTo>
                  <a:pt x="749935" y="94208"/>
                </a:lnTo>
                <a:lnTo>
                  <a:pt x="742442" y="92024"/>
                </a:lnTo>
                <a:lnTo>
                  <a:pt x="734314" y="89446"/>
                </a:lnTo>
                <a:close/>
              </a:path>
              <a:path w="756920" h="147954">
                <a:moveTo>
                  <a:pt x="704723" y="1930"/>
                </a:moveTo>
                <a:lnTo>
                  <a:pt x="682371" y="1930"/>
                </a:lnTo>
                <a:lnTo>
                  <a:pt x="682371" y="70840"/>
                </a:lnTo>
                <a:lnTo>
                  <a:pt x="674941" y="75872"/>
                </a:lnTo>
                <a:lnTo>
                  <a:pt x="667321" y="80698"/>
                </a:lnTo>
                <a:lnTo>
                  <a:pt x="659511" y="85320"/>
                </a:lnTo>
                <a:lnTo>
                  <a:pt x="651510" y="89738"/>
                </a:lnTo>
                <a:lnTo>
                  <a:pt x="657098" y="97485"/>
                </a:lnTo>
                <a:lnTo>
                  <a:pt x="661416" y="103974"/>
                </a:lnTo>
                <a:lnTo>
                  <a:pt x="664591" y="109245"/>
                </a:lnTo>
                <a:lnTo>
                  <a:pt x="670687" y="105613"/>
                </a:lnTo>
                <a:lnTo>
                  <a:pt x="676529" y="101892"/>
                </a:lnTo>
                <a:lnTo>
                  <a:pt x="682371" y="98082"/>
                </a:lnTo>
                <a:lnTo>
                  <a:pt x="704723" y="98082"/>
                </a:lnTo>
                <a:lnTo>
                  <a:pt x="704723" y="82232"/>
                </a:lnTo>
                <a:lnTo>
                  <a:pt x="718605" y="71212"/>
                </a:lnTo>
                <a:lnTo>
                  <a:pt x="731678" y="59810"/>
                </a:lnTo>
                <a:lnTo>
                  <a:pt x="738083" y="53657"/>
                </a:lnTo>
                <a:lnTo>
                  <a:pt x="704723" y="53657"/>
                </a:lnTo>
                <a:lnTo>
                  <a:pt x="704723" y="1930"/>
                </a:lnTo>
                <a:close/>
              </a:path>
              <a:path w="756920" h="147954">
                <a:moveTo>
                  <a:pt x="645541" y="1333"/>
                </a:moveTo>
                <a:lnTo>
                  <a:pt x="638254" y="19509"/>
                </a:lnTo>
                <a:lnTo>
                  <a:pt x="629729" y="36680"/>
                </a:lnTo>
                <a:lnTo>
                  <a:pt x="619966" y="52847"/>
                </a:lnTo>
                <a:lnTo>
                  <a:pt x="608965" y="68008"/>
                </a:lnTo>
                <a:lnTo>
                  <a:pt x="610465" y="74159"/>
                </a:lnTo>
                <a:lnTo>
                  <a:pt x="611949" y="80698"/>
                </a:lnTo>
                <a:lnTo>
                  <a:pt x="613322" y="87184"/>
                </a:lnTo>
                <a:lnTo>
                  <a:pt x="614680" y="94056"/>
                </a:lnTo>
                <a:lnTo>
                  <a:pt x="619887" y="88150"/>
                </a:lnTo>
                <a:lnTo>
                  <a:pt x="624840" y="81902"/>
                </a:lnTo>
                <a:lnTo>
                  <a:pt x="629666" y="75311"/>
                </a:lnTo>
                <a:lnTo>
                  <a:pt x="651129" y="75311"/>
                </a:lnTo>
                <a:lnTo>
                  <a:pt x="651129" y="40779"/>
                </a:lnTo>
                <a:lnTo>
                  <a:pt x="655133" y="32992"/>
                </a:lnTo>
                <a:lnTo>
                  <a:pt x="658971" y="24965"/>
                </a:lnTo>
                <a:lnTo>
                  <a:pt x="662666" y="16694"/>
                </a:lnTo>
                <a:lnTo>
                  <a:pt x="666242" y="8178"/>
                </a:lnTo>
                <a:lnTo>
                  <a:pt x="645541" y="1333"/>
                </a:lnTo>
                <a:close/>
              </a:path>
              <a:path w="756920" h="147954">
                <a:moveTo>
                  <a:pt x="736854" y="21577"/>
                </a:moveTo>
                <a:lnTo>
                  <a:pt x="729279" y="30083"/>
                </a:lnTo>
                <a:lnTo>
                  <a:pt x="721407" y="38265"/>
                </a:lnTo>
                <a:lnTo>
                  <a:pt x="713226" y="46123"/>
                </a:lnTo>
                <a:lnTo>
                  <a:pt x="704723" y="53657"/>
                </a:lnTo>
                <a:lnTo>
                  <a:pt x="738083" y="53657"/>
                </a:lnTo>
                <a:lnTo>
                  <a:pt x="743942" y="48028"/>
                </a:lnTo>
                <a:lnTo>
                  <a:pt x="755396" y="35864"/>
                </a:lnTo>
                <a:lnTo>
                  <a:pt x="736854" y="21577"/>
                </a:lnTo>
                <a:close/>
              </a:path>
            </a:pathLst>
          </a:custGeom>
          <a:solidFill>
            <a:srgbClr val="003366"/>
          </a:solidFill>
        </p:spPr>
        <p:txBody>
          <a:bodyPr wrap="square" lIns="0" tIns="0" rIns="0" bIns="0" rtlCol="0"/>
          <a:lstStyle/>
          <a:p>
            <a:endParaRPr/>
          </a:p>
        </p:txBody>
      </p:sp>
      <p:sp>
        <p:nvSpPr>
          <p:cNvPr id="26" name="object 26"/>
          <p:cNvSpPr/>
          <p:nvPr/>
        </p:nvSpPr>
        <p:spPr>
          <a:xfrm>
            <a:off x="601980" y="3334511"/>
            <a:ext cx="2039326" cy="1528571"/>
          </a:xfrm>
          <a:prstGeom prst="rect">
            <a:avLst/>
          </a:prstGeom>
          <a:blipFill>
            <a:blip r:embed="rId10" cstate="print"/>
            <a:stretch>
              <a:fillRect/>
            </a:stretch>
          </a:blipFill>
        </p:spPr>
        <p:txBody>
          <a:bodyPr wrap="square" lIns="0" tIns="0" rIns="0" bIns="0" rtlCol="0"/>
          <a:lstStyle/>
          <a:p>
            <a:endParaRPr/>
          </a:p>
        </p:txBody>
      </p:sp>
      <p:sp>
        <p:nvSpPr>
          <p:cNvPr id="27" name="object 27"/>
          <p:cNvSpPr/>
          <p:nvPr/>
        </p:nvSpPr>
        <p:spPr>
          <a:xfrm>
            <a:off x="2747772" y="3328415"/>
            <a:ext cx="2060448" cy="1534668"/>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4910328" y="3331464"/>
            <a:ext cx="2071116" cy="1528572"/>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7083552" y="3351276"/>
            <a:ext cx="2057400" cy="1508760"/>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9243059" y="3352800"/>
            <a:ext cx="2063496" cy="1507236"/>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4629911" y="5023103"/>
            <a:ext cx="2322830" cy="481965"/>
          </a:xfrm>
          <a:custGeom>
            <a:avLst/>
            <a:gdLst/>
            <a:ahLst/>
            <a:cxnLst/>
            <a:rect l="l" t="t" r="r" b="b"/>
            <a:pathLst>
              <a:path w="2322829" h="481964">
                <a:moveTo>
                  <a:pt x="2084451" y="0"/>
                </a:moveTo>
                <a:lnTo>
                  <a:pt x="0" y="0"/>
                </a:lnTo>
                <a:lnTo>
                  <a:pt x="238125" y="240792"/>
                </a:lnTo>
                <a:lnTo>
                  <a:pt x="0" y="481584"/>
                </a:lnTo>
                <a:lnTo>
                  <a:pt x="2084451" y="481584"/>
                </a:lnTo>
                <a:lnTo>
                  <a:pt x="2322576" y="240792"/>
                </a:lnTo>
                <a:lnTo>
                  <a:pt x="2084451" y="0"/>
                </a:lnTo>
                <a:close/>
              </a:path>
            </a:pathLst>
          </a:custGeom>
          <a:solidFill>
            <a:srgbClr val="C00000"/>
          </a:solidFill>
        </p:spPr>
        <p:txBody>
          <a:bodyPr wrap="square" lIns="0" tIns="0" rIns="0" bIns="0" rtlCol="0"/>
          <a:lstStyle/>
          <a:p>
            <a:endParaRPr/>
          </a:p>
        </p:txBody>
      </p:sp>
      <p:sp>
        <p:nvSpPr>
          <p:cNvPr id="32" name="object 32"/>
          <p:cNvSpPr/>
          <p:nvPr/>
        </p:nvSpPr>
        <p:spPr>
          <a:xfrm>
            <a:off x="4629911" y="5023103"/>
            <a:ext cx="2322830" cy="481965"/>
          </a:xfrm>
          <a:custGeom>
            <a:avLst/>
            <a:gdLst/>
            <a:ahLst/>
            <a:cxnLst/>
            <a:rect l="l" t="t" r="r" b="b"/>
            <a:pathLst>
              <a:path w="2322829" h="481964">
                <a:moveTo>
                  <a:pt x="0" y="0"/>
                </a:moveTo>
                <a:lnTo>
                  <a:pt x="2084451" y="0"/>
                </a:lnTo>
                <a:lnTo>
                  <a:pt x="2322576" y="240792"/>
                </a:lnTo>
                <a:lnTo>
                  <a:pt x="2084451" y="481584"/>
                </a:lnTo>
                <a:lnTo>
                  <a:pt x="0" y="481584"/>
                </a:lnTo>
                <a:lnTo>
                  <a:pt x="238125" y="240792"/>
                </a:lnTo>
                <a:lnTo>
                  <a:pt x="0" y="0"/>
                </a:lnTo>
                <a:close/>
              </a:path>
            </a:pathLst>
          </a:custGeom>
          <a:ln w="57912">
            <a:solidFill>
              <a:srgbClr val="FFFFFF"/>
            </a:solidFill>
          </a:ln>
        </p:spPr>
        <p:txBody>
          <a:bodyPr wrap="square" lIns="0" tIns="0" rIns="0" bIns="0" rtlCol="0"/>
          <a:lstStyle/>
          <a:p>
            <a:endParaRPr/>
          </a:p>
        </p:txBody>
      </p:sp>
      <p:sp>
        <p:nvSpPr>
          <p:cNvPr id="33" name="object 33"/>
          <p:cNvSpPr/>
          <p:nvPr/>
        </p:nvSpPr>
        <p:spPr>
          <a:xfrm>
            <a:off x="5384291" y="5180584"/>
            <a:ext cx="883285" cy="173482"/>
          </a:xfrm>
          <a:prstGeom prst="rect">
            <a:avLst/>
          </a:prstGeom>
          <a:blipFill>
            <a:blip r:embed="rId15" cstate="print"/>
            <a:stretch>
              <a:fillRect/>
            </a:stretch>
          </a:blipFill>
        </p:spPr>
        <p:txBody>
          <a:bodyPr wrap="square" lIns="0" tIns="0" rIns="0" bIns="0" rtlCol="0"/>
          <a:lstStyle/>
          <a:p>
            <a:endParaRPr/>
          </a:p>
        </p:txBody>
      </p:sp>
      <p:sp>
        <p:nvSpPr>
          <p:cNvPr id="34" name="object 34"/>
          <p:cNvSpPr txBox="1">
            <a:spLocks noGrp="1"/>
          </p:cNvSpPr>
          <p:nvPr>
            <p:ph type="title"/>
          </p:nvPr>
        </p:nvSpPr>
        <p:spPr>
          <a:xfrm>
            <a:off x="266801" y="122377"/>
            <a:ext cx="3688079"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装配式建筑发展方向</a:t>
            </a:r>
            <a:endParaRPr sz="3200">
              <a:latin typeface="微软雅黑"/>
              <a:cs typeface="微软雅黑"/>
            </a:endParaRPr>
          </a:p>
        </p:txBody>
      </p:sp>
      <p:sp>
        <p:nvSpPr>
          <p:cNvPr id="35" name="object 35"/>
          <p:cNvSpPr/>
          <p:nvPr/>
        </p:nvSpPr>
        <p:spPr>
          <a:xfrm>
            <a:off x="3704844" y="1196339"/>
            <a:ext cx="2538983" cy="1734312"/>
          </a:xfrm>
          <a:prstGeom prst="rect">
            <a:avLst/>
          </a:prstGeom>
          <a:blipFill>
            <a:blip r:embed="rId16" cstate="print"/>
            <a:stretch>
              <a:fillRect/>
            </a:stretch>
          </a:blipFill>
        </p:spPr>
        <p:txBody>
          <a:bodyPr wrap="square" lIns="0" tIns="0" rIns="0" bIns="0" rtlCol="0"/>
          <a:lstStyle/>
          <a:p>
            <a:endParaRPr/>
          </a:p>
        </p:txBody>
      </p:sp>
      <p:sp>
        <p:nvSpPr>
          <p:cNvPr id="36" name="object 36"/>
          <p:cNvSpPr/>
          <p:nvPr/>
        </p:nvSpPr>
        <p:spPr>
          <a:xfrm>
            <a:off x="1560684" y="1199387"/>
            <a:ext cx="1941412" cy="1731264"/>
          </a:xfrm>
          <a:prstGeom prst="rect">
            <a:avLst/>
          </a:prstGeom>
          <a:blipFill>
            <a:blip r:embed="rId17" cstate="print"/>
            <a:stretch>
              <a:fillRect/>
            </a:stretch>
          </a:blipFill>
        </p:spPr>
        <p:txBody>
          <a:bodyPr wrap="square" lIns="0" tIns="0" rIns="0" bIns="0" rtlCol="0"/>
          <a:lstStyle/>
          <a:p>
            <a:endParaRPr/>
          </a:p>
        </p:txBody>
      </p:sp>
      <p:sp>
        <p:nvSpPr>
          <p:cNvPr id="37" name="object 37"/>
          <p:cNvSpPr/>
          <p:nvPr/>
        </p:nvSpPr>
        <p:spPr>
          <a:xfrm>
            <a:off x="1474469" y="1186433"/>
            <a:ext cx="2077720" cy="1757680"/>
          </a:xfrm>
          <a:custGeom>
            <a:avLst/>
            <a:gdLst/>
            <a:ahLst/>
            <a:cxnLst/>
            <a:rect l="l" t="t" r="r" b="b"/>
            <a:pathLst>
              <a:path w="2077720" h="1757680">
                <a:moveTo>
                  <a:pt x="0" y="1757172"/>
                </a:moveTo>
                <a:lnTo>
                  <a:pt x="2077211" y="1757172"/>
                </a:lnTo>
                <a:lnTo>
                  <a:pt x="2077211" y="0"/>
                </a:lnTo>
                <a:lnTo>
                  <a:pt x="0" y="0"/>
                </a:lnTo>
                <a:lnTo>
                  <a:pt x="0" y="1757172"/>
                </a:lnTo>
                <a:close/>
              </a:path>
            </a:pathLst>
          </a:custGeom>
          <a:ln w="25908">
            <a:solidFill>
              <a:srgbClr val="D99593"/>
            </a:solidFill>
          </a:ln>
        </p:spPr>
        <p:txBody>
          <a:bodyPr wrap="square" lIns="0" tIns="0" rIns="0" bIns="0" rtlCol="0"/>
          <a:lstStyle/>
          <a:p>
            <a:endParaRPr/>
          </a:p>
        </p:txBody>
      </p:sp>
      <p:sp>
        <p:nvSpPr>
          <p:cNvPr id="38" name="object 38"/>
          <p:cNvSpPr/>
          <p:nvPr/>
        </p:nvSpPr>
        <p:spPr>
          <a:xfrm>
            <a:off x="407669" y="3263646"/>
            <a:ext cx="11017250" cy="2959735"/>
          </a:xfrm>
          <a:custGeom>
            <a:avLst/>
            <a:gdLst/>
            <a:ahLst/>
            <a:cxnLst/>
            <a:rect l="l" t="t" r="r" b="b"/>
            <a:pathLst>
              <a:path w="11017250" h="2959735">
                <a:moveTo>
                  <a:pt x="0" y="2959608"/>
                </a:moveTo>
                <a:lnTo>
                  <a:pt x="11016996" y="2959608"/>
                </a:lnTo>
                <a:lnTo>
                  <a:pt x="11016996" y="0"/>
                </a:lnTo>
                <a:lnTo>
                  <a:pt x="0" y="0"/>
                </a:lnTo>
                <a:lnTo>
                  <a:pt x="0" y="2959608"/>
                </a:lnTo>
                <a:close/>
              </a:path>
            </a:pathLst>
          </a:custGeom>
          <a:ln w="19812">
            <a:solidFill>
              <a:srgbClr val="0000FF"/>
            </a:solidFill>
            <a:prstDash val="sysDash"/>
          </a:ln>
        </p:spPr>
        <p:txBody>
          <a:bodyPr wrap="square" lIns="0" tIns="0" rIns="0" bIns="0" rtlCol="0"/>
          <a:lstStyle/>
          <a:p>
            <a:endParaRPr/>
          </a:p>
        </p:txBody>
      </p:sp>
      <p:sp>
        <p:nvSpPr>
          <p:cNvPr id="39" name="object 39"/>
          <p:cNvSpPr txBox="1"/>
          <p:nvPr/>
        </p:nvSpPr>
        <p:spPr>
          <a:xfrm>
            <a:off x="6655689" y="1529588"/>
            <a:ext cx="459740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微软雅黑"/>
                <a:cs typeface="微软雅黑"/>
              </a:rPr>
              <a:t>基于生产施工工艺工序技术，研发自动化装配 和复合型机器人，替代工人进行高效作业，实 现预制工厂构件生产的自动化和施工现场高效 </a:t>
            </a:r>
            <a:r>
              <a:rPr sz="1800" spc="-5" dirty="0">
                <a:latin typeface="微软雅黑"/>
                <a:cs typeface="微软雅黑"/>
              </a:rPr>
              <a:t>施工，大幅提高工效和自动化水平</a:t>
            </a:r>
            <a:endParaRPr sz="1800">
              <a:latin typeface="微软雅黑"/>
              <a:cs typeface="微软雅黑"/>
            </a:endParaRPr>
          </a:p>
        </p:txBody>
      </p:sp>
      <p:sp>
        <p:nvSpPr>
          <p:cNvPr id="40" name="object 40"/>
          <p:cNvSpPr/>
          <p:nvPr/>
        </p:nvSpPr>
        <p:spPr>
          <a:xfrm>
            <a:off x="3486150" y="2925317"/>
            <a:ext cx="696595" cy="363220"/>
          </a:xfrm>
          <a:custGeom>
            <a:avLst/>
            <a:gdLst/>
            <a:ahLst/>
            <a:cxnLst/>
            <a:rect l="l" t="t" r="r" b="b"/>
            <a:pathLst>
              <a:path w="696595" h="363220">
                <a:moveTo>
                  <a:pt x="696467" y="181356"/>
                </a:moveTo>
                <a:lnTo>
                  <a:pt x="0" y="181356"/>
                </a:lnTo>
                <a:lnTo>
                  <a:pt x="348234" y="362712"/>
                </a:lnTo>
                <a:lnTo>
                  <a:pt x="696467" y="181356"/>
                </a:lnTo>
                <a:close/>
              </a:path>
              <a:path w="696595" h="363220">
                <a:moveTo>
                  <a:pt x="522350" y="0"/>
                </a:moveTo>
                <a:lnTo>
                  <a:pt x="174116" y="0"/>
                </a:lnTo>
                <a:lnTo>
                  <a:pt x="174116" y="181356"/>
                </a:lnTo>
                <a:lnTo>
                  <a:pt x="522350" y="181356"/>
                </a:lnTo>
                <a:lnTo>
                  <a:pt x="522350" y="0"/>
                </a:lnTo>
                <a:close/>
              </a:path>
            </a:pathLst>
          </a:custGeom>
          <a:solidFill>
            <a:srgbClr val="C00000"/>
          </a:solidFill>
        </p:spPr>
        <p:txBody>
          <a:bodyPr wrap="square" lIns="0" tIns="0" rIns="0" bIns="0" rtlCol="0"/>
          <a:lstStyle/>
          <a:p>
            <a:endParaRPr/>
          </a:p>
        </p:txBody>
      </p:sp>
      <p:sp>
        <p:nvSpPr>
          <p:cNvPr id="41" name="object 41"/>
          <p:cNvSpPr/>
          <p:nvPr/>
        </p:nvSpPr>
        <p:spPr>
          <a:xfrm>
            <a:off x="3486150" y="2925317"/>
            <a:ext cx="696595" cy="363220"/>
          </a:xfrm>
          <a:custGeom>
            <a:avLst/>
            <a:gdLst/>
            <a:ahLst/>
            <a:cxnLst/>
            <a:rect l="l" t="t" r="r" b="b"/>
            <a:pathLst>
              <a:path w="696595" h="363220">
                <a:moveTo>
                  <a:pt x="0" y="181356"/>
                </a:moveTo>
                <a:lnTo>
                  <a:pt x="174116" y="181356"/>
                </a:lnTo>
                <a:lnTo>
                  <a:pt x="174116" y="0"/>
                </a:lnTo>
                <a:lnTo>
                  <a:pt x="522350" y="0"/>
                </a:lnTo>
                <a:lnTo>
                  <a:pt x="522350" y="181356"/>
                </a:lnTo>
                <a:lnTo>
                  <a:pt x="696467" y="181356"/>
                </a:lnTo>
                <a:lnTo>
                  <a:pt x="348234" y="362712"/>
                </a:lnTo>
                <a:lnTo>
                  <a:pt x="0" y="181356"/>
                </a:lnTo>
                <a:close/>
              </a:path>
            </a:pathLst>
          </a:custGeom>
          <a:ln w="25908">
            <a:solidFill>
              <a:srgbClr val="C00000"/>
            </a:solidFill>
          </a:ln>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31032" y="3640201"/>
            <a:ext cx="5310886" cy="748665"/>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5545835" y="1988820"/>
            <a:ext cx="1080770" cy="1080770"/>
          </a:xfrm>
          <a:custGeom>
            <a:avLst/>
            <a:gdLst/>
            <a:ahLst/>
            <a:cxnLst/>
            <a:rect l="l" t="t" r="r" b="b"/>
            <a:pathLst>
              <a:path w="1080770" h="1080770">
                <a:moveTo>
                  <a:pt x="540258" y="0"/>
                </a:moveTo>
                <a:lnTo>
                  <a:pt x="491091" y="2208"/>
                </a:lnTo>
                <a:lnTo>
                  <a:pt x="443159" y="8706"/>
                </a:lnTo>
                <a:lnTo>
                  <a:pt x="396654" y="19302"/>
                </a:lnTo>
                <a:lnTo>
                  <a:pt x="351765" y="33806"/>
                </a:lnTo>
                <a:lnTo>
                  <a:pt x="308685" y="52026"/>
                </a:lnTo>
                <a:lnTo>
                  <a:pt x="267603" y="73772"/>
                </a:lnTo>
                <a:lnTo>
                  <a:pt x="228710" y="98854"/>
                </a:lnTo>
                <a:lnTo>
                  <a:pt x="192198" y="127079"/>
                </a:lnTo>
                <a:lnTo>
                  <a:pt x="158257" y="158257"/>
                </a:lnTo>
                <a:lnTo>
                  <a:pt x="127079" y="192198"/>
                </a:lnTo>
                <a:lnTo>
                  <a:pt x="98854" y="228710"/>
                </a:lnTo>
                <a:lnTo>
                  <a:pt x="73772" y="267603"/>
                </a:lnTo>
                <a:lnTo>
                  <a:pt x="52026" y="308685"/>
                </a:lnTo>
                <a:lnTo>
                  <a:pt x="33806" y="351765"/>
                </a:lnTo>
                <a:lnTo>
                  <a:pt x="19302" y="396654"/>
                </a:lnTo>
                <a:lnTo>
                  <a:pt x="8706" y="443159"/>
                </a:lnTo>
                <a:lnTo>
                  <a:pt x="2208" y="491091"/>
                </a:lnTo>
                <a:lnTo>
                  <a:pt x="0" y="540257"/>
                </a:lnTo>
                <a:lnTo>
                  <a:pt x="2208" y="589424"/>
                </a:lnTo>
                <a:lnTo>
                  <a:pt x="8706" y="637356"/>
                </a:lnTo>
                <a:lnTo>
                  <a:pt x="19302" y="683861"/>
                </a:lnTo>
                <a:lnTo>
                  <a:pt x="33806" y="728750"/>
                </a:lnTo>
                <a:lnTo>
                  <a:pt x="52026" y="771830"/>
                </a:lnTo>
                <a:lnTo>
                  <a:pt x="73772" y="812912"/>
                </a:lnTo>
                <a:lnTo>
                  <a:pt x="98854" y="851805"/>
                </a:lnTo>
                <a:lnTo>
                  <a:pt x="127079" y="888317"/>
                </a:lnTo>
                <a:lnTo>
                  <a:pt x="158257" y="922258"/>
                </a:lnTo>
                <a:lnTo>
                  <a:pt x="192198" y="953436"/>
                </a:lnTo>
                <a:lnTo>
                  <a:pt x="228710" y="981661"/>
                </a:lnTo>
                <a:lnTo>
                  <a:pt x="267603" y="1006743"/>
                </a:lnTo>
                <a:lnTo>
                  <a:pt x="308685" y="1028489"/>
                </a:lnTo>
                <a:lnTo>
                  <a:pt x="351765" y="1046709"/>
                </a:lnTo>
                <a:lnTo>
                  <a:pt x="396654" y="1061213"/>
                </a:lnTo>
                <a:lnTo>
                  <a:pt x="443159" y="1071809"/>
                </a:lnTo>
                <a:lnTo>
                  <a:pt x="491091" y="1078307"/>
                </a:lnTo>
                <a:lnTo>
                  <a:pt x="540258" y="1080515"/>
                </a:lnTo>
                <a:lnTo>
                  <a:pt x="589424" y="1078307"/>
                </a:lnTo>
                <a:lnTo>
                  <a:pt x="637356" y="1071809"/>
                </a:lnTo>
                <a:lnTo>
                  <a:pt x="683861" y="1061213"/>
                </a:lnTo>
                <a:lnTo>
                  <a:pt x="728750" y="1046709"/>
                </a:lnTo>
                <a:lnTo>
                  <a:pt x="771830" y="1028489"/>
                </a:lnTo>
                <a:lnTo>
                  <a:pt x="812912" y="1006743"/>
                </a:lnTo>
                <a:lnTo>
                  <a:pt x="851805" y="981661"/>
                </a:lnTo>
                <a:lnTo>
                  <a:pt x="888317" y="953436"/>
                </a:lnTo>
                <a:lnTo>
                  <a:pt x="922258" y="922258"/>
                </a:lnTo>
                <a:lnTo>
                  <a:pt x="953436" y="888317"/>
                </a:lnTo>
                <a:lnTo>
                  <a:pt x="981661" y="851805"/>
                </a:lnTo>
                <a:lnTo>
                  <a:pt x="1006743" y="812912"/>
                </a:lnTo>
                <a:lnTo>
                  <a:pt x="1028489" y="771830"/>
                </a:lnTo>
                <a:lnTo>
                  <a:pt x="1046709" y="728750"/>
                </a:lnTo>
                <a:lnTo>
                  <a:pt x="1061213" y="683861"/>
                </a:lnTo>
                <a:lnTo>
                  <a:pt x="1071809" y="637356"/>
                </a:lnTo>
                <a:lnTo>
                  <a:pt x="1078307" y="589424"/>
                </a:lnTo>
                <a:lnTo>
                  <a:pt x="1080515" y="540257"/>
                </a:lnTo>
                <a:lnTo>
                  <a:pt x="1078307" y="491091"/>
                </a:lnTo>
                <a:lnTo>
                  <a:pt x="1071809" y="443159"/>
                </a:lnTo>
                <a:lnTo>
                  <a:pt x="1061213" y="396654"/>
                </a:lnTo>
                <a:lnTo>
                  <a:pt x="1046709" y="351765"/>
                </a:lnTo>
                <a:lnTo>
                  <a:pt x="1028489" y="308685"/>
                </a:lnTo>
                <a:lnTo>
                  <a:pt x="1006743" y="267603"/>
                </a:lnTo>
                <a:lnTo>
                  <a:pt x="981661" y="228710"/>
                </a:lnTo>
                <a:lnTo>
                  <a:pt x="953436" y="192198"/>
                </a:lnTo>
                <a:lnTo>
                  <a:pt x="922258" y="158257"/>
                </a:lnTo>
                <a:lnTo>
                  <a:pt x="888317" y="127079"/>
                </a:lnTo>
                <a:lnTo>
                  <a:pt x="851805" y="98854"/>
                </a:lnTo>
                <a:lnTo>
                  <a:pt x="812912" y="73772"/>
                </a:lnTo>
                <a:lnTo>
                  <a:pt x="771830" y="52026"/>
                </a:lnTo>
                <a:lnTo>
                  <a:pt x="728750" y="33806"/>
                </a:lnTo>
                <a:lnTo>
                  <a:pt x="683861" y="19302"/>
                </a:lnTo>
                <a:lnTo>
                  <a:pt x="637356" y="8706"/>
                </a:lnTo>
                <a:lnTo>
                  <a:pt x="589424" y="2208"/>
                </a:lnTo>
                <a:lnTo>
                  <a:pt x="540258" y="0"/>
                </a:lnTo>
                <a:close/>
              </a:path>
            </a:pathLst>
          </a:custGeom>
          <a:solidFill>
            <a:srgbClr val="173149"/>
          </a:solidFill>
        </p:spPr>
        <p:txBody>
          <a:bodyPr wrap="square" lIns="0" tIns="0" rIns="0" bIns="0" rtlCol="0"/>
          <a:lstStyle/>
          <a:p>
            <a:endParaRPr/>
          </a:p>
        </p:txBody>
      </p:sp>
      <p:sp>
        <p:nvSpPr>
          <p:cNvPr id="4" name="object 4"/>
          <p:cNvSpPr/>
          <p:nvPr/>
        </p:nvSpPr>
        <p:spPr>
          <a:xfrm>
            <a:off x="5874130" y="2238755"/>
            <a:ext cx="403098" cy="602488"/>
          </a:xfrm>
          <a:prstGeom prst="rect">
            <a:avLst/>
          </a:prstGeom>
          <a:blipFill>
            <a:blip r:embed="rId6" cstate="print"/>
            <a:stretch>
              <a:fillRect/>
            </a:stretch>
          </a:blipFill>
        </p:spPr>
        <p:txBody>
          <a:bodyPr wrap="square" lIns="0" tIns="0" rIns="0" bIns="0" rtlCol="0"/>
          <a:lstStyle/>
          <a:p>
            <a:endParaRPr/>
          </a:p>
        </p:txBody>
      </p:sp>
      <p:pic>
        <p:nvPicPr>
          <p:cNvPr id="5" name="luvvoice.com-20240823-Kgu3">
            <a:hlinkClick r:id="" action="ppaction://media"/>
            <a:extLst>
              <a:ext uri="{FF2B5EF4-FFF2-40B4-BE49-F238E27FC236}">
                <a16:creationId xmlns:a16="http://schemas.microsoft.com/office/drawing/2014/main" id="{57605823-13E0-7A55-ACEF-766722A29B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854709"/>
            <a:ext cx="4501515" cy="513715"/>
          </a:xfrm>
          <a:prstGeom prst="rect">
            <a:avLst/>
          </a:prstGeom>
        </p:spPr>
        <p:txBody>
          <a:bodyPr vert="horz" wrap="square" lIns="0" tIns="13335" rIns="0" bIns="0" rtlCol="0">
            <a:spAutoFit/>
          </a:bodyPr>
          <a:lstStyle/>
          <a:p>
            <a:pPr marL="12700">
              <a:lnSpc>
                <a:spcPct val="100000"/>
              </a:lnSpc>
              <a:spcBef>
                <a:spcPts val="105"/>
              </a:spcBef>
            </a:pPr>
            <a:r>
              <a:rPr sz="3200" b="1" u="none" dirty="0" err="1">
                <a:latin typeface="微软雅黑"/>
                <a:cs typeface="微软雅黑"/>
              </a:rPr>
              <a:t>建筑模块标准化设计</a:t>
            </a:r>
            <a:endParaRPr sz="3200" dirty="0">
              <a:latin typeface="微软雅黑"/>
              <a:cs typeface="微软雅黑"/>
            </a:endParaRPr>
          </a:p>
        </p:txBody>
      </p:sp>
      <p:sp>
        <p:nvSpPr>
          <p:cNvPr id="3" name="object 3"/>
          <p:cNvSpPr txBox="1"/>
          <p:nvPr/>
        </p:nvSpPr>
        <p:spPr>
          <a:xfrm>
            <a:off x="486257" y="1585722"/>
            <a:ext cx="10998200" cy="3867150"/>
          </a:xfrm>
          <a:prstGeom prst="rect">
            <a:avLst/>
          </a:prstGeom>
        </p:spPr>
        <p:txBody>
          <a:bodyPr vert="horz" wrap="square" lIns="0" tIns="12700" rIns="0" bIns="0" rtlCol="0">
            <a:spAutoFit/>
          </a:bodyPr>
          <a:lstStyle/>
          <a:p>
            <a:pPr marL="12700" marR="5080">
              <a:lnSpc>
                <a:spcPct val="150000"/>
              </a:lnSpc>
              <a:spcBef>
                <a:spcPts val="100"/>
              </a:spcBef>
            </a:pPr>
            <a:r>
              <a:rPr sz="2400" dirty="0">
                <a:latin typeface="微软雅黑"/>
                <a:cs typeface="微软雅黑"/>
              </a:rPr>
              <a:t>建筑模块标准化设计是在综合分析建筑自身特点的基础上，根据用户提出的个性 化要求，将整个建筑系统地分解为若干独立的、可复制的、重复性高的功能模块， 并将各功能模块进一步分解为可工业化生产的构配件和部品部件</a:t>
            </a:r>
            <a:endParaRPr sz="2400">
              <a:latin typeface="微软雅黑"/>
              <a:cs typeface="微软雅黑"/>
            </a:endParaRPr>
          </a:p>
          <a:p>
            <a:pPr marL="355600" indent="-342900">
              <a:lnSpc>
                <a:spcPct val="100000"/>
              </a:lnSpc>
              <a:spcBef>
                <a:spcPts val="1440"/>
              </a:spcBef>
              <a:buFont typeface="Arial"/>
              <a:buChar char="•"/>
              <a:tabLst>
                <a:tab pos="354965" algn="l"/>
                <a:tab pos="355600" algn="l"/>
              </a:tabLst>
            </a:pPr>
            <a:r>
              <a:rPr sz="2400" spc="-5" dirty="0">
                <a:latin typeface="微软雅黑"/>
                <a:cs typeface="微软雅黑"/>
              </a:rPr>
              <a:t>标准化</a:t>
            </a:r>
            <a:endParaRPr sz="2400">
              <a:latin typeface="微软雅黑"/>
              <a:cs typeface="微软雅黑"/>
            </a:endParaRPr>
          </a:p>
          <a:p>
            <a:pPr marL="355600" indent="-342900">
              <a:lnSpc>
                <a:spcPct val="100000"/>
              </a:lnSpc>
              <a:spcBef>
                <a:spcPts val="1445"/>
              </a:spcBef>
              <a:buFont typeface="Arial"/>
              <a:buChar char="•"/>
              <a:tabLst>
                <a:tab pos="354965" algn="l"/>
                <a:tab pos="355600" algn="l"/>
              </a:tabLst>
            </a:pPr>
            <a:r>
              <a:rPr sz="2400" dirty="0">
                <a:latin typeface="微软雅黑"/>
                <a:cs typeface="微软雅黑"/>
              </a:rPr>
              <a:t>协同性</a:t>
            </a:r>
            <a:endParaRPr sz="2400">
              <a:latin typeface="微软雅黑"/>
              <a:cs typeface="微软雅黑"/>
            </a:endParaRPr>
          </a:p>
          <a:p>
            <a:pPr marL="355600" indent="-342900">
              <a:lnSpc>
                <a:spcPct val="100000"/>
              </a:lnSpc>
              <a:spcBef>
                <a:spcPts val="1440"/>
              </a:spcBef>
              <a:buFont typeface="Arial"/>
              <a:buChar char="•"/>
              <a:tabLst>
                <a:tab pos="354965" algn="l"/>
                <a:tab pos="355600" algn="l"/>
              </a:tabLst>
            </a:pPr>
            <a:r>
              <a:rPr sz="2400" dirty="0">
                <a:latin typeface="微软雅黑"/>
                <a:cs typeface="微软雅黑"/>
              </a:rPr>
              <a:t>结构可靠</a:t>
            </a:r>
            <a:endParaRPr sz="2400">
              <a:latin typeface="微软雅黑"/>
              <a:cs typeface="微软雅黑"/>
            </a:endParaRPr>
          </a:p>
          <a:p>
            <a:pPr marL="355600" indent="-342900">
              <a:lnSpc>
                <a:spcPct val="100000"/>
              </a:lnSpc>
              <a:spcBef>
                <a:spcPts val="1440"/>
              </a:spcBef>
              <a:buFont typeface="Arial"/>
              <a:buChar char="•"/>
              <a:tabLst>
                <a:tab pos="354965" algn="l"/>
                <a:tab pos="355600" algn="l"/>
              </a:tabLst>
            </a:pPr>
            <a:r>
              <a:rPr sz="2400" dirty="0">
                <a:latin typeface="微软雅黑"/>
                <a:cs typeface="微软雅黑"/>
              </a:rPr>
              <a:t>运输条件及其经济性</a:t>
            </a:r>
            <a:endParaRPr sz="2400">
              <a:latin typeface="微软雅黑"/>
              <a:cs typeface="微软雅黑"/>
            </a:endParaRPr>
          </a:p>
        </p:txBody>
      </p:sp>
      <p:pic>
        <p:nvPicPr>
          <p:cNvPr id="4" name="luvvoice.com-20240823-MBQb">
            <a:hlinkClick r:id="" action="ppaction://media"/>
            <a:extLst>
              <a:ext uri="{FF2B5EF4-FFF2-40B4-BE49-F238E27FC236}">
                <a16:creationId xmlns:a16="http://schemas.microsoft.com/office/drawing/2014/main" id="{4004FDC0-EC4B-CF55-9DD0-D51A6079BA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92270" y="3643884"/>
            <a:ext cx="3793616" cy="743458"/>
          </a:xfrm>
          <a:prstGeom prst="rect">
            <a:avLst/>
          </a:prstGeom>
          <a:blipFill>
            <a:blip r:embed="rId5" cstate="print"/>
            <a:stretch>
              <a:fillRect/>
            </a:stretch>
          </a:blipFill>
        </p:spPr>
        <p:txBody>
          <a:bodyPr wrap="square" lIns="0" tIns="0" rIns="0" bIns="0" rtlCol="0"/>
          <a:lstStyle/>
          <a:p>
            <a:endParaRPr dirty="0"/>
          </a:p>
        </p:txBody>
      </p:sp>
      <p:sp>
        <p:nvSpPr>
          <p:cNvPr id="3" name="object 3"/>
          <p:cNvSpPr/>
          <p:nvPr/>
        </p:nvSpPr>
        <p:spPr>
          <a:xfrm>
            <a:off x="5545835" y="1988820"/>
            <a:ext cx="1080770" cy="1080770"/>
          </a:xfrm>
          <a:custGeom>
            <a:avLst/>
            <a:gdLst/>
            <a:ahLst/>
            <a:cxnLst/>
            <a:rect l="l" t="t" r="r" b="b"/>
            <a:pathLst>
              <a:path w="1080770" h="1080770">
                <a:moveTo>
                  <a:pt x="540258" y="0"/>
                </a:moveTo>
                <a:lnTo>
                  <a:pt x="491091" y="2208"/>
                </a:lnTo>
                <a:lnTo>
                  <a:pt x="443159" y="8706"/>
                </a:lnTo>
                <a:lnTo>
                  <a:pt x="396654" y="19302"/>
                </a:lnTo>
                <a:lnTo>
                  <a:pt x="351765" y="33806"/>
                </a:lnTo>
                <a:lnTo>
                  <a:pt x="308685" y="52026"/>
                </a:lnTo>
                <a:lnTo>
                  <a:pt x="267603" y="73772"/>
                </a:lnTo>
                <a:lnTo>
                  <a:pt x="228710" y="98854"/>
                </a:lnTo>
                <a:lnTo>
                  <a:pt x="192198" y="127079"/>
                </a:lnTo>
                <a:lnTo>
                  <a:pt x="158257" y="158257"/>
                </a:lnTo>
                <a:lnTo>
                  <a:pt x="127079" y="192198"/>
                </a:lnTo>
                <a:lnTo>
                  <a:pt x="98854" y="228710"/>
                </a:lnTo>
                <a:lnTo>
                  <a:pt x="73772" y="267603"/>
                </a:lnTo>
                <a:lnTo>
                  <a:pt x="52026" y="308685"/>
                </a:lnTo>
                <a:lnTo>
                  <a:pt x="33806" y="351765"/>
                </a:lnTo>
                <a:lnTo>
                  <a:pt x="19302" y="396654"/>
                </a:lnTo>
                <a:lnTo>
                  <a:pt x="8706" y="443159"/>
                </a:lnTo>
                <a:lnTo>
                  <a:pt x="2208" y="491091"/>
                </a:lnTo>
                <a:lnTo>
                  <a:pt x="0" y="540257"/>
                </a:lnTo>
                <a:lnTo>
                  <a:pt x="2208" y="589424"/>
                </a:lnTo>
                <a:lnTo>
                  <a:pt x="8706" y="637356"/>
                </a:lnTo>
                <a:lnTo>
                  <a:pt x="19302" y="683861"/>
                </a:lnTo>
                <a:lnTo>
                  <a:pt x="33806" y="728750"/>
                </a:lnTo>
                <a:lnTo>
                  <a:pt x="52026" y="771830"/>
                </a:lnTo>
                <a:lnTo>
                  <a:pt x="73772" y="812912"/>
                </a:lnTo>
                <a:lnTo>
                  <a:pt x="98854" y="851805"/>
                </a:lnTo>
                <a:lnTo>
                  <a:pt x="127079" y="888317"/>
                </a:lnTo>
                <a:lnTo>
                  <a:pt x="158257" y="922258"/>
                </a:lnTo>
                <a:lnTo>
                  <a:pt x="192198" y="953436"/>
                </a:lnTo>
                <a:lnTo>
                  <a:pt x="228710" y="981661"/>
                </a:lnTo>
                <a:lnTo>
                  <a:pt x="267603" y="1006743"/>
                </a:lnTo>
                <a:lnTo>
                  <a:pt x="308685" y="1028489"/>
                </a:lnTo>
                <a:lnTo>
                  <a:pt x="351765" y="1046709"/>
                </a:lnTo>
                <a:lnTo>
                  <a:pt x="396654" y="1061213"/>
                </a:lnTo>
                <a:lnTo>
                  <a:pt x="443159" y="1071809"/>
                </a:lnTo>
                <a:lnTo>
                  <a:pt x="491091" y="1078307"/>
                </a:lnTo>
                <a:lnTo>
                  <a:pt x="540258" y="1080515"/>
                </a:lnTo>
                <a:lnTo>
                  <a:pt x="589424" y="1078307"/>
                </a:lnTo>
                <a:lnTo>
                  <a:pt x="637356" y="1071809"/>
                </a:lnTo>
                <a:lnTo>
                  <a:pt x="683861" y="1061213"/>
                </a:lnTo>
                <a:lnTo>
                  <a:pt x="728750" y="1046709"/>
                </a:lnTo>
                <a:lnTo>
                  <a:pt x="771830" y="1028489"/>
                </a:lnTo>
                <a:lnTo>
                  <a:pt x="812912" y="1006743"/>
                </a:lnTo>
                <a:lnTo>
                  <a:pt x="851805" y="981661"/>
                </a:lnTo>
                <a:lnTo>
                  <a:pt x="888317" y="953436"/>
                </a:lnTo>
                <a:lnTo>
                  <a:pt x="922258" y="922258"/>
                </a:lnTo>
                <a:lnTo>
                  <a:pt x="953436" y="888317"/>
                </a:lnTo>
                <a:lnTo>
                  <a:pt x="981661" y="851805"/>
                </a:lnTo>
                <a:lnTo>
                  <a:pt x="1006743" y="812912"/>
                </a:lnTo>
                <a:lnTo>
                  <a:pt x="1028489" y="771830"/>
                </a:lnTo>
                <a:lnTo>
                  <a:pt x="1046709" y="728750"/>
                </a:lnTo>
                <a:lnTo>
                  <a:pt x="1061213" y="683861"/>
                </a:lnTo>
                <a:lnTo>
                  <a:pt x="1071809" y="637356"/>
                </a:lnTo>
                <a:lnTo>
                  <a:pt x="1078307" y="589424"/>
                </a:lnTo>
                <a:lnTo>
                  <a:pt x="1080515" y="540257"/>
                </a:lnTo>
                <a:lnTo>
                  <a:pt x="1078307" y="491091"/>
                </a:lnTo>
                <a:lnTo>
                  <a:pt x="1071809" y="443159"/>
                </a:lnTo>
                <a:lnTo>
                  <a:pt x="1061213" y="396654"/>
                </a:lnTo>
                <a:lnTo>
                  <a:pt x="1046709" y="351765"/>
                </a:lnTo>
                <a:lnTo>
                  <a:pt x="1028489" y="308685"/>
                </a:lnTo>
                <a:lnTo>
                  <a:pt x="1006743" y="267603"/>
                </a:lnTo>
                <a:lnTo>
                  <a:pt x="981661" y="228710"/>
                </a:lnTo>
                <a:lnTo>
                  <a:pt x="953436" y="192198"/>
                </a:lnTo>
                <a:lnTo>
                  <a:pt x="922258" y="158257"/>
                </a:lnTo>
                <a:lnTo>
                  <a:pt x="888317" y="127079"/>
                </a:lnTo>
                <a:lnTo>
                  <a:pt x="851805" y="98854"/>
                </a:lnTo>
                <a:lnTo>
                  <a:pt x="812912" y="73772"/>
                </a:lnTo>
                <a:lnTo>
                  <a:pt x="771830" y="52026"/>
                </a:lnTo>
                <a:lnTo>
                  <a:pt x="728750" y="33806"/>
                </a:lnTo>
                <a:lnTo>
                  <a:pt x="683861" y="19302"/>
                </a:lnTo>
                <a:lnTo>
                  <a:pt x="637356" y="8706"/>
                </a:lnTo>
                <a:lnTo>
                  <a:pt x="589424" y="2208"/>
                </a:lnTo>
                <a:lnTo>
                  <a:pt x="540258" y="0"/>
                </a:lnTo>
                <a:close/>
              </a:path>
            </a:pathLst>
          </a:custGeom>
          <a:solidFill>
            <a:srgbClr val="173149"/>
          </a:solidFill>
        </p:spPr>
        <p:txBody>
          <a:bodyPr wrap="square" lIns="0" tIns="0" rIns="0" bIns="0" rtlCol="0"/>
          <a:lstStyle/>
          <a:p>
            <a:endParaRPr/>
          </a:p>
        </p:txBody>
      </p:sp>
      <p:sp>
        <p:nvSpPr>
          <p:cNvPr id="4" name="object 4"/>
          <p:cNvSpPr/>
          <p:nvPr/>
        </p:nvSpPr>
        <p:spPr>
          <a:xfrm>
            <a:off x="5919470" y="2238755"/>
            <a:ext cx="263651" cy="602488"/>
          </a:xfrm>
          <a:prstGeom prst="rect">
            <a:avLst/>
          </a:prstGeom>
          <a:blipFill>
            <a:blip r:embed="rId6" cstate="print"/>
            <a:stretch>
              <a:fillRect/>
            </a:stretch>
          </a:blipFill>
        </p:spPr>
        <p:txBody>
          <a:bodyPr wrap="square" lIns="0" tIns="0" rIns="0" bIns="0" rtlCol="0"/>
          <a:lstStyle/>
          <a:p>
            <a:endParaRPr/>
          </a:p>
        </p:txBody>
      </p:sp>
      <p:pic>
        <p:nvPicPr>
          <p:cNvPr id="5" name="luvvoice.com-20240823-I0Je">
            <a:hlinkClick r:id="" action="ppaction://media"/>
            <a:extLst>
              <a:ext uri="{FF2B5EF4-FFF2-40B4-BE49-F238E27FC236}">
                <a16:creationId xmlns:a16="http://schemas.microsoft.com/office/drawing/2014/main" id="{564E1ECE-38FC-62A8-B41E-FF80F976DA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854709"/>
            <a:ext cx="4501515" cy="513715"/>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建筑模块标准化设计原则</a:t>
            </a:r>
            <a:endParaRPr sz="3200">
              <a:latin typeface="微软雅黑"/>
              <a:cs typeface="微软雅黑"/>
            </a:endParaRPr>
          </a:p>
        </p:txBody>
      </p:sp>
      <p:sp>
        <p:nvSpPr>
          <p:cNvPr id="3" name="object 3"/>
          <p:cNvSpPr txBox="1"/>
          <p:nvPr/>
        </p:nvSpPr>
        <p:spPr>
          <a:xfrm>
            <a:off x="486257" y="1386210"/>
            <a:ext cx="10982325" cy="5055235"/>
          </a:xfrm>
          <a:prstGeom prst="rect">
            <a:avLst/>
          </a:prstGeom>
        </p:spPr>
        <p:txBody>
          <a:bodyPr vert="horz" wrap="square" lIns="0" tIns="179705" rIns="0" bIns="0" rtlCol="0">
            <a:spAutoFit/>
          </a:bodyPr>
          <a:lstStyle/>
          <a:p>
            <a:pPr marL="12700">
              <a:lnSpc>
                <a:spcPct val="100000"/>
              </a:lnSpc>
              <a:spcBef>
                <a:spcPts val="1415"/>
              </a:spcBef>
            </a:pPr>
            <a:r>
              <a:rPr sz="2200" spc="-5" dirty="0">
                <a:solidFill>
                  <a:srgbClr val="FF0000"/>
                </a:solidFill>
                <a:latin typeface="微软雅黑"/>
                <a:cs typeface="微软雅黑"/>
              </a:rPr>
              <a:t>标准化</a:t>
            </a:r>
            <a:endParaRPr sz="2200" dirty="0">
              <a:latin typeface="微软雅黑"/>
              <a:cs typeface="微软雅黑"/>
            </a:endParaRPr>
          </a:p>
          <a:p>
            <a:pPr marL="355600" indent="-342900">
              <a:lnSpc>
                <a:spcPct val="100000"/>
              </a:lnSpc>
              <a:spcBef>
                <a:spcPts val="1320"/>
              </a:spcBef>
              <a:buFont typeface="Arial"/>
              <a:buChar char="•"/>
              <a:tabLst>
                <a:tab pos="354965" algn="l"/>
                <a:tab pos="355600" algn="l"/>
              </a:tabLst>
            </a:pPr>
            <a:r>
              <a:rPr sz="2200" spc="-5" dirty="0">
                <a:latin typeface="微软雅黑"/>
                <a:cs typeface="微软雅黑"/>
              </a:rPr>
              <a:t>统一</a:t>
            </a:r>
            <a:r>
              <a:rPr sz="2200" spc="-15" dirty="0">
                <a:latin typeface="微软雅黑"/>
                <a:cs typeface="微软雅黑"/>
              </a:rPr>
              <a:t>构</a:t>
            </a:r>
            <a:r>
              <a:rPr sz="2200" dirty="0">
                <a:latin typeface="微软雅黑"/>
                <a:cs typeface="微软雅黑"/>
              </a:rPr>
              <a:t>配件</a:t>
            </a:r>
            <a:r>
              <a:rPr sz="2200" spc="-5" dirty="0">
                <a:latin typeface="微软雅黑"/>
                <a:cs typeface="微软雅黑"/>
              </a:rPr>
              <a:t>和部</a:t>
            </a:r>
            <a:r>
              <a:rPr sz="2200" spc="-15" dirty="0">
                <a:latin typeface="微软雅黑"/>
                <a:cs typeface="微软雅黑"/>
              </a:rPr>
              <a:t>品</a:t>
            </a:r>
            <a:r>
              <a:rPr sz="2200" dirty="0">
                <a:latin typeface="微软雅黑"/>
                <a:cs typeface="微软雅黑"/>
              </a:rPr>
              <a:t>部件</a:t>
            </a:r>
            <a:r>
              <a:rPr sz="2200" spc="-5" dirty="0">
                <a:latin typeface="微软雅黑"/>
                <a:cs typeface="微软雅黑"/>
              </a:rPr>
              <a:t>的标</a:t>
            </a:r>
            <a:r>
              <a:rPr sz="2200" spc="-15" dirty="0">
                <a:latin typeface="微软雅黑"/>
                <a:cs typeface="微软雅黑"/>
              </a:rPr>
              <a:t>准</a:t>
            </a:r>
            <a:r>
              <a:rPr sz="2200" dirty="0">
                <a:latin typeface="微软雅黑"/>
                <a:cs typeface="微软雅黑"/>
              </a:rPr>
              <a:t>，包</a:t>
            </a:r>
            <a:r>
              <a:rPr sz="2200" spc="-5" dirty="0">
                <a:latin typeface="微软雅黑"/>
                <a:cs typeface="微软雅黑"/>
              </a:rPr>
              <a:t>括构</a:t>
            </a:r>
            <a:r>
              <a:rPr sz="2200" spc="-15" dirty="0">
                <a:latin typeface="微软雅黑"/>
                <a:cs typeface="微软雅黑"/>
              </a:rPr>
              <a:t>配</a:t>
            </a:r>
            <a:r>
              <a:rPr sz="2200" dirty="0">
                <a:latin typeface="微软雅黑"/>
                <a:cs typeface="微软雅黑"/>
              </a:rPr>
              <a:t>件本</a:t>
            </a:r>
            <a:r>
              <a:rPr sz="2200" spc="-5" dirty="0">
                <a:latin typeface="微软雅黑"/>
                <a:cs typeface="微软雅黑"/>
              </a:rPr>
              <a:t>身的</a:t>
            </a:r>
            <a:r>
              <a:rPr sz="2200" spc="-15" dirty="0">
                <a:latin typeface="微软雅黑"/>
                <a:cs typeface="微软雅黑"/>
              </a:rPr>
              <a:t>标</a:t>
            </a:r>
            <a:r>
              <a:rPr sz="2200" dirty="0">
                <a:latin typeface="微软雅黑"/>
                <a:cs typeface="微软雅黑"/>
              </a:rPr>
              <a:t>准化</a:t>
            </a:r>
            <a:r>
              <a:rPr sz="2200" spc="-5" dirty="0">
                <a:latin typeface="微软雅黑"/>
                <a:cs typeface="微软雅黑"/>
              </a:rPr>
              <a:t>和接</a:t>
            </a:r>
            <a:r>
              <a:rPr sz="2200" spc="-15" dirty="0">
                <a:latin typeface="微软雅黑"/>
                <a:cs typeface="微软雅黑"/>
              </a:rPr>
              <a:t>口</a:t>
            </a:r>
            <a:r>
              <a:rPr sz="2200" dirty="0">
                <a:latin typeface="微软雅黑"/>
                <a:cs typeface="微软雅黑"/>
              </a:rPr>
              <a:t>的标</a:t>
            </a:r>
            <a:r>
              <a:rPr sz="2200" spc="-5" dirty="0">
                <a:latin typeface="微软雅黑"/>
                <a:cs typeface="微软雅黑"/>
              </a:rPr>
              <a:t>准化</a:t>
            </a:r>
            <a:endParaRPr sz="2200" dirty="0">
              <a:latin typeface="微软雅黑"/>
              <a:cs typeface="微软雅黑"/>
            </a:endParaRPr>
          </a:p>
          <a:p>
            <a:pPr marL="355600" marR="5080" indent="-342900">
              <a:lnSpc>
                <a:spcPct val="150000"/>
              </a:lnSpc>
              <a:buFont typeface="Arial"/>
              <a:buChar char="•"/>
              <a:tabLst>
                <a:tab pos="354965" algn="l"/>
                <a:tab pos="355600" algn="l"/>
              </a:tabLst>
            </a:pPr>
            <a:r>
              <a:rPr sz="2200" spc="-5" dirty="0">
                <a:latin typeface="微软雅黑"/>
                <a:cs typeface="微软雅黑"/>
              </a:rPr>
              <a:t>构配件</a:t>
            </a:r>
            <a:r>
              <a:rPr sz="2200" dirty="0">
                <a:latin typeface="微软雅黑"/>
                <a:cs typeface="微软雅黑"/>
              </a:rPr>
              <a:t>通过</a:t>
            </a:r>
            <a:r>
              <a:rPr sz="2200" spc="-5" dirty="0">
                <a:latin typeface="微软雅黑"/>
                <a:cs typeface="微软雅黑"/>
              </a:rPr>
              <a:t>标准化</a:t>
            </a:r>
            <a:r>
              <a:rPr sz="2200" dirty="0">
                <a:latin typeface="微软雅黑"/>
                <a:cs typeface="微软雅黑"/>
              </a:rPr>
              <a:t>接口</a:t>
            </a:r>
            <a:r>
              <a:rPr sz="2200" spc="-5" dirty="0">
                <a:latin typeface="微软雅黑"/>
                <a:cs typeface="微软雅黑"/>
              </a:rPr>
              <a:t>相连接</a:t>
            </a:r>
            <a:r>
              <a:rPr sz="2200" dirty="0">
                <a:latin typeface="微软雅黑"/>
                <a:cs typeface="微软雅黑"/>
              </a:rPr>
              <a:t>，构</a:t>
            </a:r>
            <a:r>
              <a:rPr sz="2200" spc="-5" dirty="0">
                <a:latin typeface="微软雅黑"/>
                <a:cs typeface="微软雅黑"/>
              </a:rPr>
              <a:t>成具有</a:t>
            </a:r>
            <a:r>
              <a:rPr sz="2200" dirty="0">
                <a:latin typeface="微软雅黑"/>
                <a:cs typeface="微软雅黑"/>
              </a:rPr>
              <a:t>某种</a:t>
            </a:r>
            <a:r>
              <a:rPr sz="2200" spc="-5" dirty="0">
                <a:latin typeface="微软雅黑"/>
                <a:cs typeface="微软雅黑"/>
              </a:rPr>
              <a:t>特定功</a:t>
            </a:r>
            <a:r>
              <a:rPr sz="2200" dirty="0">
                <a:latin typeface="微软雅黑"/>
                <a:cs typeface="微软雅黑"/>
              </a:rPr>
              <a:t>能及</a:t>
            </a:r>
            <a:r>
              <a:rPr sz="2200" spc="-5" dirty="0">
                <a:latin typeface="微软雅黑"/>
                <a:cs typeface="微软雅黑"/>
              </a:rPr>
              <a:t>结构的</a:t>
            </a:r>
            <a:r>
              <a:rPr sz="2200" dirty="0">
                <a:latin typeface="微软雅黑"/>
                <a:cs typeface="微软雅黑"/>
              </a:rPr>
              <a:t>部品</a:t>
            </a:r>
            <a:r>
              <a:rPr sz="2200" spc="-5" dirty="0">
                <a:latin typeface="微软雅黑"/>
                <a:cs typeface="微软雅黑"/>
              </a:rPr>
              <a:t>部件；</a:t>
            </a:r>
            <a:r>
              <a:rPr sz="2200" dirty="0">
                <a:latin typeface="微软雅黑"/>
                <a:cs typeface="微软雅黑"/>
              </a:rPr>
              <a:t>不同</a:t>
            </a:r>
            <a:r>
              <a:rPr sz="2200" spc="-5" dirty="0">
                <a:latin typeface="微软雅黑"/>
                <a:cs typeface="微软雅黑"/>
              </a:rPr>
              <a:t>部品部 件通过</a:t>
            </a:r>
            <a:r>
              <a:rPr sz="2200" dirty="0">
                <a:latin typeface="微软雅黑"/>
                <a:cs typeface="微软雅黑"/>
              </a:rPr>
              <a:t>标准</a:t>
            </a:r>
            <a:r>
              <a:rPr sz="2200" spc="-5" dirty="0">
                <a:latin typeface="微软雅黑"/>
                <a:cs typeface="微软雅黑"/>
              </a:rPr>
              <a:t>化接口</a:t>
            </a:r>
            <a:r>
              <a:rPr sz="2200" dirty="0">
                <a:latin typeface="微软雅黑"/>
                <a:cs typeface="微软雅黑"/>
              </a:rPr>
              <a:t>相连</a:t>
            </a:r>
            <a:r>
              <a:rPr sz="2200" spc="-5" dirty="0">
                <a:latin typeface="微软雅黑"/>
                <a:cs typeface="微软雅黑"/>
              </a:rPr>
              <a:t>接，构</a:t>
            </a:r>
            <a:r>
              <a:rPr sz="2200" dirty="0">
                <a:latin typeface="微软雅黑"/>
                <a:cs typeface="微软雅黑"/>
              </a:rPr>
              <a:t>成更</a:t>
            </a:r>
            <a:r>
              <a:rPr sz="2200" spc="-5" dirty="0">
                <a:latin typeface="微软雅黑"/>
                <a:cs typeface="微软雅黑"/>
              </a:rPr>
              <a:t>大的功</a:t>
            </a:r>
            <a:r>
              <a:rPr sz="2200" dirty="0">
                <a:latin typeface="微软雅黑"/>
                <a:cs typeface="微软雅黑"/>
              </a:rPr>
              <a:t>能模</a:t>
            </a:r>
            <a:r>
              <a:rPr sz="2200" spc="-5" dirty="0">
                <a:latin typeface="微软雅黑"/>
                <a:cs typeface="微软雅黑"/>
              </a:rPr>
              <a:t>块并最</a:t>
            </a:r>
            <a:r>
              <a:rPr sz="2200" dirty="0">
                <a:latin typeface="微软雅黑"/>
                <a:cs typeface="微软雅黑"/>
              </a:rPr>
              <a:t>终形</a:t>
            </a:r>
            <a:r>
              <a:rPr sz="2200" spc="-5" dirty="0">
                <a:latin typeface="微软雅黑"/>
                <a:cs typeface="微软雅黑"/>
              </a:rPr>
              <a:t>成建筑</a:t>
            </a:r>
            <a:r>
              <a:rPr sz="2200" dirty="0">
                <a:latin typeface="微软雅黑"/>
                <a:cs typeface="微软雅黑"/>
              </a:rPr>
              <a:t>整</a:t>
            </a:r>
            <a:r>
              <a:rPr sz="2200" spc="-5" dirty="0">
                <a:latin typeface="微软雅黑"/>
                <a:cs typeface="微软雅黑"/>
              </a:rPr>
              <a:t>体</a:t>
            </a:r>
            <a:endParaRPr sz="2200" dirty="0">
              <a:latin typeface="微软雅黑"/>
              <a:cs typeface="微软雅黑"/>
            </a:endParaRPr>
          </a:p>
          <a:p>
            <a:pPr marL="355600" indent="-342900">
              <a:lnSpc>
                <a:spcPct val="100000"/>
              </a:lnSpc>
              <a:spcBef>
                <a:spcPts val="1320"/>
              </a:spcBef>
              <a:buFont typeface="Arial"/>
              <a:buChar char="•"/>
              <a:tabLst>
                <a:tab pos="354965" algn="l"/>
                <a:tab pos="355600" algn="l"/>
              </a:tabLst>
            </a:pPr>
            <a:r>
              <a:rPr sz="2200" spc="-5" dirty="0">
                <a:latin typeface="微软雅黑"/>
                <a:cs typeface="微软雅黑"/>
              </a:rPr>
              <a:t>构配</a:t>
            </a:r>
            <a:r>
              <a:rPr sz="2200" spc="-15" dirty="0">
                <a:latin typeface="微软雅黑"/>
                <a:cs typeface="微软雅黑"/>
              </a:rPr>
              <a:t>件</a:t>
            </a:r>
            <a:r>
              <a:rPr sz="2200" dirty="0">
                <a:latin typeface="微软雅黑"/>
                <a:cs typeface="微软雅黑"/>
              </a:rPr>
              <a:t>的划</a:t>
            </a:r>
            <a:r>
              <a:rPr sz="2200" spc="-5" dirty="0">
                <a:latin typeface="微软雅黑"/>
                <a:cs typeface="微软雅黑"/>
              </a:rPr>
              <a:t>分需</a:t>
            </a:r>
            <a:r>
              <a:rPr sz="2200" spc="-15" dirty="0">
                <a:latin typeface="微软雅黑"/>
                <a:cs typeface="微软雅黑"/>
              </a:rPr>
              <a:t>满</a:t>
            </a:r>
            <a:r>
              <a:rPr sz="2200" dirty="0">
                <a:latin typeface="微软雅黑"/>
                <a:cs typeface="微软雅黑"/>
              </a:rPr>
              <a:t>足高</a:t>
            </a:r>
            <a:r>
              <a:rPr sz="2200" spc="-5" dirty="0">
                <a:latin typeface="微软雅黑"/>
                <a:cs typeface="微软雅黑"/>
              </a:rPr>
              <a:t>度通</a:t>
            </a:r>
            <a:r>
              <a:rPr sz="2200" spc="-15" dirty="0">
                <a:latin typeface="微软雅黑"/>
                <a:cs typeface="微软雅黑"/>
              </a:rPr>
              <a:t>用</a:t>
            </a:r>
            <a:r>
              <a:rPr sz="2200" dirty="0">
                <a:latin typeface="微软雅黑"/>
                <a:cs typeface="微软雅黑"/>
              </a:rPr>
              <a:t>、易</a:t>
            </a:r>
            <a:r>
              <a:rPr sz="2200" spc="-5" dirty="0">
                <a:latin typeface="微软雅黑"/>
                <a:cs typeface="微软雅黑"/>
              </a:rPr>
              <a:t>互换</a:t>
            </a:r>
            <a:r>
              <a:rPr sz="2200" spc="-15" dirty="0">
                <a:latin typeface="微软雅黑"/>
                <a:cs typeface="微软雅黑"/>
              </a:rPr>
              <a:t>、</a:t>
            </a:r>
            <a:r>
              <a:rPr sz="2200" dirty="0">
                <a:latin typeface="微软雅黑"/>
                <a:cs typeface="微软雅黑"/>
              </a:rPr>
              <a:t>可组</a:t>
            </a:r>
            <a:r>
              <a:rPr sz="2200" spc="-5" dirty="0">
                <a:latin typeface="微软雅黑"/>
                <a:cs typeface="微软雅黑"/>
              </a:rPr>
              <a:t>合等</a:t>
            </a:r>
            <a:r>
              <a:rPr sz="2200" spc="-15" dirty="0">
                <a:latin typeface="微软雅黑"/>
                <a:cs typeface="微软雅黑"/>
              </a:rPr>
              <a:t>基</a:t>
            </a:r>
            <a:r>
              <a:rPr sz="2200" dirty="0">
                <a:latin typeface="微软雅黑"/>
                <a:cs typeface="微软雅黑"/>
              </a:rPr>
              <a:t>本原</a:t>
            </a:r>
            <a:r>
              <a:rPr sz="2200" spc="-5" dirty="0">
                <a:latin typeface="微软雅黑"/>
                <a:cs typeface="微软雅黑"/>
              </a:rPr>
              <a:t>则</a:t>
            </a:r>
            <a:endParaRPr sz="2200" dirty="0">
              <a:latin typeface="微软雅黑"/>
              <a:cs typeface="微软雅黑"/>
            </a:endParaRPr>
          </a:p>
          <a:p>
            <a:pPr marL="12700">
              <a:lnSpc>
                <a:spcPct val="100000"/>
              </a:lnSpc>
              <a:spcBef>
                <a:spcPts val="1325"/>
              </a:spcBef>
            </a:pPr>
            <a:r>
              <a:rPr sz="2200" spc="-5" dirty="0">
                <a:solidFill>
                  <a:srgbClr val="FF0000"/>
                </a:solidFill>
                <a:latin typeface="微软雅黑"/>
                <a:cs typeface="微软雅黑"/>
              </a:rPr>
              <a:t>协同性</a:t>
            </a:r>
            <a:endParaRPr sz="2200" dirty="0">
              <a:latin typeface="微软雅黑"/>
              <a:cs typeface="微软雅黑"/>
            </a:endParaRPr>
          </a:p>
          <a:p>
            <a:pPr marL="355600" indent="-342900">
              <a:lnSpc>
                <a:spcPct val="100000"/>
              </a:lnSpc>
              <a:spcBef>
                <a:spcPts val="1320"/>
              </a:spcBef>
              <a:buFont typeface="Arial"/>
              <a:buChar char="•"/>
              <a:tabLst>
                <a:tab pos="354965" algn="l"/>
                <a:tab pos="355600" algn="l"/>
              </a:tabLst>
            </a:pPr>
            <a:r>
              <a:rPr sz="2200" spc="-5" dirty="0">
                <a:latin typeface="微软雅黑"/>
                <a:cs typeface="微软雅黑"/>
              </a:rPr>
              <a:t>碰撞检</a:t>
            </a:r>
            <a:r>
              <a:rPr sz="2200" dirty="0">
                <a:latin typeface="微软雅黑"/>
                <a:cs typeface="微软雅黑"/>
              </a:rPr>
              <a:t>查问</a:t>
            </a:r>
            <a:r>
              <a:rPr sz="2200" spc="-5" dirty="0">
                <a:latin typeface="微软雅黑"/>
                <a:cs typeface="微软雅黑"/>
              </a:rPr>
              <a:t>题：建</a:t>
            </a:r>
            <a:r>
              <a:rPr sz="2200" dirty="0">
                <a:latin typeface="微软雅黑"/>
                <a:cs typeface="微软雅黑"/>
              </a:rPr>
              <a:t>筑系</a:t>
            </a:r>
            <a:r>
              <a:rPr sz="2200" spc="-5" dirty="0">
                <a:latin typeface="微软雅黑"/>
                <a:cs typeface="微软雅黑"/>
              </a:rPr>
              <a:t>统、结</a:t>
            </a:r>
            <a:r>
              <a:rPr sz="2200" dirty="0">
                <a:latin typeface="微软雅黑"/>
                <a:cs typeface="微软雅黑"/>
              </a:rPr>
              <a:t>构系</a:t>
            </a:r>
            <a:r>
              <a:rPr sz="2200" spc="-5" dirty="0">
                <a:latin typeface="微软雅黑"/>
                <a:cs typeface="微软雅黑"/>
              </a:rPr>
              <a:t>统、各</a:t>
            </a:r>
            <a:r>
              <a:rPr sz="2200" dirty="0">
                <a:latin typeface="微软雅黑"/>
                <a:cs typeface="微软雅黑"/>
              </a:rPr>
              <a:t>专业</a:t>
            </a:r>
            <a:r>
              <a:rPr sz="2200" spc="-5" dirty="0">
                <a:latin typeface="微软雅黑"/>
                <a:cs typeface="微软雅黑"/>
              </a:rPr>
              <a:t>设备和</a:t>
            </a:r>
            <a:r>
              <a:rPr sz="2200" dirty="0">
                <a:latin typeface="微软雅黑"/>
                <a:cs typeface="微软雅黑"/>
              </a:rPr>
              <a:t>管线</a:t>
            </a:r>
            <a:r>
              <a:rPr sz="2200" spc="-5" dirty="0">
                <a:latin typeface="微软雅黑"/>
                <a:cs typeface="微软雅黑"/>
              </a:rPr>
              <a:t>系统在</a:t>
            </a:r>
            <a:r>
              <a:rPr sz="2200" dirty="0">
                <a:latin typeface="微软雅黑"/>
                <a:cs typeface="微软雅黑"/>
              </a:rPr>
              <a:t>横竖</a:t>
            </a:r>
            <a:r>
              <a:rPr sz="2200" spc="-5" dirty="0">
                <a:latin typeface="微软雅黑"/>
                <a:cs typeface="微软雅黑"/>
              </a:rPr>
              <a:t>两个方</a:t>
            </a:r>
            <a:r>
              <a:rPr sz="2200" dirty="0">
                <a:latin typeface="微软雅黑"/>
                <a:cs typeface="微软雅黑"/>
              </a:rPr>
              <a:t>向完</a:t>
            </a:r>
            <a:r>
              <a:rPr sz="2200" spc="-5" dirty="0">
                <a:latin typeface="微软雅黑"/>
                <a:cs typeface="微软雅黑"/>
              </a:rPr>
              <a:t>整地连</a:t>
            </a:r>
            <a:endParaRPr sz="2200" dirty="0">
              <a:latin typeface="微软雅黑"/>
              <a:cs typeface="微软雅黑"/>
            </a:endParaRPr>
          </a:p>
          <a:p>
            <a:pPr marL="355600">
              <a:lnSpc>
                <a:spcPct val="100000"/>
              </a:lnSpc>
              <a:spcBef>
                <a:spcPts val="1320"/>
              </a:spcBef>
            </a:pPr>
            <a:r>
              <a:rPr sz="2200" spc="-5" dirty="0">
                <a:latin typeface="微软雅黑"/>
                <a:cs typeface="微软雅黑"/>
              </a:rPr>
              <a:t>接闭</a:t>
            </a:r>
            <a:r>
              <a:rPr sz="2200" spc="-15" dirty="0">
                <a:latin typeface="微软雅黑"/>
                <a:cs typeface="微软雅黑"/>
              </a:rPr>
              <a:t>合</a:t>
            </a:r>
            <a:r>
              <a:rPr sz="2200" dirty="0">
                <a:latin typeface="微软雅黑"/>
                <a:cs typeface="微软雅黑"/>
              </a:rPr>
              <a:t>，形</a:t>
            </a:r>
            <a:r>
              <a:rPr sz="2200" spc="-5" dirty="0">
                <a:latin typeface="微软雅黑"/>
                <a:cs typeface="微软雅黑"/>
              </a:rPr>
              <a:t>成功</a:t>
            </a:r>
            <a:r>
              <a:rPr sz="2200" spc="-15" dirty="0">
                <a:latin typeface="微软雅黑"/>
                <a:cs typeface="微软雅黑"/>
              </a:rPr>
              <a:t>能</a:t>
            </a:r>
            <a:r>
              <a:rPr sz="2200" dirty="0">
                <a:latin typeface="微软雅黑"/>
                <a:cs typeface="微软雅黑"/>
              </a:rPr>
              <a:t>整</a:t>
            </a:r>
            <a:r>
              <a:rPr sz="2200" spc="-5" dirty="0">
                <a:latin typeface="微软雅黑"/>
                <a:cs typeface="微软雅黑"/>
              </a:rPr>
              <a:t>体</a:t>
            </a:r>
            <a:endParaRPr sz="2200" dirty="0">
              <a:latin typeface="微软雅黑"/>
              <a:cs typeface="微软雅黑"/>
            </a:endParaRPr>
          </a:p>
          <a:p>
            <a:pPr marL="355600" marR="5080" indent="-342900">
              <a:lnSpc>
                <a:spcPct val="150000"/>
              </a:lnSpc>
              <a:spcBef>
                <a:spcPts val="5"/>
              </a:spcBef>
              <a:buFont typeface="Arial"/>
              <a:buChar char="•"/>
              <a:tabLst>
                <a:tab pos="354965" algn="l"/>
                <a:tab pos="355600" algn="l"/>
              </a:tabLst>
            </a:pPr>
            <a:r>
              <a:rPr sz="2200" spc="-5" dirty="0">
                <a:latin typeface="微软雅黑"/>
                <a:cs typeface="微软雅黑"/>
              </a:rPr>
              <a:t>节点深</a:t>
            </a:r>
            <a:r>
              <a:rPr sz="2200" dirty="0">
                <a:latin typeface="微软雅黑"/>
                <a:cs typeface="微软雅黑"/>
              </a:rPr>
              <a:t>化问</a:t>
            </a:r>
            <a:r>
              <a:rPr sz="2200" spc="-5" dirty="0">
                <a:latin typeface="微软雅黑"/>
                <a:cs typeface="微软雅黑"/>
              </a:rPr>
              <a:t>题：将</a:t>
            </a:r>
            <a:r>
              <a:rPr sz="2200" dirty="0">
                <a:latin typeface="微软雅黑"/>
                <a:cs typeface="微软雅黑"/>
              </a:rPr>
              <a:t>连接</a:t>
            </a:r>
            <a:r>
              <a:rPr sz="2200" spc="-5" dirty="0">
                <a:latin typeface="微软雅黑"/>
                <a:cs typeface="微软雅黑"/>
              </a:rPr>
              <a:t>接口、</a:t>
            </a:r>
            <a:r>
              <a:rPr sz="2200" dirty="0">
                <a:latin typeface="微软雅黑"/>
                <a:cs typeface="微软雅黑"/>
              </a:rPr>
              <a:t>管线</a:t>
            </a:r>
            <a:r>
              <a:rPr sz="2200" spc="-5" dirty="0">
                <a:latin typeface="微软雅黑"/>
                <a:cs typeface="微软雅黑"/>
              </a:rPr>
              <a:t>预埋交</a:t>
            </a:r>
            <a:r>
              <a:rPr sz="2200" dirty="0">
                <a:latin typeface="微软雅黑"/>
                <a:cs typeface="微软雅黑"/>
              </a:rPr>
              <a:t>错、</a:t>
            </a:r>
            <a:r>
              <a:rPr sz="2200" spc="-5" dirty="0">
                <a:latin typeface="微软雅黑"/>
                <a:cs typeface="微软雅黑"/>
              </a:rPr>
              <a:t>各种主</a:t>
            </a:r>
            <a:r>
              <a:rPr sz="2200" dirty="0">
                <a:latin typeface="微软雅黑"/>
                <a:cs typeface="微软雅黑"/>
              </a:rPr>
              <a:t>筋密</a:t>
            </a:r>
            <a:r>
              <a:rPr sz="2200" spc="-5" dirty="0">
                <a:latin typeface="微软雅黑"/>
                <a:cs typeface="微软雅黑"/>
              </a:rPr>
              <a:t>布交叉</a:t>
            </a:r>
            <a:r>
              <a:rPr sz="2200" dirty="0">
                <a:latin typeface="微软雅黑"/>
                <a:cs typeface="微软雅黑"/>
              </a:rPr>
              <a:t>等复</a:t>
            </a:r>
            <a:r>
              <a:rPr sz="2200" spc="-5" dirty="0">
                <a:latin typeface="微软雅黑"/>
                <a:cs typeface="微软雅黑"/>
              </a:rPr>
              <a:t>杂节点</a:t>
            </a:r>
            <a:r>
              <a:rPr sz="2200" dirty="0">
                <a:latin typeface="微软雅黑"/>
                <a:cs typeface="微软雅黑"/>
              </a:rPr>
              <a:t>进行</a:t>
            </a:r>
            <a:r>
              <a:rPr sz="2200" spc="-5" dirty="0">
                <a:latin typeface="微软雅黑"/>
                <a:cs typeface="微软雅黑"/>
              </a:rPr>
              <a:t>二次深 化设计</a:t>
            </a:r>
            <a:r>
              <a:rPr sz="2200" dirty="0">
                <a:latin typeface="微软雅黑"/>
                <a:cs typeface="微软雅黑"/>
              </a:rPr>
              <a:t>，目</a:t>
            </a:r>
            <a:r>
              <a:rPr sz="2200" spc="-5" dirty="0">
                <a:latin typeface="微软雅黑"/>
                <a:cs typeface="微软雅黑"/>
              </a:rPr>
              <a:t>的是确</a:t>
            </a:r>
            <a:r>
              <a:rPr sz="2200" dirty="0">
                <a:latin typeface="微软雅黑"/>
                <a:cs typeface="微软雅黑"/>
              </a:rPr>
              <a:t>保可</a:t>
            </a:r>
            <a:r>
              <a:rPr sz="2200" spc="-5" dirty="0">
                <a:latin typeface="微软雅黑"/>
                <a:cs typeface="微软雅黑"/>
              </a:rPr>
              <a:t>施工性</a:t>
            </a:r>
            <a:endParaRPr sz="2200" dirty="0">
              <a:latin typeface="微软雅黑"/>
              <a:cs typeface="微软雅黑"/>
            </a:endParaRPr>
          </a:p>
        </p:txBody>
      </p:sp>
      <p:pic>
        <p:nvPicPr>
          <p:cNvPr id="4" name="luvvoice.com-20240823-9mFO">
            <a:hlinkClick r:id="" action="ppaction://media"/>
            <a:extLst>
              <a:ext uri="{FF2B5EF4-FFF2-40B4-BE49-F238E27FC236}">
                <a16:creationId xmlns:a16="http://schemas.microsoft.com/office/drawing/2014/main" id="{A0CB21E3-A351-3244-EAC8-78144D0B7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854709"/>
            <a:ext cx="4501515" cy="513715"/>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建筑模块标准化设计原则</a:t>
            </a:r>
            <a:endParaRPr sz="3200">
              <a:latin typeface="微软雅黑"/>
              <a:cs typeface="微软雅黑"/>
            </a:endParaRPr>
          </a:p>
        </p:txBody>
      </p:sp>
      <p:sp>
        <p:nvSpPr>
          <p:cNvPr id="3" name="object 3"/>
          <p:cNvSpPr txBox="1"/>
          <p:nvPr/>
        </p:nvSpPr>
        <p:spPr>
          <a:xfrm>
            <a:off x="558190" y="1814982"/>
            <a:ext cx="10424160" cy="4552950"/>
          </a:xfrm>
          <a:prstGeom prst="rect">
            <a:avLst/>
          </a:prstGeom>
        </p:spPr>
        <p:txBody>
          <a:bodyPr vert="horz" wrap="square" lIns="0" tIns="180340" rIns="0" bIns="0" rtlCol="0">
            <a:spAutoFit/>
          </a:bodyPr>
          <a:lstStyle/>
          <a:p>
            <a:pPr marL="12700">
              <a:lnSpc>
                <a:spcPct val="100000"/>
              </a:lnSpc>
              <a:spcBef>
                <a:spcPts val="1420"/>
              </a:spcBef>
            </a:pPr>
            <a:r>
              <a:rPr sz="2200" spc="-5" dirty="0">
                <a:solidFill>
                  <a:srgbClr val="FF0000"/>
                </a:solidFill>
                <a:latin typeface="微软雅黑"/>
                <a:cs typeface="微软雅黑"/>
              </a:rPr>
              <a:t>结构可靠</a:t>
            </a:r>
            <a:endParaRPr sz="2200" dirty="0">
              <a:latin typeface="微软雅黑"/>
              <a:cs typeface="微软雅黑"/>
            </a:endParaRPr>
          </a:p>
          <a:p>
            <a:pPr marL="355600" marR="284480" indent="-342900">
              <a:lnSpc>
                <a:spcPct val="150000"/>
              </a:lnSpc>
              <a:spcBef>
                <a:spcPts val="5"/>
              </a:spcBef>
              <a:buFont typeface="Arial"/>
              <a:buChar char="•"/>
              <a:tabLst>
                <a:tab pos="354965" algn="l"/>
                <a:tab pos="355600" algn="l"/>
              </a:tabLst>
            </a:pPr>
            <a:r>
              <a:rPr sz="2200" spc="-5" dirty="0">
                <a:latin typeface="微软雅黑"/>
                <a:cs typeface="微软雅黑"/>
              </a:rPr>
              <a:t>初始模</a:t>
            </a:r>
            <a:r>
              <a:rPr sz="2200" dirty="0">
                <a:latin typeface="微软雅黑"/>
                <a:cs typeface="微软雅黑"/>
              </a:rPr>
              <a:t>块划</a:t>
            </a:r>
            <a:r>
              <a:rPr sz="2200" spc="-5" dirty="0">
                <a:latin typeface="微软雅黑"/>
                <a:cs typeface="微软雅黑"/>
              </a:rPr>
              <a:t>分阶段</a:t>
            </a:r>
            <a:r>
              <a:rPr sz="2200" dirty="0">
                <a:latin typeface="微软雅黑"/>
                <a:cs typeface="微软雅黑"/>
              </a:rPr>
              <a:t>构配</a:t>
            </a:r>
            <a:r>
              <a:rPr sz="2200" spc="-5" dirty="0">
                <a:latin typeface="微软雅黑"/>
                <a:cs typeface="微软雅黑"/>
              </a:rPr>
              <a:t>件和部</a:t>
            </a:r>
            <a:r>
              <a:rPr sz="2200" dirty="0">
                <a:latin typeface="微软雅黑"/>
                <a:cs typeface="微软雅黑"/>
              </a:rPr>
              <a:t>品部</a:t>
            </a:r>
            <a:r>
              <a:rPr sz="2200" spc="-5" dirty="0">
                <a:latin typeface="微软雅黑"/>
                <a:cs typeface="微软雅黑"/>
              </a:rPr>
              <a:t>件协调</a:t>
            </a:r>
            <a:r>
              <a:rPr sz="2200" dirty="0">
                <a:latin typeface="微软雅黑"/>
                <a:cs typeface="微软雅黑"/>
              </a:rPr>
              <a:t>受力</a:t>
            </a:r>
            <a:r>
              <a:rPr sz="2200" spc="-5" dirty="0">
                <a:latin typeface="微软雅黑"/>
                <a:cs typeface="微软雅黑"/>
              </a:rPr>
              <a:t>的可靠</a:t>
            </a:r>
            <a:r>
              <a:rPr sz="2200" dirty="0">
                <a:latin typeface="微软雅黑"/>
                <a:cs typeface="微软雅黑"/>
              </a:rPr>
              <a:t>性：</a:t>
            </a:r>
            <a:r>
              <a:rPr sz="2200" spc="-5" dirty="0">
                <a:latin typeface="微软雅黑"/>
                <a:cs typeface="微软雅黑"/>
              </a:rPr>
              <a:t>每一层</a:t>
            </a:r>
            <a:r>
              <a:rPr sz="2200" dirty="0">
                <a:latin typeface="微软雅黑"/>
                <a:cs typeface="微软雅黑"/>
              </a:rPr>
              <a:t>级的</a:t>
            </a:r>
            <a:r>
              <a:rPr sz="2200" spc="-5" dirty="0">
                <a:latin typeface="微软雅黑"/>
                <a:cs typeface="微软雅黑"/>
              </a:rPr>
              <a:t>划分需</a:t>
            </a:r>
            <a:r>
              <a:rPr sz="2200" dirty="0">
                <a:latin typeface="微软雅黑"/>
                <a:cs typeface="微软雅黑"/>
              </a:rPr>
              <a:t>符</a:t>
            </a:r>
            <a:r>
              <a:rPr sz="2200" spc="-5" dirty="0">
                <a:latin typeface="微软雅黑"/>
                <a:cs typeface="微软雅黑"/>
              </a:rPr>
              <a:t>合 相关规</a:t>
            </a:r>
            <a:r>
              <a:rPr sz="2200" dirty="0">
                <a:latin typeface="微软雅黑"/>
                <a:cs typeface="微软雅黑"/>
              </a:rPr>
              <a:t>范和</a:t>
            </a:r>
            <a:r>
              <a:rPr sz="2200" spc="-5" dirty="0">
                <a:latin typeface="微软雅黑"/>
                <a:cs typeface="微软雅黑"/>
              </a:rPr>
              <a:t>力学计算</a:t>
            </a:r>
            <a:endParaRPr sz="2200" dirty="0">
              <a:latin typeface="微软雅黑"/>
              <a:cs typeface="微软雅黑"/>
            </a:endParaRPr>
          </a:p>
          <a:p>
            <a:pPr marL="355600" marR="5080" indent="-342900">
              <a:lnSpc>
                <a:spcPts val="3960"/>
              </a:lnSpc>
              <a:spcBef>
                <a:spcPts val="350"/>
              </a:spcBef>
              <a:buFont typeface="Arial"/>
              <a:buChar char="•"/>
              <a:tabLst>
                <a:tab pos="354965" algn="l"/>
                <a:tab pos="355600" algn="l"/>
              </a:tabLst>
            </a:pPr>
            <a:r>
              <a:rPr sz="2200" spc="-5" dirty="0">
                <a:latin typeface="微软雅黑"/>
                <a:cs typeface="微软雅黑"/>
              </a:rPr>
              <a:t>施工阶</a:t>
            </a:r>
            <a:r>
              <a:rPr sz="2200" dirty="0">
                <a:latin typeface="微软雅黑"/>
                <a:cs typeface="微软雅黑"/>
              </a:rPr>
              <a:t>段结</a:t>
            </a:r>
            <a:r>
              <a:rPr sz="2200" spc="-5" dirty="0">
                <a:latin typeface="微软雅黑"/>
                <a:cs typeface="微软雅黑"/>
              </a:rPr>
              <a:t>构中间</a:t>
            </a:r>
            <a:r>
              <a:rPr sz="2200" dirty="0">
                <a:latin typeface="微软雅黑"/>
                <a:cs typeface="微软雅黑"/>
              </a:rPr>
              <a:t>形式</a:t>
            </a:r>
            <a:r>
              <a:rPr sz="2200" spc="-5" dirty="0">
                <a:latin typeface="微软雅黑"/>
                <a:cs typeface="微软雅黑"/>
              </a:rPr>
              <a:t>（或临</a:t>
            </a:r>
            <a:r>
              <a:rPr sz="2200" dirty="0">
                <a:latin typeface="微软雅黑"/>
                <a:cs typeface="微软雅黑"/>
              </a:rPr>
              <a:t>时结</a:t>
            </a:r>
            <a:r>
              <a:rPr sz="2200" spc="-5" dirty="0">
                <a:latin typeface="微软雅黑"/>
                <a:cs typeface="微软雅黑"/>
              </a:rPr>
              <a:t>构措施</a:t>
            </a:r>
            <a:r>
              <a:rPr sz="2200" dirty="0">
                <a:latin typeface="微软雅黑"/>
                <a:cs typeface="微软雅黑"/>
              </a:rPr>
              <a:t>）的</a:t>
            </a:r>
            <a:r>
              <a:rPr sz="2200" spc="-5" dirty="0">
                <a:latin typeface="微软雅黑"/>
                <a:cs typeface="微软雅黑"/>
              </a:rPr>
              <a:t>可靠性</a:t>
            </a:r>
            <a:r>
              <a:rPr sz="2200" dirty="0">
                <a:latin typeface="微软雅黑"/>
                <a:cs typeface="微软雅黑"/>
              </a:rPr>
              <a:t>：标</a:t>
            </a:r>
            <a:r>
              <a:rPr sz="2200" spc="-5" dirty="0">
                <a:latin typeface="微软雅黑"/>
                <a:cs typeface="微软雅黑"/>
              </a:rPr>
              <a:t>准层或</a:t>
            </a:r>
            <a:r>
              <a:rPr sz="2200" dirty="0">
                <a:latin typeface="微软雅黑"/>
                <a:cs typeface="微软雅黑"/>
              </a:rPr>
              <a:t>转换</a:t>
            </a:r>
            <a:r>
              <a:rPr sz="2200" spc="-5" dirty="0">
                <a:latin typeface="微软雅黑"/>
                <a:cs typeface="微软雅黑"/>
              </a:rPr>
              <a:t>层在建</a:t>
            </a:r>
            <a:r>
              <a:rPr sz="2200" dirty="0">
                <a:latin typeface="微软雅黑"/>
                <a:cs typeface="微软雅黑"/>
              </a:rPr>
              <a:t>造时</a:t>
            </a:r>
            <a:r>
              <a:rPr sz="2200" spc="-5" dirty="0">
                <a:latin typeface="微软雅黑"/>
                <a:cs typeface="微软雅黑"/>
              </a:rPr>
              <a:t>， 梁、板</a:t>
            </a:r>
            <a:r>
              <a:rPr sz="2200" dirty="0">
                <a:latin typeface="微软雅黑"/>
                <a:cs typeface="微软雅黑"/>
              </a:rPr>
              <a:t>、柱</a:t>
            </a:r>
            <a:r>
              <a:rPr sz="2200" spc="-5" dirty="0">
                <a:latin typeface="微软雅黑"/>
                <a:cs typeface="微软雅黑"/>
              </a:rPr>
              <a:t>等部品</a:t>
            </a:r>
            <a:r>
              <a:rPr sz="2200" dirty="0">
                <a:latin typeface="微软雅黑"/>
                <a:cs typeface="微软雅黑"/>
              </a:rPr>
              <a:t>部件</a:t>
            </a:r>
            <a:r>
              <a:rPr sz="2200" spc="-5" dirty="0">
                <a:latin typeface="微软雅黑"/>
                <a:cs typeface="微软雅黑"/>
              </a:rPr>
              <a:t>的吊装</a:t>
            </a:r>
            <a:r>
              <a:rPr sz="2200" dirty="0">
                <a:latin typeface="微软雅黑"/>
                <a:cs typeface="微软雅黑"/>
              </a:rPr>
              <a:t>顺序</a:t>
            </a:r>
            <a:r>
              <a:rPr sz="2200" spc="-5" dirty="0">
                <a:latin typeface="微软雅黑"/>
                <a:cs typeface="微软雅黑"/>
              </a:rPr>
              <a:t>会影响</a:t>
            </a:r>
            <a:r>
              <a:rPr sz="2200" dirty="0">
                <a:latin typeface="微软雅黑"/>
                <a:cs typeface="微软雅黑"/>
              </a:rPr>
              <a:t>下承</a:t>
            </a:r>
            <a:r>
              <a:rPr sz="2200" spc="-5" dirty="0">
                <a:latin typeface="微软雅黑"/>
                <a:cs typeface="微软雅黑"/>
              </a:rPr>
              <a:t>层及基</a:t>
            </a:r>
            <a:r>
              <a:rPr sz="2200" dirty="0">
                <a:latin typeface="微软雅黑"/>
                <a:cs typeface="微软雅黑"/>
              </a:rPr>
              <a:t>础的</a:t>
            </a:r>
            <a:r>
              <a:rPr sz="2200" spc="-5" dirty="0">
                <a:latin typeface="微软雅黑"/>
                <a:cs typeface="微软雅黑"/>
              </a:rPr>
              <a:t>受力形式</a:t>
            </a:r>
            <a:endParaRPr sz="2200" dirty="0">
              <a:latin typeface="微软雅黑"/>
              <a:cs typeface="微软雅黑"/>
            </a:endParaRPr>
          </a:p>
          <a:p>
            <a:pPr marL="12700">
              <a:lnSpc>
                <a:spcPct val="100000"/>
              </a:lnSpc>
              <a:spcBef>
                <a:spcPts val="969"/>
              </a:spcBef>
            </a:pPr>
            <a:r>
              <a:rPr sz="2200" spc="-5" dirty="0">
                <a:solidFill>
                  <a:srgbClr val="FF0000"/>
                </a:solidFill>
                <a:latin typeface="微软雅黑"/>
                <a:cs typeface="微软雅黑"/>
              </a:rPr>
              <a:t>运输条</a:t>
            </a:r>
            <a:r>
              <a:rPr sz="2200" dirty="0">
                <a:solidFill>
                  <a:srgbClr val="FF0000"/>
                </a:solidFill>
                <a:latin typeface="微软雅黑"/>
                <a:cs typeface="微软雅黑"/>
              </a:rPr>
              <a:t>件及</a:t>
            </a:r>
            <a:r>
              <a:rPr sz="2200" spc="-5" dirty="0">
                <a:solidFill>
                  <a:srgbClr val="FF0000"/>
                </a:solidFill>
                <a:latin typeface="微软雅黑"/>
                <a:cs typeface="微软雅黑"/>
              </a:rPr>
              <a:t>其经济性</a:t>
            </a:r>
            <a:endParaRPr sz="2200" dirty="0">
              <a:latin typeface="微软雅黑"/>
              <a:cs typeface="微软雅黑"/>
            </a:endParaRPr>
          </a:p>
          <a:p>
            <a:pPr marL="355600" marR="224790" indent="-342900">
              <a:lnSpc>
                <a:spcPts val="3960"/>
              </a:lnSpc>
              <a:spcBef>
                <a:spcPts val="350"/>
              </a:spcBef>
              <a:buFont typeface="Arial"/>
              <a:buChar char="•"/>
              <a:tabLst>
                <a:tab pos="354965" algn="l"/>
                <a:tab pos="355600" algn="l"/>
              </a:tabLst>
            </a:pPr>
            <a:r>
              <a:rPr sz="2200" spc="-5" dirty="0">
                <a:latin typeface="微软雅黑"/>
                <a:cs typeface="微软雅黑"/>
              </a:rPr>
              <a:t>各国家及地区具有不同的运输管理</a:t>
            </a:r>
            <a:r>
              <a:rPr sz="2200" dirty="0">
                <a:latin typeface="微软雅黑"/>
                <a:cs typeface="微软雅黑"/>
              </a:rPr>
              <a:t>规</a:t>
            </a:r>
            <a:r>
              <a:rPr sz="2200" spc="-5" dirty="0">
                <a:latin typeface="微软雅黑"/>
                <a:cs typeface="微软雅黑"/>
              </a:rPr>
              <a:t>定：</a:t>
            </a:r>
            <a:r>
              <a:rPr sz="2200" dirty="0">
                <a:latin typeface="微软雅黑"/>
                <a:cs typeface="微软雅黑"/>
              </a:rPr>
              <a:t>在</a:t>
            </a:r>
            <a:r>
              <a:rPr sz="2200" spc="-5" dirty="0">
                <a:latin typeface="微软雅黑"/>
                <a:cs typeface="微软雅黑"/>
              </a:rPr>
              <a:t>英国</a:t>
            </a:r>
            <a:r>
              <a:rPr sz="2200" dirty="0">
                <a:latin typeface="微软雅黑"/>
                <a:cs typeface="微软雅黑"/>
              </a:rPr>
              <a:t>，</a:t>
            </a:r>
            <a:r>
              <a:rPr sz="2200" spc="-5" dirty="0">
                <a:latin typeface="微软雅黑"/>
                <a:cs typeface="微软雅黑"/>
              </a:rPr>
              <a:t>一般</a:t>
            </a:r>
            <a:r>
              <a:rPr sz="2200" dirty="0">
                <a:latin typeface="微软雅黑"/>
                <a:cs typeface="微软雅黑"/>
              </a:rPr>
              <a:t>允</a:t>
            </a:r>
            <a:r>
              <a:rPr sz="2200" spc="-5" dirty="0">
                <a:latin typeface="微软雅黑"/>
                <a:cs typeface="微软雅黑"/>
              </a:rPr>
              <a:t>许的</a:t>
            </a:r>
            <a:r>
              <a:rPr sz="2200" dirty="0">
                <a:latin typeface="微软雅黑"/>
                <a:cs typeface="微软雅黑"/>
              </a:rPr>
              <a:t>最</a:t>
            </a:r>
            <a:r>
              <a:rPr sz="2200" spc="-5" dirty="0">
                <a:latin typeface="微软雅黑"/>
                <a:cs typeface="微软雅黑"/>
              </a:rPr>
              <a:t>大宽</a:t>
            </a:r>
            <a:r>
              <a:rPr sz="2200" dirty="0">
                <a:latin typeface="微软雅黑"/>
                <a:cs typeface="微软雅黑"/>
              </a:rPr>
              <a:t>度</a:t>
            </a:r>
            <a:r>
              <a:rPr sz="2200" spc="20" dirty="0">
                <a:latin typeface="微软雅黑"/>
                <a:cs typeface="微软雅黑"/>
              </a:rPr>
              <a:t>是</a:t>
            </a:r>
            <a:r>
              <a:rPr sz="2200" spc="-5" dirty="0">
                <a:latin typeface="Arial"/>
                <a:cs typeface="Arial"/>
              </a:rPr>
              <a:t>3.</a:t>
            </a:r>
            <a:r>
              <a:rPr sz="2200" spc="10" dirty="0">
                <a:latin typeface="Arial"/>
                <a:cs typeface="Arial"/>
              </a:rPr>
              <a:t>5</a:t>
            </a:r>
            <a:r>
              <a:rPr sz="2200" spc="-10" dirty="0">
                <a:latin typeface="Arial"/>
                <a:cs typeface="Arial"/>
              </a:rPr>
              <a:t>m</a:t>
            </a:r>
            <a:r>
              <a:rPr sz="2200" spc="-5" dirty="0">
                <a:latin typeface="微软雅黑"/>
                <a:cs typeface="微软雅黑"/>
              </a:rPr>
              <a:t>， 最大高度是</a:t>
            </a:r>
            <a:r>
              <a:rPr sz="2200" spc="-5" dirty="0">
                <a:latin typeface="Arial"/>
                <a:cs typeface="Arial"/>
              </a:rPr>
              <a:t>4.5m</a:t>
            </a:r>
            <a:r>
              <a:rPr sz="2200" spc="-5" dirty="0">
                <a:latin typeface="微软雅黑"/>
                <a:cs typeface="微软雅黑"/>
              </a:rPr>
              <a:t>。而在美国，</a:t>
            </a:r>
            <a:r>
              <a:rPr sz="2200" dirty="0">
                <a:latin typeface="微软雅黑"/>
                <a:cs typeface="微软雅黑"/>
              </a:rPr>
              <a:t>宽</a:t>
            </a:r>
            <a:r>
              <a:rPr sz="2200" spc="-5" dirty="0">
                <a:latin typeface="微软雅黑"/>
                <a:cs typeface="微软雅黑"/>
              </a:rPr>
              <a:t>度</a:t>
            </a:r>
            <a:r>
              <a:rPr sz="2200" dirty="0">
                <a:latin typeface="微软雅黑"/>
                <a:cs typeface="微软雅黑"/>
              </a:rPr>
              <a:t>是</a:t>
            </a:r>
            <a:r>
              <a:rPr sz="2200" dirty="0">
                <a:latin typeface="Arial"/>
                <a:cs typeface="Arial"/>
              </a:rPr>
              <a:t>3.96~4.88m</a:t>
            </a:r>
            <a:r>
              <a:rPr sz="2200" dirty="0">
                <a:latin typeface="微软雅黑"/>
                <a:cs typeface="微软雅黑"/>
              </a:rPr>
              <a:t>，</a:t>
            </a:r>
            <a:r>
              <a:rPr sz="2200" spc="-5" dirty="0">
                <a:latin typeface="微软雅黑"/>
                <a:cs typeface="微软雅黑"/>
              </a:rPr>
              <a:t>最大</a:t>
            </a:r>
            <a:r>
              <a:rPr sz="2200" spc="10" dirty="0">
                <a:latin typeface="微软雅黑"/>
                <a:cs typeface="微软雅黑"/>
              </a:rPr>
              <a:t>高</a:t>
            </a:r>
            <a:r>
              <a:rPr sz="2200" spc="-5" dirty="0">
                <a:latin typeface="微软雅黑"/>
                <a:cs typeface="微软雅黑"/>
              </a:rPr>
              <a:t>度</a:t>
            </a:r>
            <a:r>
              <a:rPr sz="2200" spc="-10" dirty="0">
                <a:latin typeface="微软雅黑"/>
                <a:cs typeface="微软雅黑"/>
              </a:rPr>
              <a:t>是</a:t>
            </a:r>
            <a:r>
              <a:rPr sz="2200" spc="-5" dirty="0">
                <a:latin typeface="Arial"/>
                <a:cs typeface="Arial"/>
              </a:rPr>
              <a:t>3.66m</a:t>
            </a:r>
            <a:endParaRPr sz="2200" dirty="0">
              <a:latin typeface="Arial"/>
              <a:cs typeface="Arial"/>
            </a:endParaRPr>
          </a:p>
          <a:p>
            <a:pPr marL="355600" indent="-342900">
              <a:lnSpc>
                <a:spcPct val="100000"/>
              </a:lnSpc>
              <a:spcBef>
                <a:spcPts val="975"/>
              </a:spcBef>
              <a:buFont typeface="Arial"/>
              <a:buChar char="•"/>
              <a:tabLst>
                <a:tab pos="354965" algn="l"/>
                <a:tab pos="355600" algn="l"/>
              </a:tabLst>
            </a:pPr>
            <a:r>
              <a:rPr sz="2200" spc="-5" dirty="0">
                <a:latin typeface="微软雅黑"/>
                <a:cs typeface="微软雅黑"/>
              </a:rPr>
              <a:t>运输车</a:t>
            </a:r>
            <a:r>
              <a:rPr sz="2200" dirty="0">
                <a:latin typeface="微软雅黑"/>
                <a:cs typeface="微软雅黑"/>
              </a:rPr>
              <a:t>辆型</a:t>
            </a:r>
            <a:r>
              <a:rPr sz="2200" spc="-5" dirty="0">
                <a:latin typeface="微软雅黑"/>
                <a:cs typeface="微软雅黑"/>
              </a:rPr>
              <a:t>号：负</a:t>
            </a:r>
            <a:r>
              <a:rPr sz="2200" dirty="0">
                <a:latin typeface="微软雅黑"/>
                <a:cs typeface="微软雅黑"/>
              </a:rPr>
              <a:t>荷能</a:t>
            </a:r>
            <a:r>
              <a:rPr sz="2200" spc="-5" dirty="0">
                <a:latin typeface="微软雅黑"/>
                <a:cs typeface="微软雅黑"/>
              </a:rPr>
              <a:t>力会约</a:t>
            </a:r>
            <a:r>
              <a:rPr sz="2200" dirty="0">
                <a:latin typeface="微软雅黑"/>
                <a:cs typeface="微软雅黑"/>
              </a:rPr>
              <a:t>束构</a:t>
            </a:r>
            <a:r>
              <a:rPr sz="2200" spc="-5" dirty="0">
                <a:latin typeface="微软雅黑"/>
                <a:cs typeface="微软雅黑"/>
              </a:rPr>
              <a:t>配件和</a:t>
            </a:r>
            <a:r>
              <a:rPr sz="2200" dirty="0">
                <a:latin typeface="微软雅黑"/>
                <a:cs typeface="微软雅黑"/>
              </a:rPr>
              <a:t>部品</a:t>
            </a:r>
            <a:r>
              <a:rPr sz="2200" spc="-5" dirty="0">
                <a:latin typeface="微软雅黑"/>
                <a:cs typeface="微软雅黑"/>
              </a:rPr>
              <a:t>部件的</a:t>
            </a:r>
            <a:r>
              <a:rPr sz="2200" dirty="0">
                <a:latin typeface="微软雅黑"/>
                <a:cs typeface="微软雅黑"/>
              </a:rPr>
              <a:t>尺寸</a:t>
            </a:r>
            <a:r>
              <a:rPr sz="2200" spc="-5" dirty="0">
                <a:latin typeface="微软雅黑"/>
                <a:cs typeface="微软雅黑"/>
              </a:rPr>
              <a:t>和外形</a:t>
            </a:r>
            <a:endParaRPr sz="2200" dirty="0">
              <a:latin typeface="微软雅黑"/>
              <a:cs typeface="微软雅黑"/>
            </a:endParaRPr>
          </a:p>
        </p:txBody>
      </p:sp>
      <p:sp>
        <p:nvSpPr>
          <p:cNvPr id="4" name="object 4"/>
          <p:cNvSpPr/>
          <p:nvPr/>
        </p:nvSpPr>
        <p:spPr>
          <a:xfrm>
            <a:off x="9119616" y="86868"/>
            <a:ext cx="2953512" cy="2406395"/>
          </a:xfrm>
          <a:prstGeom prst="rect">
            <a:avLst/>
          </a:prstGeom>
          <a:blipFill>
            <a:blip r:embed="rId5" cstate="print"/>
            <a:stretch>
              <a:fillRect/>
            </a:stretch>
          </a:blipFill>
        </p:spPr>
        <p:txBody>
          <a:bodyPr wrap="square" lIns="0" tIns="0" rIns="0" bIns="0" rtlCol="0"/>
          <a:lstStyle/>
          <a:p>
            <a:endParaRPr/>
          </a:p>
        </p:txBody>
      </p:sp>
      <p:pic>
        <p:nvPicPr>
          <p:cNvPr id="5" name="luvvoice.com-20240823-GJ8a">
            <a:hlinkClick r:id="" action="ppaction://media"/>
            <a:extLst>
              <a:ext uri="{FF2B5EF4-FFF2-40B4-BE49-F238E27FC236}">
                <a16:creationId xmlns:a16="http://schemas.microsoft.com/office/drawing/2014/main" id="{8612ACF8-A26A-DA2E-DB1B-79781B2E2C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85316" y="981455"/>
            <a:ext cx="9421368" cy="5460492"/>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86257" y="213182"/>
            <a:ext cx="4502150"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建筑模块标准化设计示意</a:t>
            </a:r>
            <a:endParaRPr sz="3200">
              <a:latin typeface="微软雅黑"/>
              <a:cs typeface="微软雅黑"/>
            </a:endParaRPr>
          </a:p>
        </p:txBody>
      </p:sp>
      <p:pic>
        <p:nvPicPr>
          <p:cNvPr id="4" name="luvvoice.com-20240823-oQGJ">
            <a:hlinkClick r:id="" action="ppaction://media"/>
            <a:extLst>
              <a:ext uri="{FF2B5EF4-FFF2-40B4-BE49-F238E27FC236}">
                <a16:creationId xmlns:a16="http://schemas.microsoft.com/office/drawing/2014/main" id="{8BC78F41-FDF6-3BB0-9537-E91D0DF60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854709"/>
            <a:ext cx="4501515" cy="513715"/>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建筑模块标准化设计流程</a:t>
            </a:r>
            <a:endParaRPr sz="3200" dirty="0">
              <a:latin typeface="微软雅黑"/>
              <a:cs typeface="微软雅黑"/>
            </a:endParaRPr>
          </a:p>
        </p:txBody>
      </p:sp>
      <p:sp>
        <p:nvSpPr>
          <p:cNvPr id="3" name="object 3"/>
          <p:cNvSpPr/>
          <p:nvPr/>
        </p:nvSpPr>
        <p:spPr>
          <a:xfrm>
            <a:off x="5980176" y="1129283"/>
            <a:ext cx="5731764" cy="527304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558190" y="1942541"/>
            <a:ext cx="5054600" cy="359346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首先应建立产品设计矩阵，再运用相关算法进行</a:t>
            </a:r>
            <a:endParaRPr sz="1800" dirty="0">
              <a:latin typeface="微软雅黑"/>
              <a:cs typeface="微软雅黑"/>
            </a:endParaRPr>
          </a:p>
          <a:p>
            <a:pPr marL="12700">
              <a:lnSpc>
                <a:spcPct val="100000"/>
              </a:lnSpc>
              <a:spcBef>
                <a:spcPts val="5"/>
              </a:spcBef>
            </a:pPr>
            <a:r>
              <a:rPr sz="1800" dirty="0">
                <a:latin typeface="微软雅黑"/>
                <a:cs typeface="微软雅黑"/>
              </a:rPr>
              <a:t>分析，完成对建筑产品的模块的自动划分</a:t>
            </a:r>
          </a:p>
          <a:p>
            <a:pPr>
              <a:lnSpc>
                <a:spcPct val="100000"/>
              </a:lnSpc>
              <a:spcBef>
                <a:spcPts val="30"/>
              </a:spcBef>
            </a:pPr>
            <a:endParaRPr sz="1850" dirty="0">
              <a:latin typeface="Times New Roman"/>
              <a:cs typeface="Times New Roman"/>
            </a:endParaRPr>
          </a:p>
          <a:p>
            <a:pPr marL="12700" marR="233679">
              <a:lnSpc>
                <a:spcPct val="100000"/>
              </a:lnSpc>
            </a:pPr>
            <a:r>
              <a:rPr sz="1800" dirty="0">
                <a:latin typeface="微软雅黑"/>
                <a:cs typeface="微软雅黑"/>
              </a:rPr>
              <a:t>标准化构配件库和部品部件库中构配件和部品部 件必须满足三个特征:</a:t>
            </a:r>
          </a:p>
          <a:p>
            <a:pPr marL="299085" indent="-286385">
              <a:lnSpc>
                <a:spcPct val="100000"/>
              </a:lnSpc>
              <a:buFont typeface="Arial"/>
              <a:buChar char="•"/>
              <a:tabLst>
                <a:tab pos="299085" algn="l"/>
                <a:tab pos="299720" algn="l"/>
              </a:tabLst>
            </a:pPr>
            <a:r>
              <a:rPr sz="1800" spc="-5" dirty="0">
                <a:latin typeface="微软雅黑"/>
                <a:cs typeface="微软雅黑"/>
              </a:rPr>
              <a:t>经过广泛筛选出能够标准化生产的标准件</a:t>
            </a:r>
            <a:endParaRPr sz="1800" dirty="0">
              <a:latin typeface="微软雅黑"/>
              <a:cs typeface="微软雅黑"/>
            </a:endParaRPr>
          </a:p>
          <a:p>
            <a:pPr marL="299085" indent="-286385">
              <a:lnSpc>
                <a:spcPct val="100000"/>
              </a:lnSpc>
              <a:spcBef>
                <a:spcPts val="5"/>
              </a:spcBef>
              <a:buFont typeface="Arial"/>
              <a:buChar char="•"/>
              <a:tabLst>
                <a:tab pos="299085" algn="l"/>
                <a:tab pos="299720" algn="l"/>
              </a:tabLst>
            </a:pPr>
            <a:r>
              <a:rPr sz="1800" dirty="0">
                <a:latin typeface="微软雅黑"/>
                <a:cs typeface="微软雅黑"/>
              </a:rPr>
              <a:t>能组成特定项目结构的基础元素</a:t>
            </a:r>
          </a:p>
          <a:p>
            <a:pPr marL="299085" indent="-286385">
              <a:lnSpc>
                <a:spcPct val="100000"/>
              </a:lnSpc>
              <a:buFont typeface="Arial"/>
              <a:buChar char="•"/>
              <a:tabLst>
                <a:tab pos="299085" algn="l"/>
                <a:tab pos="299720" algn="l"/>
              </a:tabLst>
            </a:pPr>
            <a:r>
              <a:rPr sz="1800" dirty="0">
                <a:latin typeface="微软雅黑"/>
                <a:cs typeface="微软雅黑"/>
              </a:rPr>
              <a:t>施</a:t>
            </a:r>
            <a:r>
              <a:rPr sz="1800" spc="-5" dirty="0">
                <a:latin typeface="微软雅黑"/>
                <a:cs typeface="微软雅黑"/>
              </a:rPr>
              <a:t>工</a:t>
            </a:r>
            <a:r>
              <a:rPr sz="1800" dirty="0">
                <a:latin typeface="微软雅黑"/>
                <a:cs typeface="微软雅黑"/>
              </a:rPr>
              <a:t>单位具有较为成熟的装配控制工艺</a:t>
            </a:r>
          </a:p>
          <a:p>
            <a:pPr>
              <a:lnSpc>
                <a:spcPct val="100000"/>
              </a:lnSpc>
              <a:spcBef>
                <a:spcPts val="30"/>
              </a:spcBef>
            </a:pPr>
            <a:endParaRPr sz="1850" dirty="0">
              <a:latin typeface="Times New Roman"/>
              <a:cs typeface="Times New Roman"/>
            </a:endParaRPr>
          </a:p>
          <a:p>
            <a:pPr marL="12700" marR="5080">
              <a:lnSpc>
                <a:spcPct val="100000"/>
              </a:lnSpc>
            </a:pPr>
            <a:r>
              <a:rPr sz="1800" dirty="0">
                <a:solidFill>
                  <a:srgbClr val="FF0000"/>
                </a:solidFill>
                <a:latin typeface="微软雅黑"/>
                <a:cs typeface="微软雅黑"/>
              </a:rPr>
              <a:t>既保证建筑模块标准化设计的思路得到根本贯彻， </a:t>
            </a:r>
            <a:r>
              <a:rPr sz="1800" spc="-5" dirty="0">
                <a:solidFill>
                  <a:srgbClr val="FF0000"/>
                </a:solidFill>
                <a:latin typeface="微软雅黑"/>
                <a:cs typeface="微软雅黑"/>
              </a:rPr>
              <a:t>又有利于构配件和部品部件的标准化与市场</a:t>
            </a:r>
            <a:r>
              <a:rPr sz="1800" dirty="0">
                <a:solidFill>
                  <a:srgbClr val="FF0000"/>
                </a:solidFill>
                <a:latin typeface="微软雅黑"/>
                <a:cs typeface="微软雅黑"/>
              </a:rPr>
              <a:t>化，  更有利于整个项目综合效率的提升，避免设计与 制造、施工出现较大冲突</a:t>
            </a:r>
            <a:endParaRPr sz="1800" dirty="0">
              <a:latin typeface="微软雅黑"/>
              <a:cs typeface="微软雅黑"/>
            </a:endParaRPr>
          </a:p>
        </p:txBody>
      </p:sp>
      <p:pic>
        <p:nvPicPr>
          <p:cNvPr id="5" name="luvvoice.com-20240823-odcK">
            <a:hlinkClick r:id="" action="ppaction://media"/>
            <a:extLst>
              <a:ext uri="{FF2B5EF4-FFF2-40B4-BE49-F238E27FC236}">
                <a16:creationId xmlns:a16="http://schemas.microsoft.com/office/drawing/2014/main" id="{E10C61E6-2033-14D4-275E-E645509B8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4032" y="3642486"/>
            <a:ext cx="3013074" cy="743331"/>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5545835" y="1988820"/>
            <a:ext cx="1080770" cy="1080770"/>
          </a:xfrm>
          <a:custGeom>
            <a:avLst/>
            <a:gdLst/>
            <a:ahLst/>
            <a:cxnLst/>
            <a:rect l="l" t="t" r="r" b="b"/>
            <a:pathLst>
              <a:path w="1080770" h="1080770">
                <a:moveTo>
                  <a:pt x="540258" y="0"/>
                </a:moveTo>
                <a:lnTo>
                  <a:pt x="491091" y="2208"/>
                </a:lnTo>
                <a:lnTo>
                  <a:pt x="443159" y="8706"/>
                </a:lnTo>
                <a:lnTo>
                  <a:pt x="396654" y="19302"/>
                </a:lnTo>
                <a:lnTo>
                  <a:pt x="351765" y="33806"/>
                </a:lnTo>
                <a:lnTo>
                  <a:pt x="308685" y="52026"/>
                </a:lnTo>
                <a:lnTo>
                  <a:pt x="267603" y="73772"/>
                </a:lnTo>
                <a:lnTo>
                  <a:pt x="228710" y="98854"/>
                </a:lnTo>
                <a:lnTo>
                  <a:pt x="192198" y="127079"/>
                </a:lnTo>
                <a:lnTo>
                  <a:pt x="158257" y="158257"/>
                </a:lnTo>
                <a:lnTo>
                  <a:pt x="127079" y="192198"/>
                </a:lnTo>
                <a:lnTo>
                  <a:pt x="98854" y="228710"/>
                </a:lnTo>
                <a:lnTo>
                  <a:pt x="73772" y="267603"/>
                </a:lnTo>
                <a:lnTo>
                  <a:pt x="52026" y="308685"/>
                </a:lnTo>
                <a:lnTo>
                  <a:pt x="33806" y="351765"/>
                </a:lnTo>
                <a:lnTo>
                  <a:pt x="19302" y="396654"/>
                </a:lnTo>
                <a:lnTo>
                  <a:pt x="8706" y="443159"/>
                </a:lnTo>
                <a:lnTo>
                  <a:pt x="2208" y="491091"/>
                </a:lnTo>
                <a:lnTo>
                  <a:pt x="0" y="540257"/>
                </a:lnTo>
                <a:lnTo>
                  <a:pt x="2208" y="589424"/>
                </a:lnTo>
                <a:lnTo>
                  <a:pt x="8706" y="637356"/>
                </a:lnTo>
                <a:lnTo>
                  <a:pt x="19302" y="683861"/>
                </a:lnTo>
                <a:lnTo>
                  <a:pt x="33806" y="728750"/>
                </a:lnTo>
                <a:lnTo>
                  <a:pt x="52026" y="771830"/>
                </a:lnTo>
                <a:lnTo>
                  <a:pt x="73772" y="812912"/>
                </a:lnTo>
                <a:lnTo>
                  <a:pt x="98854" y="851805"/>
                </a:lnTo>
                <a:lnTo>
                  <a:pt x="127079" y="888317"/>
                </a:lnTo>
                <a:lnTo>
                  <a:pt x="158257" y="922258"/>
                </a:lnTo>
                <a:lnTo>
                  <a:pt x="192198" y="953436"/>
                </a:lnTo>
                <a:lnTo>
                  <a:pt x="228710" y="981661"/>
                </a:lnTo>
                <a:lnTo>
                  <a:pt x="267603" y="1006743"/>
                </a:lnTo>
                <a:lnTo>
                  <a:pt x="308685" y="1028489"/>
                </a:lnTo>
                <a:lnTo>
                  <a:pt x="351765" y="1046709"/>
                </a:lnTo>
                <a:lnTo>
                  <a:pt x="396654" y="1061213"/>
                </a:lnTo>
                <a:lnTo>
                  <a:pt x="443159" y="1071809"/>
                </a:lnTo>
                <a:lnTo>
                  <a:pt x="491091" y="1078307"/>
                </a:lnTo>
                <a:lnTo>
                  <a:pt x="540258" y="1080515"/>
                </a:lnTo>
                <a:lnTo>
                  <a:pt x="589424" y="1078307"/>
                </a:lnTo>
                <a:lnTo>
                  <a:pt x="637356" y="1071809"/>
                </a:lnTo>
                <a:lnTo>
                  <a:pt x="683861" y="1061213"/>
                </a:lnTo>
                <a:lnTo>
                  <a:pt x="728750" y="1046709"/>
                </a:lnTo>
                <a:lnTo>
                  <a:pt x="771830" y="1028489"/>
                </a:lnTo>
                <a:lnTo>
                  <a:pt x="812912" y="1006743"/>
                </a:lnTo>
                <a:lnTo>
                  <a:pt x="851805" y="981661"/>
                </a:lnTo>
                <a:lnTo>
                  <a:pt x="888317" y="953436"/>
                </a:lnTo>
                <a:lnTo>
                  <a:pt x="922258" y="922258"/>
                </a:lnTo>
                <a:lnTo>
                  <a:pt x="953436" y="888317"/>
                </a:lnTo>
                <a:lnTo>
                  <a:pt x="981661" y="851805"/>
                </a:lnTo>
                <a:lnTo>
                  <a:pt x="1006743" y="812912"/>
                </a:lnTo>
                <a:lnTo>
                  <a:pt x="1028489" y="771830"/>
                </a:lnTo>
                <a:lnTo>
                  <a:pt x="1046709" y="728750"/>
                </a:lnTo>
                <a:lnTo>
                  <a:pt x="1061213" y="683861"/>
                </a:lnTo>
                <a:lnTo>
                  <a:pt x="1071809" y="637356"/>
                </a:lnTo>
                <a:lnTo>
                  <a:pt x="1078307" y="589424"/>
                </a:lnTo>
                <a:lnTo>
                  <a:pt x="1080515" y="540257"/>
                </a:lnTo>
                <a:lnTo>
                  <a:pt x="1078307" y="491091"/>
                </a:lnTo>
                <a:lnTo>
                  <a:pt x="1071809" y="443159"/>
                </a:lnTo>
                <a:lnTo>
                  <a:pt x="1061213" y="396654"/>
                </a:lnTo>
                <a:lnTo>
                  <a:pt x="1046709" y="351765"/>
                </a:lnTo>
                <a:lnTo>
                  <a:pt x="1028489" y="308685"/>
                </a:lnTo>
                <a:lnTo>
                  <a:pt x="1006743" y="267603"/>
                </a:lnTo>
                <a:lnTo>
                  <a:pt x="981661" y="228710"/>
                </a:lnTo>
                <a:lnTo>
                  <a:pt x="953436" y="192198"/>
                </a:lnTo>
                <a:lnTo>
                  <a:pt x="922258" y="158257"/>
                </a:lnTo>
                <a:lnTo>
                  <a:pt x="888317" y="127079"/>
                </a:lnTo>
                <a:lnTo>
                  <a:pt x="851805" y="98854"/>
                </a:lnTo>
                <a:lnTo>
                  <a:pt x="812912" y="73772"/>
                </a:lnTo>
                <a:lnTo>
                  <a:pt x="771830" y="52026"/>
                </a:lnTo>
                <a:lnTo>
                  <a:pt x="728750" y="33806"/>
                </a:lnTo>
                <a:lnTo>
                  <a:pt x="683861" y="19302"/>
                </a:lnTo>
                <a:lnTo>
                  <a:pt x="637356" y="8706"/>
                </a:lnTo>
                <a:lnTo>
                  <a:pt x="589424" y="2208"/>
                </a:lnTo>
                <a:lnTo>
                  <a:pt x="540258" y="0"/>
                </a:lnTo>
                <a:close/>
              </a:path>
            </a:pathLst>
          </a:custGeom>
          <a:solidFill>
            <a:srgbClr val="173149"/>
          </a:solidFill>
        </p:spPr>
        <p:txBody>
          <a:bodyPr wrap="square" lIns="0" tIns="0" rIns="0" bIns="0" rtlCol="0"/>
          <a:lstStyle/>
          <a:p>
            <a:endParaRPr/>
          </a:p>
        </p:txBody>
      </p:sp>
      <p:sp>
        <p:nvSpPr>
          <p:cNvPr id="4" name="object 4"/>
          <p:cNvSpPr/>
          <p:nvPr/>
        </p:nvSpPr>
        <p:spPr>
          <a:xfrm>
            <a:off x="5884671" y="2238755"/>
            <a:ext cx="398652" cy="612775"/>
          </a:xfrm>
          <a:prstGeom prst="rect">
            <a:avLst/>
          </a:prstGeom>
          <a:blipFill>
            <a:blip r:embed="rId6" cstate="print"/>
            <a:stretch>
              <a:fillRect/>
            </a:stretch>
          </a:blipFill>
        </p:spPr>
        <p:txBody>
          <a:bodyPr wrap="square" lIns="0" tIns="0" rIns="0" bIns="0" rtlCol="0"/>
          <a:lstStyle/>
          <a:p>
            <a:endParaRPr/>
          </a:p>
        </p:txBody>
      </p:sp>
      <p:pic>
        <p:nvPicPr>
          <p:cNvPr id="5" name="luvvoice.com-20240823-XgHL">
            <a:hlinkClick r:id="" action="ppaction://media"/>
            <a:extLst>
              <a:ext uri="{FF2B5EF4-FFF2-40B4-BE49-F238E27FC236}">
                <a16:creationId xmlns:a16="http://schemas.microsoft.com/office/drawing/2014/main" id="{745968A7-02F9-BE94-D127-1A76FD762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854709"/>
            <a:ext cx="1653539" cy="513715"/>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柔性生产</a:t>
            </a:r>
            <a:endParaRPr sz="3200">
              <a:latin typeface="微软雅黑"/>
              <a:cs typeface="微软雅黑"/>
            </a:endParaRPr>
          </a:p>
        </p:txBody>
      </p:sp>
      <p:sp>
        <p:nvSpPr>
          <p:cNvPr id="3" name="object 3"/>
          <p:cNvSpPr/>
          <p:nvPr/>
        </p:nvSpPr>
        <p:spPr>
          <a:xfrm>
            <a:off x="4727447" y="1700783"/>
            <a:ext cx="6984492" cy="4616196"/>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458216" y="1866138"/>
            <a:ext cx="3840479" cy="3442335"/>
          </a:xfrm>
          <a:prstGeom prst="rect">
            <a:avLst/>
          </a:prstGeom>
        </p:spPr>
        <p:txBody>
          <a:bodyPr vert="horz" wrap="square" lIns="0" tIns="12700" rIns="0" bIns="0" rtlCol="0">
            <a:spAutoFit/>
          </a:bodyPr>
          <a:lstStyle/>
          <a:p>
            <a:pPr marL="12700">
              <a:lnSpc>
                <a:spcPct val="100000"/>
              </a:lnSpc>
              <a:spcBef>
                <a:spcPts val="100"/>
              </a:spcBef>
            </a:pPr>
            <a:r>
              <a:rPr sz="2400" dirty="0">
                <a:latin typeface="微软雅黑"/>
                <a:cs typeface="微软雅黑"/>
              </a:rPr>
              <a:t>柔性：</a:t>
            </a:r>
            <a:endParaRPr sz="2400">
              <a:latin typeface="微软雅黑"/>
              <a:cs typeface="微软雅黑"/>
            </a:endParaRPr>
          </a:p>
          <a:p>
            <a:pPr marL="12700" marR="5080" algn="just">
              <a:lnSpc>
                <a:spcPct val="100000"/>
              </a:lnSpc>
              <a:spcBef>
                <a:spcPts val="15"/>
              </a:spcBef>
            </a:pPr>
            <a:r>
              <a:rPr sz="2000" dirty="0">
                <a:latin typeface="微软雅黑"/>
                <a:cs typeface="微软雅黑"/>
              </a:rPr>
              <a:t>适应变化的能力和特性</a:t>
            </a:r>
            <a:r>
              <a:rPr sz="2000" spc="-10" dirty="0">
                <a:latin typeface="微软雅黑"/>
                <a:cs typeface="微软雅黑"/>
              </a:rPr>
              <a:t>，</a:t>
            </a:r>
            <a:r>
              <a:rPr sz="2000" dirty="0">
                <a:latin typeface="微软雅黑"/>
                <a:cs typeface="微软雅黑"/>
              </a:rPr>
              <a:t>用以</a:t>
            </a:r>
            <a:r>
              <a:rPr sz="2000" spc="-10" dirty="0">
                <a:latin typeface="微软雅黑"/>
                <a:cs typeface="微软雅黑"/>
              </a:rPr>
              <a:t>度</a:t>
            </a:r>
            <a:r>
              <a:rPr sz="2000" dirty="0">
                <a:latin typeface="微软雅黑"/>
                <a:cs typeface="微软雅黑"/>
              </a:rPr>
              <a:t>量 从某产品生产转向另一</a:t>
            </a:r>
            <a:r>
              <a:rPr sz="2000" spc="-15" dirty="0">
                <a:latin typeface="微软雅黑"/>
                <a:cs typeface="微软雅黑"/>
              </a:rPr>
              <a:t>种</a:t>
            </a:r>
            <a:r>
              <a:rPr sz="2000" dirty="0">
                <a:latin typeface="微软雅黑"/>
                <a:cs typeface="微软雅黑"/>
              </a:rPr>
              <a:t>产品</a:t>
            </a:r>
            <a:r>
              <a:rPr sz="2000" spc="-15" dirty="0">
                <a:latin typeface="微软雅黑"/>
                <a:cs typeface="微软雅黑"/>
              </a:rPr>
              <a:t>生</a:t>
            </a:r>
            <a:r>
              <a:rPr sz="2000" dirty="0">
                <a:latin typeface="微软雅黑"/>
                <a:cs typeface="微软雅黑"/>
              </a:rPr>
              <a:t>产 的难易程度</a:t>
            </a:r>
            <a:endParaRPr sz="2000">
              <a:latin typeface="微软雅黑"/>
              <a:cs typeface="微软雅黑"/>
            </a:endParaRPr>
          </a:p>
          <a:p>
            <a:pPr>
              <a:lnSpc>
                <a:spcPct val="100000"/>
              </a:lnSpc>
              <a:spcBef>
                <a:spcPts val="45"/>
              </a:spcBef>
            </a:pPr>
            <a:endParaRPr sz="2050">
              <a:latin typeface="Times New Roman"/>
              <a:cs typeface="Times New Roman"/>
            </a:endParaRPr>
          </a:p>
          <a:p>
            <a:pPr marL="12700" marR="5080" algn="just">
              <a:lnSpc>
                <a:spcPct val="100000"/>
              </a:lnSpc>
            </a:pPr>
            <a:r>
              <a:rPr sz="2000" dirty="0">
                <a:latin typeface="微软雅黑"/>
                <a:cs typeface="微软雅黑"/>
              </a:rPr>
              <a:t>日本本田公司采用柔性</a:t>
            </a:r>
            <a:r>
              <a:rPr sz="2000" spc="-15" dirty="0">
                <a:latin typeface="微软雅黑"/>
                <a:cs typeface="微软雅黑"/>
              </a:rPr>
              <a:t>生</a:t>
            </a:r>
            <a:r>
              <a:rPr sz="2000" dirty="0">
                <a:latin typeface="微软雅黑"/>
                <a:cs typeface="微软雅黑"/>
              </a:rPr>
              <a:t>产以</a:t>
            </a:r>
            <a:r>
              <a:rPr sz="2000" spc="-15" dirty="0">
                <a:latin typeface="微软雅黑"/>
                <a:cs typeface="微软雅黑"/>
              </a:rPr>
              <a:t>达</a:t>
            </a:r>
            <a:r>
              <a:rPr sz="2000" dirty="0">
                <a:latin typeface="微软雅黑"/>
                <a:cs typeface="微软雅黑"/>
              </a:rPr>
              <a:t>成 在任何一个工厂都能生</a:t>
            </a:r>
            <a:r>
              <a:rPr sz="2000" spc="-10" dirty="0">
                <a:latin typeface="微软雅黑"/>
                <a:cs typeface="微软雅黑"/>
              </a:rPr>
              <a:t>产</a:t>
            </a:r>
            <a:r>
              <a:rPr sz="2000" dirty="0">
                <a:latin typeface="微软雅黑"/>
                <a:cs typeface="微软雅黑"/>
              </a:rPr>
              <a:t>任何</a:t>
            </a:r>
            <a:r>
              <a:rPr sz="2000" spc="-10" dirty="0">
                <a:latin typeface="微软雅黑"/>
                <a:cs typeface="微软雅黑"/>
              </a:rPr>
              <a:t>一</a:t>
            </a:r>
            <a:r>
              <a:rPr sz="2000" dirty="0">
                <a:latin typeface="微软雅黑"/>
                <a:cs typeface="微软雅黑"/>
              </a:rPr>
              <a:t>款 车型的目标：</a:t>
            </a:r>
            <a:endParaRPr sz="2000">
              <a:latin typeface="微软雅黑"/>
              <a:cs typeface="微软雅黑"/>
            </a:endParaRPr>
          </a:p>
          <a:p>
            <a:pPr marL="355600" indent="-342900" algn="just">
              <a:lnSpc>
                <a:spcPct val="100000"/>
              </a:lnSpc>
              <a:buFont typeface="Arial"/>
              <a:buChar char="•"/>
              <a:tabLst>
                <a:tab pos="355600" algn="l"/>
              </a:tabLst>
            </a:pPr>
            <a:r>
              <a:rPr sz="2000" dirty="0">
                <a:latin typeface="微软雅黑"/>
                <a:cs typeface="微软雅黑"/>
              </a:rPr>
              <a:t>能对市场需求做出快速</a:t>
            </a:r>
            <a:r>
              <a:rPr sz="2000" spc="-15" dirty="0">
                <a:latin typeface="微软雅黑"/>
                <a:cs typeface="微软雅黑"/>
              </a:rPr>
              <a:t>反</a:t>
            </a:r>
            <a:r>
              <a:rPr sz="2000" dirty="0">
                <a:latin typeface="微软雅黑"/>
                <a:cs typeface="微软雅黑"/>
              </a:rPr>
              <a:t>应</a:t>
            </a:r>
            <a:endParaRPr sz="2000">
              <a:latin typeface="微软雅黑"/>
              <a:cs typeface="微软雅黑"/>
            </a:endParaRPr>
          </a:p>
          <a:p>
            <a:pPr marL="355600" indent="-342900" algn="just">
              <a:lnSpc>
                <a:spcPct val="100000"/>
              </a:lnSpc>
              <a:buFont typeface="Arial"/>
              <a:buChar char="•"/>
              <a:tabLst>
                <a:tab pos="355600" algn="l"/>
              </a:tabLst>
            </a:pPr>
            <a:r>
              <a:rPr sz="2000" dirty="0">
                <a:latin typeface="微软雅黑"/>
                <a:cs typeface="微软雅黑"/>
              </a:rPr>
              <a:t>满足多样化、周期可控</a:t>
            </a:r>
            <a:r>
              <a:rPr sz="2000" spc="-15" dirty="0">
                <a:latin typeface="微软雅黑"/>
                <a:cs typeface="微软雅黑"/>
              </a:rPr>
              <a:t>的</a:t>
            </a:r>
            <a:r>
              <a:rPr sz="2000" dirty="0">
                <a:latin typeface="微软雅黑"/>
                <a:cs typeface="微软雅黑"/>
              </a:rPr>
              <a:t>需求</a:t>
            </a:r>
            <a:endParaRPr sz="2000">
              <a:latin typeface="微软雅黑"/>
              <a:cs typeface="微软雅黑"/>
            </a:endParaRPr>
          </a:p>
          <a:p>
            <a:pPr marL="355600" indent="-342900" algn="just">
              <a:lnSpc>
                <a:spcPct val="100000"/>
              </a:lnSpc>
              <a:buFont typeface="Arial"/>
              <a:buChar char="•"/>
              <a:tabLst>
                <a:tab pos="355600" algn="l"/>
              </a:tabLst>
            </a:pPr>
            <a:r>
              <a:rPr sz="2000" dirty="0">
                <a:latin typeface="微软雅黑"/>
                <a:cs typeface="微软雅黑"/>
              </a:rPr>
              <a:t>应对各种突发干扰事件</a:t>
            </a:r>
            <a:endParaRPr sz="2000">
              <a:latin typeface="微软雅黑"/>
              <a:cs typeface="微软雅黑"/>
            </a:endParaRPr>
          </a:p>
        </p:txBody>
      </p:sp>
      <p:pic>
        <p:nvPicPr>
          <p:cNvPr id="5" name="luvvoice.com-20240823-g1A8">
            <a:hlinkClick r:id="" action="ppaction://media"/>
            <a:extLst>
              <a:ext uri="{FF2B5EF4-FFF2-40B4-BE49-F238E27FC236}">
                <a16:creationId xmlns:a16="http://schemas.microsoft.com/office/drawing/2014/main" id="{2B49DBCA-C45F-24D2-3B15-C4D3A1026D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257" y="566674"/>
            <a:ext cx="11116310" cy="196596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柔性生产</a:t>
            </a:r>
            <a:endParaRPr sz="3200">
              <a:latin typeface="微软雅黑"/>
              <a:cs typeface="微软雅黑"/>
            </a:endParaRPr>
          </a:p>
          <a:p>
            <a:pPr marL="372110" marR="5080" indent="266700">
              <a:lnSpc>
                <a:spcPct val="150100"/>
              </a:lnSpc>
              <a:spcBef>
                <a:spcPts val="625"/>
              </a:spcBef>
            </a:pPr>
            <a:r>
              <a:rPr sz="2000" u="none" spc="10" dirty="0"/>
              <a:t>柔</a:t>
            </a:r>
            <a:r>
              <a:rPr sz="2000" u="none" dirty="0"/>
              <a:t>性</a:t>
            </a:r>
            <a:r>
              <a:rPr sz="2000" u="none" spc="10" dirty="0"/>
              <a:t>生</a:t>
            </a:r>
            <a:r>
              <a:rPr sz="2000" u="none" dirty="0"/>
              <a:t>产</a:t>
            </a:r>
            <a:r>
              <a:rPr sz="2000" u="none" spc="10" dirty="0"/>
              <a:t>强</a:t>
            </a:r>
            <a:r>
              <a:rPr sz="2000" u="none" dirty="0"/>
              <a:t>调</a:t>
            </a:r>
            <a:r>
              <a:rPr sz="2000" u="none" spc="10" dirty="0"/>
              <a:t>依</a:t>
            </a:r>
            <a:r>
              <a:rPr sz="2000" u="none" dirty="0"/>
              <a:t>据</a:t>
            </a:r>
            <a:r>
              <a:rPr sz="2000" u="none" spc="10" dirty="0"/>
              <a:t>市</a:t>
            </a:r>
            <a:r>
              <a:rPr sz="2000" u="none" dirty="0"/>
              <a:t>场</a:t>
            </a:r>
            <a:r>
              <a:rPr sz="2000" u="none" spc="10" dirty="0"/>
              <a:t>需</a:t>
            </a:r>
            <a:r>
              <a:rPr sz="2000" u="none" dirty="0"/>
              <a:t>求</a:t>
            </a:r>
            <a:r>
              <a:rPr sz="2000" u="none" spc="10" dirty="0"/>
              <a:t>决</a:t>
            </a:r>
            <a:r>
              <a:rPr sz="2000" u="none" dirty="0"/>
              <a:t>定</a:t>
            </a:r>
            <a:r>
              <a:rPr sz="2000" u="none" spc="10" dirty="0"/>
              <a:t>建</a:t>
            </a:r>
            <a:r>
              <a:rPr sz="2000" u="none" dirty="0"/>
              <a:t>筑</a:t>
            </a:r>
            <a:r>
              <a:rPr sz="2000" u="none" spc="10" dirty="0"/>
              <a:t>产</a:t>
            </a:r>
            <a:r>
              <a:rPr sz="2000" u="none" dirty="0"/>
              <a:t>品</a:t>
            </a:r>
            <a:r>
              <a:rPr sz="2000" u="none" spc="10" dirty="0"/>
              <a:t>的</a:t>
            </a:r>
            <a:r>
              <a:rPr sz="2000" u="none" dirty="0"/>
              <a:t>成</a:t>
            </a:r>
            <a:r>
              <a:rPr sz="2000" u="none" spc="35" dirty="0"/>
              <a:t>形</a:t>
            </a:r>
            <a:r>
              <a:rPr sz="2000" u="none" dirty="0"/>
              <a:t>，</a:t>
            </a:r>
            <a:r>
              <a:rPr sz="2000" u="none" spc="10" dirty="0"/>
              <a:t>继</a:t>
            </a:r>
            <a:r>
              <a:rPr sz="2000" u="none" dirty="0"/>
              <a:t>而</a:t>
            </a:r>
            <a:r>
              <a:rPr sz="2000" u="none" spc="10" dirty="0"/>
              <a:t>确</a:t>
            </a:r>
            <a:r>
              <a:rPr sz="2000" u="none" dirty="0"/>
              <a:t>定</a:t>
            </a:r>
            <a:r>
              <a:rPr sz="2000" u="none" spc="10" dirty="0"/>
              <a:t>建</a:t>
            </a:r>
            <a:r>
              <a:rPr sz="2000" u="none" dirty="0"/>
              <a:t>筑产品</a:t>
            </a:r>
            <a:r>
              <a:rPr sz="2000" u="none" spc="10" dirty="0"/>
              <a:t>包</a:t>
            </a:r>
            <a:r>
              <a:rPr sz="2000" u="none" dirty="0"/>
              <a:t>括</a:t>
            </a:r>
            <a:r>
              <a:rPr sz="2000" u="none" spc="10" dirty="0"/>
              <a:t>各</a:t>
            </a:r>
            <a:r>
              <a:rPr sz="2000" u="none" dirty="0"/>
              <a:t>建筑构</a:t>
            </a:r>
            <a:r>
              <a:rPr sz="2000" u="none" spc="10" dirty="0"/>
              <a:t>配</a:t>
            </a:r>
            <a:r>
              <a:rPr sz="2000" u="none" dirty="0"/>
              <a:t>件</a:t>
            </a:r>
            <a:r>
              <a:rPr sz="2000" u="none" spc="10" dirty="0"/>
              <a:t>和</a:t>
            </a:r>
            <a:r>
              <a:rPr sz="2000" u="none" dirty="0"/>
              <a:t>部 </a:t>
            </a:r>
            <a:r>
              <a:rPr sz="2000" u="none" spc="10" dirty="0"/>
              <a:t>品部</a:t>
            </a:r>
            <a:r>
              <a:rPr sz="2000" u="none" spc="5" dirty="0"/>
              <a:t>件</a:t>
            </a:r>
            <a:r>
              <a:rPr sz="2000" u="none" spc="10" dirty="0"/>
              <a:t>的设</a:t>
            </a:r>
            <a:r>
              <a:rPr sz="2000" u="none" spc="5" dirty="0"/>
              <a:t>计</a:t>
            </a:r>
            <a:r>
              <a:rPr sz="2000" u="none" spc="10" dirty="0"/>
              <a:t>和生产，并</a:t>
            </a:r>
            <a:r>
              <a:rPr sz="2000" u="none" spc="5" dirty="0"/>
              <a:t>且</a:t>
            </a:r>
            <a:r>
              <a:rPr sz="2000" u="none" spc="10" dirty="0"/>
              <a:t>使用</a:t>
            </a:r>
            <a:r>
              <a:rPr sz="2000" u="none" spc="5" dirty="0"/>
              <a:t>兼</a:t>
            </a:r>
            <a:r>
              <a:rPr sz="2000" u="none" spc="10" dirty="0"/>
              <a:t>容多</a:t>
            </a:r>
            <a:r>
              <a:rPr sz="2000" u="none" spc="5" dirty="0"/>
              <a:t>种</a:t>
            </a:r>
            <a:r>
              <a:rPr sz="2000" u="none" spc="10" dirty="0"/>
              <a:t>构配</a:t>
            </a:r>
            <a:r>
              <a:rPr sz="2000" u="none" spc="5" dirty="0"/>
              <a:t>件</a:t>
            </a:r>
            <a:r>
              <a:rPr sz="2000" u="none" spc="10" dirty="0"/>
              <a:t>和部</a:t>
            </a:r>
            <a:r>
              <a:rPr sz="2000" u="none" spc="5" dirty="0"/>
              <a:t>品</a:t>
            </a:r>
            <a:r>
              <a:rPr sz="2000" u="none" spc="10" dirty="0"/>
              <a:t>部件</a:t>
            </a:r>
            <a:r>
              <a:rPr sz="2000" u="none" spc="5" dirty="0"/>
              <a:t>生</a:t>
            </a:r>
            <a:r>
              <a:rPr sz="2000" u="none" spc="10" dirty="0"/>
              <a:t>产</a:t>
            </a:r>
            <a:r>
              <a:rPr sz="2000" u="none" spc="5" dirty="0"/>
              <a:t>的模</a:t>
            </a:r>
            <a:r>
              <a:rPr sz="2000" u="none" spc="30" dirty="0"/>
              <a:t>具</a:t>
            </a:r>
            <a:r>
              <a:rPr sz="2000" u="none" spc="10" dirty="0"/>
              <a:t>，</a:t>
            </a:r>
            <a:r>
              <a:rPr sz="2000" u="none" spc="5" dirty="0"/>
              <a:t>实</a:t>
            </a:r>
            <a:r>
              <a:rPr sz="2000" u="none" spc="10" dirty="0"/>
              <a:t>现</a:t>
            </a:r>
            <a:r>
              <a:rPr sz="2000" u="none" spc="5" dirty="0"/>
              <a:t>用户价</a:t>
            </a:r>
            <a:r>
              <a:rPr sz="2000" u="none" spc="15" dirty="0"/>
              <a:t>值</a:t>
            </a:r>
            <a:r>
              <a:rPr sz="2000" u="none" spc="5" dirty="0"/>
              <a:t>最</a:t>
            </a:r>
            <a:r>
              <a:rPr sz="2000" u="none" spc="10" dirty="0"/>
              <a:t>大</a:t>
            </a:r>
            <a:r>
              <a:rPr sz="2000" u="none" spc="20" dirty="0"/>
              <a:t>化</a:t>
            </a:r>
            <a:r>
              <a:rPr sz="2000" u="none" spc="5" dirty="0"/>
              <a:t>、 </a:t>
            </a:r>
            <a:r>
              <a:rPr sz="2000" u="none" dirty="0"/>
              <a:t>浪费最小化</a:t>
            </a:r>
            <a:endParaRPr sz="2000"/>
          </a:p>
        </p:txBody>
      </p:sp>
      <p:sp>
        <p:nvSpPr>
          <p:cNvPr id="3" name="object 3"/>
          <p:cNvSpPr txBox="1">
            <a:spLocks noGrp="1"/>
          </p:cNvSpPr>
          <p:nvPr>
            <p:ph type="body" idx="1"/>
          </p:nvPr>
        </p:nvSpPr>
        <p:spPr>
          <a:prstGeom prst="rect">
            <a:avLst/>
          </a:prstGeom>
        </p:spPr>
        <p:txBody>
          <a:bodyPr vert="horz" wrap="square" lIns="0" tIns="165735" rIns="0" bIns="0" rtlCol="0">
            <a:spAutoFit/>
          </a:bodyPr>
          <a:lstStyle/>
          <a:p>
            <a:pPr marL="281305">
              <a:lnSpc>
                <a:spcPct val="100000"/>
              </a:lnSpc>
              <a:spcBef>
                <a:spcPts val="1305"/>
              </a:spcBef>
            </a:pPr>
            <a:r>
              <a:rPr dirty="0"/>
              <a:t>柔性生产技术必须有完</a:t>
            </a:r>
            <a:r>
              <a:rPr spc="-10" dirty="0"/>
              <a:t>善</a:t>
            </a:r>
            <a:r>
              <a:rPr dirty="0"/>
              <a:t>的柔</a:t>
            </a:r>
            <a:r>
              <a:rPr spc="-10" dirty="0"/>
              <a:t>性</a:t>
            </a:r>
            <a:r>
              <a:rPr dirty="0"/>
              <a:t>管理</a:t>
            </a:r>
            <a:r>
              <a:rPr spc="-10" dirty="0"/>
              <a:t>体</a:t>
            </a:r>
            <a:r>
              <a:rPr dirty="0"/>
              <a:t>系相</a:t>
            </a:r>
            <a:r>
              <a:rPr spc="-10" dirty="0"/>
              <a:t>匹</a:t>
            </a:r>
            <a:r>
              <a:rPr spc="5" dirty="0"/>
              <a:t>配</a:t>
            </a:r>
            <a:r>
              <a:rPr dirty="0"/>
              <a:t>。</a:t>
            </a:r>
            <a:r>
              <a:rPr spc="-10" dirty="0"/>
              <a:t>它</a:t>
            </a:r>
            <a:r>
              <a:rPr spc="5" dirty="0"/>
              <a:t>包括：</a:t>
            </a:r>
          </a:p>
          <a:p>
            <a:pPr marL="949325" indent="-666750">
              <a:lnSpc>
                <a:spcPct val="100000"/>
              </a:lnSpc>
              <a:spcBef>
                <a:spcPts val="1200"/>
              </a:spcBef>
              <a:buSzPct val="95000"/>
              <a:buAutoNum type="arabicPlain"/>
              <a:tabLst>
                <a:tab pos="949960" algn="l"/>
              </a:tabLst>
            </a:pPr>
            <a:r>
              <a:rPr b="1" dirty="0">
                <a:latin typeface="微软雅黑"/>
                <a:cs typeface="微软雅黑"/>
              </a:rPr>
              <a:t>多体系标准兼容性</a:t>
            </a:r>
            <a:r>
              <a:rPr b="1" spc="-30" dirty="0">
                <a:latin typeface="微软雅黑"/>
                <a:cs typeface="微软雅黑"/>
              </a:rPr>
              <a:t>：</a:t>
            </a:r>
            <a:r>
              <a:rPr dirty="0"/>
              <a:t>不同</a:t>
            </a:r>
            <a:r>
              <a:rPr spc="-15" dirty="0"/>
              <a:t>生</a:t>
            </a:r>
            <a:r>
              <a:rPr dirty="0"/>
              <a:t>产质</a:t>
            </a:r>
            <a:r>
              <a:rPr spc="-15" dirty="0"/>
              <a:t>量</a:t>
            </a:r>
            <a:r>
              <a:rPr dirty="0"/>
              <a:t>控制</a:t>
            </a:r>
            <a:r>
              <a:rPr spc="-15" dirty="0"/>
              <a:t>体</a:t>
            </a:r>
            <a:r>
              <a:rPr dirty="0"/>
              <a:t>系的</a:t>
            </a:r>
            <a:r>
              <a:rPr spc="-15" dirty="0"/>
              <a:t>兼</a:t>
            </a:r>
            <a:r>
              <a:rPr dirty="0"/>
              <a:t>容与</a:t>
            </a:r>
            <a:r>
              <a:rPr spc="-15" dirty="0"/>
              <a:t>快</a:t>
            </a:r>
            <a:r>
              <a:rPr dirty="0"/>
              <a:t>速切换</a:t>
            </a:r>
          </a:p>
          <a:p>
            <a:pPr marL="957580" indent="-675005">
              <a:lnSpc>
                <a:spcPct val="100000"/>
              </a:lnSpc>
              <a:spcBef>
                <a:spcPts val="1200"/>
              </a:spcBef>
              <a:buSzPct val="95000"/>
              <a:buAutoNum type="arabicPlain"/>
              <a:tabLst>
                <a:tab pos="958215" algn="l"/>
              </a:tabLst>
            </a:pPr>
            <a:r>
              <a:rPr b="1" spc="20" dirty="0">
                <a:latin typeface="微软雅黑"/>
                <a:cs typeface="微软雅黑"/>
              </a:rPr>
              <a:t>全产</a:t>
            </a:r>
            <a:r>
              <a:rPr b="1" spc="35" dirty="0">
                <a:latin typeface="微软雅黑"/>
                <a:cs typeface="微软雅黑"/>
              </a:rPr>
              <a:t>品</a:t>
            </a:r>
            <a:r>
              <a:rPr b="1" spc="20" dirty="0">
                <a:latin typeface="微软雅黑"/>
                <a:cs typeface="微软雅黑"/>
              </a:rPr>
              <a:t>链柔性化</a:t>
            </a:r>
            <a:r>
              <a:rPr b="1" spc="25" dirty="0">
                <a:latin typeface="微软雅黑"/>
                <a:cs typeface="微软雅黑"/>
              </a:rPr>
              <a:t>：</a:t>
            </a:r>
            <a:r>
              <a:rPr spc="20" dirty="0"/>
              <a:t>与柔性生产线相配套的设计系</a:t>
            </a:r>
            <a:r>
              <a:rPr spc="25" dirty="0"/>
              <a:t>统</a:t>
            </a:r>
            <a:r>
              <a:rPr spc="20" dirty="0"/>
              <a:t>、模具制造系统、</a:t>
            </a:r>
            <a:r>
              <a:rPr spc="25" dirty="0"/>
              <a:t>物流系</a:t>
            </a:r>
            <a:r>
              <a:rPr spc="15" dirty="0"/>
              <a:t>统</a:t>
            </a:r>
            <a:r>
              <a:rPr spc="20" dirty="0"/>
              <a:t>、服务</a:t>
            </a:r>
          </a:p>
          <a:p>
            <a:pPr marL="14604">
              <a:lnSpc>
                <a:spcPct val="100000"/>
              </a:lnSpc>
              <a:spcBef>
                <a:spcPts val="1200"/>
              </a:spcBef>
            </a:pPr>
            <a:r>
              <a:rPr dirty="0"/>
              <a:t>系统必须具有相同的柔</a:t>
            </a:r>
            <a:r>
              <a:rPr spc="-10" dirty="0"/>
              <a:t>性</a:t>
            </a:r>
            <a:r>
              <a:rPr dirty="0"/>
              <a:t>程度</a:t>
            </a:r>
          </a:p>
          <a:p>
            <a:pPr marL="949325" indent="-666750">
              <a:lnSpc>
                <a:spcPct val="100000"/>
              </a:lnSpc>
              <a:spcBef>
                <a:spcPts val="1200"/>
              </a:spcBef>
              <a:buSzPct val="95000"/>
              <a:buAutoNum type="arabicPlain" startAt="3"/>
              <a:tabLst>
                <a:tab pos="949960" algn="l"/>
              </a:tabLst>
            </a:pPr>
            <a:r>
              <a:rPr b="1" dirty="0">
                <a:latin typeface="微软雅黑"/>
                <a:cs typeface="微软雅黑"/>
              </a:rPr>
              <a:t>岗位人员多能化</a:t>
            </a:r>
            <a:r>
              <a:rPr b="1" spc="-15" dirty="0">
                <a:latin typeface="微软雅黑"/>
                <a:cs typeface="微软雅黑"/>
              </a:rPr>
              <a:t>：</a:t>
            </a:r>
            <a:r>
              <a:rPr spc="-15" dirty="0"/>
              <a:t>管</a:t>
            </a:r>
            <a:r>
              <a:rPr dirty="0"/>
              <a:t>理人</a:t>
            </a:r>
            <a:r>
              <a:rPr spc="-10" dirty="0"/>
              <a:t>员</a:t>
            </a:r>
            <a:r>
              <a:rPr dirty="0"/>
              <a:t>、一</a:t>
            </a:r>
            <a:r>
              <a:rPr spc="-15" dirty="0"/>
              <a:t>线</a:t>
            </a:r>
            <a:r>
              <a:rPr dirty="0"/>
              <a:t>操作</a:t>
            </a:r>
            <a:r>
              <a:rPr spc="-15" dirty="0"/>
              <a:t>人</a:t>
            </a:r>
            <a:r>
              <a:rPr dirty="0"/>
              <a:t>员必</a:t>
            </a:r>
            <a:r>
              <a:rPr spc="-15" dirty="0"/>
              <a:t>须</a:t>
            </a:r>
            <a:r>
              <a:rPr dirty="0"/>
              <a:t>多能</a:t>
            </a:r>
            <a:r>
              <a:rPr spc="-15" dirty="0"/>
              <a:t>多</a:t>
            </a:r>
            <a:r>
              <a:rPr dirty="0"/>
              <a:t>专才</a:t>
            </a:r>
            <a:r>
              <a:rPr spc="-15" dirty="0"/>
              <a:t>能</a:t>
            </a:r>
            <a:r>
              <a:rPr dirty="0"/>
              <a:t>胜任</a:t>
            </a:r>
          </a:p>
          <a:p>
            <a:pPr marL="14604" marR="5080" indent="267970">
              <a:lnSpc>
                <a:spcPct val="150000"/>
              </a:lnSpc>
              <a:buSzPct val="95000"/>
              <a:buAutoNum type="arabicPlain" startAt="3"/>
              <a:tabLst>
                <a:tab pos="958215" algn="l"/>
              </a:tabLst>
            </a:pPr>
            <a:r>
              <a:rPr b="1" spc="20" dirty="0">
                <a:latin typeface="微软雅黑"/>
                <a:cs typeface="微软雅黑"/>
              </a:rPr>
              <a:t>时空</a:t>
            </a:r>
            <a:r>
              <a:rPr b="1" spc="35" dirty="0">
                <a:latin typeface="微软雅黑"/>
                <a:cs typeface="微软雅黑"/>
              </a:rPr>
              <a:t>柔</a:t>
            </a:r>
            <a:r>
              <a:rPr b="1" spc="20" dirty="0">
                <a:latin typeface="微软雅黑"/>
                <a:cs typeface="微软雅黑"/>
              </a:rPr>
              <a:t>性化</a:t>
            </a:r>
            <a:r>
              <a:rPr b="1" spc="25" dirty="0">
                <a:latin typeface="微软雅黑"/>
                <a:cs typeface="微软雅黑"/>
              </a:rPr>
              <a:t>：</a:t>
            </a:r>
            <a:r>
              <a:rPr spc="20" dirty="0"/>
              <a:t>柔性的概念可以拓展到时间与空间领</a:t>
            </a:r>
            <a:r>
              <a:rPr spc="25" dirty="0"/>
              <a:t>域</a:t>
            </a:r>
            <a:r>
              <a:rPr spc="20" dirty="0"/>
              <a:t>，同样产能的构配件和部品部件 </a:t>
            </a:r>
            <a:r>
              <a:rPr dirty="0"/>
              <a:t>生产</a:t>
            </a:r>
            <a:r>
              <a:rPr spc="-5" dirty="0"/>
              <a:t>线</a:t>
            </a:r>
            <a:r>
              <a:rPr dirty="0"/>
              <a:t>，可以远端设</a:t>
            </a:r>
            <a:r>
              <a:rPr spc="-10" dirty="0"/>
              <a:t>置</a:t>
            </a:r>
            <a:r>
              <a:rPr spc="-15" dirty="0"/>
              <a:t>，</a:t>
            </a:r>
            <a:r>
              <a:rPr dirty="0"/>
              <a:t>可以</a:t>
            </a:r>
            <a:r>
              <a:rPr spc="-15" dirty="0"/>
              <a:t>近</a:t>
            </a:r>
            <a:r>
              <a:rPr dirty="0"/>
              <a:t>端设</a:t>
            </a:r>
            <a:r>
              <a:rPr spc="-10" dirty="0"/>
              <a:t>置</a:t>
            </a:r>
            <a:r>
              <a:rPr dirty="0"/>
              <a:t>，也</a:t>
            </a:r>
            <a:r>
              <a:rPr spc="-15" dirty="0"/>
              <a:t>可</a:t>
            </a:r>
            <a:r>
              <a:rPr dirty="0"/>
              <a:t>以二</a:t>
            </a:r>
            <a:r>
              <a:rPr spc="-15" dirty="0"/>
              <a:t>者</a:t>
            </a:r>
            <a:r>
              <a:rPr dirty="0"/>
              <a:t>快速</a:t>
            </a:r>
            <a:r>
              <a:rPr spc="-15" dirty="0"/>
              <a:t>切</a:t>
            </a:r>
            <a:r>
              <a:rPr dirty="0"/>
              <a:t>换</a:t>
            </a:r>
          </a:p>
        </p:txBody>
      </p:sp>
      <p:pic>
        <p:nvPicPr>
          <p:cNvPr id="4" name="luvvoice.com-20240823-0ALk">
            <a:hlinkClick r:id="" action="ppaction://media"/>
            <a:extLst>
              <a:ext uri="{FF2B5EF4-FFF2-40B4-BE49-F238E27FC236}">
                <a16:creationId xmlns:a16="http://schemas.microsoft.com/office/drawing/2014/main" id="{46F91133-3E0D-6D3A-D562-834DDA39F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2360" y="390525"/>
            <a:ext cx="2768600" cy="391160"/>
          </a:xfrm>
          <a:prstGeom prst="rect">
            <a:avLst/>
          </a:prstGeom>
        </p:spPr>
        <p:txBody>
          <a:bodyPr vert="horz" wrap="square" lIns="0" tIns="12700" rIns="0" bIns="0" rtlCol="0">
            <a:spAutoFit/>
          </a:bodyPr>
          <a:lstStyle/>
          <a:p>
            <a:pPr marL="12700">
              <a:lnSpc>
                <a:spcPct val="100000"/>
              </a:lnSpc>
              <a:spcBef>
                <a:spcPts val="100"/>
              </a:spcBef>
            </a:pPr>
            <a:r>
              <a:rPr sz="2400" u="none" dirty="0"/>
              <a:t>钢结构构件柔性生产</a:t>
            </a:r>
            <a:endParaRPr sz="2400"/>
          </a:p>
        </p:txBody>
      </p:sp>
      <p:sp>
        <p:nvSpPr>
          <p:cNvPr id="3" name="object 3"/>
          <p:cNvSpPr/>
          <p:nvPr/>
        </p:nvSpPr>
        <p:spPr>
          <a:xfrm>
            <a:off x="7319771" y="1988820"/>
            <a:ext cx="4608576" cy="2735579"/>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630123" y="1435049"/>
            <a:ext cx="6189345" cy="758190"/>
          </a:xfrm>
          <a:prstGeom prst="rect">
            <a:avLst/>
          </a:prstGeom>
        </p:spPr>
        <p:txBody>
          <a:bodyPr vert="horz" wrap="square" lIns="0" tIns="12700" rIns="0" bIns="0" rtlCol="0">
            <a:spAutoFit/>
          </a:bodyPr>
          <a:lstStyle/>
          <a:p>
            <a:pPr marL="12700">
              <a:lnSpc>
                <a:spcPct val="100000"/>
              </a:lnSpc>
              <a:spcBef>
                <a:spcPts val="100"/>
              </a:spcBef>
            </a:pPr>
            <a:r>
              <a:rPr sz="2400" spc="-5" dirty="0">
                <a:latin typeface="微软雅黑"/>
                <a:cs typeface="微软雅黑"/>
              </a:rPr>
              <a:t>中建钢构有限公司</a:t>
            </a:r>
            <a:r>
              <a:rPr sz="2400" dirty="0">
                <a:latin typeface="微软雅黑"/>
                <a:cs typeface="微软雅黑"/>
              </a:rPr>
              <a:t>于</a:t>
            </a:r>
            <a:r>
              <a:rPr sz="2400" spc="-5" dirty="0">
                <a:latin typeface="Arial"/>
                <a:cs typeface="Arial"/>
              </a:rPr>
              <a:t>2015</a:t>
            </a:r>
            <a:r>
              <a:rPr sz="2400" spc="-5" dirty="0">
                <a:latin typeface="微软雅黑"/>
                <a:cs typeface="微软雅黑"/>
              </a:rPr>
              <a:t>年建立了一条数字化</a:t>
            </a:r>
            <a:endParaRPr sz="2400">
              <a:latin typeface="微软雅黑"/>
              <a:cs typeface="微软雅黑"/>
            </a:endParaRPr>
          </a:p>
          <a:p>
            <a:pPr marL="12700">
              <a:lnSpc>
                <a:spcPct val="100000"/>
              </a:lnSpc>
              <a:spcBef>
                <a:spcPts val="5"/>
              </a:spcBef>
            </a:pPr>
            <a:r>
              <a:rPr sz="2400" dirty="0">
                <a:latin typeface="微软雅黑"/>
                <a:cs typeface="微软雅黑"/>
              </a:rPr>
              <a:t>钢结构柔性生产线：</a:t>
            </a:r>
            <a:endParaRPr sz="2400">
              <a:latin typeface="微软雅黑"/>
              <a:cs typeface="微软雅黑"/>
            </a:endParaRPr>
          </a:p>
        </p:txBody>
      </p:sp>
      <p:sp>
        <p:nvSpPr>
          <p:cNvPr id="5" name="object 5"/>
          <p:cNvSpPr txBox="1"/>
          <p:nvPr/>
        </p:nvSpPr>
        <p:spPr>
          <a:xfrm>
            <a:off x="630123" y="2243455"/>
            <a:ext cx="6471920" cy="3762375"/>
          </a:xfrm>
          <a:prstGeom prst="rect">
            <a:avLst/>
          </a:prstGeom>
        </p:spPr>
        <p:txBody>
          <a:bodyPr vert="horz" wrap="square" lIns="0" tIns="11430" rIns="0" bIns="0" rtlCol="0">
            <a:spAutoFit/>
          </a:bodyPr>
          <a:lstStyle/>
          <a:p>
            <a:pPr marL="355600" marR="5080" indent="-342900">
              <a:lnSpc>
                <a:spcPct val="100499"/>
              </a:lnSpc>
              <a:spcBef>
                <a:spcPts val="90"/>
              </a:spcBef>
              <a:buFont typeface="Arial"/>
              <a:buChar char="•"/>
              <a:tabLst>
                <a:tab pos="354965" algn="l"/>
                <a:tab pos="355600" algn="l"/>
              </a:tabLst>
            </a:pPr>
            <a:r>
              <a:rPr sz="2000" dirty="0">
                <a:latin typeface="微软雅黑"/>
                <a:cs typeface="微软雅黑"/>
              </a:rPr>
              <a:t>板材</a:t>
            </a:r>
            <a:r>
              <a:rPr sz="2000" spc="5" dirty="0">
                <a:latin typeface="微软雅黑"/>
                <a:cs typeface="微软雅黑"/>
              </a:rPr>
              <a:t>集</a:t>
            </a:r>
            <a:r>
              <a:rPr sz="2000" spc="-10" dirty="0">
                <a:latin typeface="微软雅黑"/>
                <a:cs typeface="微软雅黑"/>
              </a:rPr>
              <a:t>中</a:t>
            </a:r>
            <a:r>
              <a:rPr sz="2000" dirty="0">
                <a:latin typeface="微软雅黑"/>
                <a:cs typeface="微软雅黑"/>
              </a:rPr>
              <a:t>下</a:t>
            </a:r>
            <a:r>
              <a:rPr sz="2000" spc="-10" dirty="0">
                <a:latin typeface="微软雅黑"/>
                <a:cs typeface="微软雅黑"/>
              </a:rPr>
              <a:t>料</a:t>
            </a:r>
            <a:r>
              <a:rPr sz="2000" dirty="0">
                <a:latin typeface="微软雅黑"/>
                <a:cs typeface="微软雅黑"/>
              </a:rPr>
              <a:t>和储</a:t>
            </a:r>
            <a:r>
              <a:rPr sz="2000" spc="5" dirty="0">
                <a:latin typeface="微软雅黑"/>
                <a:cs typeface="微软雅黑"/>
              </a:rPr>
              <a:t>存</a:t>
            </a:r>
            <a:r>
              <a:rPr sz="2000" spc="-10" dirty="0">
                <a:latin typeface="微软雅黑"/>
                <a:cs typeface="微软雅黑"/>
              </a:rPr>
              <a:t>得</a:t>
            </a:r>
            <a:r>
              <a:rPr sz="2000" dirty="0">
                <a:latin typeface="微软雅黑"/>
                <a:cs typeface="微软雅黑"/>
              </a:rPr>
              <a:t>益</a:t>
            </a:r>
            <a:r>
              <a:rPr sz="2000" spc="-10" dirty="0">
                <a:latin typeface="微软雅黑"/>
                <a:cs typeface="微软雅黑"/>
              </a:rPr>
              <a:t>于</a:t>
            </a:r>
            <a:r>
              <a:rPr sz="2000" dirty="0">
                <a:latin typeface="微软雅黑"/>
                <a:cs typeface="微软雅黑"/>
              </a:rPr>
              <a:t>智能</a:t>
            </a:r>
            <a:r>
              <a:rPr sz="2000" spc="5" dirty="0">
                <a:latin typeface="微软雅黑"/>
                <a:cs typeface="微软雅黑"/>
              </a:rPr>
              <a:t>物</a:t>
            </a:r>
            <a:r>
              <a:rPr sz="2000" spc="-10" dirty="0">
                <a:latin typeface="微软雅黑"/>
                <a:cs typeface="微软雅黑"/>
              </a:rPr>
              <a:t>流</a:t>
            </a:r>
            <a:r>
              <a:rPr sz="2000" dirty="0">
                <a:latin typeface="微软雅黑"/>
                <a:cs typeface="微软雅黑"/>
              </a:rPr>
              <a:t>设</a:t>
            </a:r>
            <a:r>
              <a:rPr sz="2000" spc="-10" dirty="0">
                <a:latin typeface="微软雅黑"/>
                <a:cs typeface="微软雅黑"/>
              </a:rPr>
              <a:t>备</a:t>
            </a:r>
            <a:r>
              <a:rPr sz="2000" dirty="0">
                <a:latin typeface="微软雅黑"/>
                <a:cs typeface="微软雅黑"/>
              </a:rPr>
              <a:t>和智</a:t>
            </a:r>
            <a:r>
              <a:rPr sz="2000" spc="5" dirty="0">
                <a:latin typeface="微软雅黑"/>
                <a:cs typeface="微软雅黑"/>
              </a:rPr>
              <a:t>能</a:t>
            </a:r>
            <a:r>
              <a:rPr sz="2000" spc="-10" dirty="0">
                <a:latin typeface="微软雅黑"/>
                <a:cs typeface="微软雅黑"/>
              </a:rPr>
              <a:t>加</a:t>
            </a:r>
            <a:r>
              <a:rPr sz="2000" dirty="0">
                <a:latin typeface="微软雅黑"/>
                <a:cs typeface="微软雅黑"/>
              </a:rPr>
              <a:t>工设 备的集成</a:t>
            </a:r>
            <a:endParaRPr sz="2000">
              <a:latin typeface="微软雅黑"/>
              <a:cs typeface="微软雅黑"/>
            </a:endParaRPr>
          </a:p>
          <a:p>
            <a:pPr marL="355600" indent="-342900">
              <a:lnSpc>
                <a:spcPct val="100000"/>
              </a:lnSpc>
              <a:spcBef>
                <a:spcPts val="600"/>
              </a:spcBef>
              <a:buFont typeface="Arial"/>
              <a:buChar char="•"/>
              <a:tabLst>
                <a:tab pos="354965" algn="l"/>
                <a:tab pos="355600" algn="l"/>
              </a:tabLst>
            </a:pPr>
            <a:r>
              <a:rPr sz="2000" spc="5" dirty="0">
                <a:latin typeface="微软雅黑"/>
                <a:cs typeface="微软雅黑"/>
              </a:rPr>
              <a:t>零部件</a:t>
            </a:r>
            <a:r>
              <a:rPr sz="2000" spc="-10" dirty="0">
                <a:latin typeface="微软雅黑"/>
                <a:cs typeface="微软雅黑"/>
              </a:rPr>
              <a:t>的</a:t>
            </a:r>
            <a:r>
              <a:rPr sz="2000" spc="5" dirty="0">
                <a:latin typeface="微软雅黑"/>
                <a:cs typeface="微软雅黑"/>
              </a:rPr>
              <a:t>二</a:t>
            </a:r>
            <a:r>
              <a:rPr sz="2000" spc="-10" dirty="0">
                <a:latin typeface="微软雅黑"/>
                <a:cs typeface="微软雅黑"/>
              </a:rPr>
              <a:t>次</a:t>
            </a:r>
            <a:r>
              <a:rPr sz="2000" spc="5" dirty="0">
                <a:latin typeface="微软雅黑"/>
                <a:cs typeface="微软雅黑"/>
              </a:rPr>
              <a:t>加工由</a:t>
            </a:r>
            <a:r>
              <a:rPr sz="2000" spc="-10" dirty="0">
                <a:latin typeface="微软雅黑"/>
                <a:cs typeface="微软雅黑"/>
              </a:rPr>
              <a:t>各</a:t>
            </a:r>
            <a:r>
              <a:rPr sz="2000" spc="5" dirty="0">
                <a:latin typeface="微软雅黑"/>
                <a:cs typeface="微软雅黑"/>
              </a:rPr>
              <a:t>式</a:t>
            </a:r>
            <a:r>
              <a:rPr sz="2000" spc="-10" dirty="0">
                <a:latin typeface="微软雅黑"/>
                <a:cs typeface="微软雅黑"/>
              </a:rPr>
              <a:t>机</a:t>
            </a:r>
            <a:r>
              <a:rPr sz="2000" spc="5" dirty="0">
                <a:latin typeface="微软雅黑"/>
                <a:cs typeface="微软雅黑"/>
              </a:rPr>
              <a:t>器人自</a:t>
            </a:r>
            <a:r>
              <a:rPr sz="2000" spc="-10" dirty="0">
                <a:latin typeface="微软雅黑"/>
                <a:cs typeface="微软雅黑"/>
              </a:rPr>
              <a:t>动</a:t>
            </a:r>
            <a:r>
              <a:rPr sz="2000" spc="5" dirty="0">
                <a:latin typeface="微软雅黑"/>
                <a:cs typeface="微软雅黑"/>
              </a:rPr>
              <a:t>进行</a:t>
            </a:r>
            <a:endParaRPr sz="2000">
              <a:latin typeface="微软雅黑"/>
              <a:cs typeface="微软雅黑"/>
            </a:endParaRPr>
          </a:p>
          <a:p>
            <a:pPr marL="355600" marR="5080" indent="-342900">
              <a:lnSpc>
                <a:spcPct val="100499"/>
              </a:lnSpc>
              <a:spcBef>
                <a:spcPts val="580"/>
              </a:spcBef>
              <a:buFont typeface="Arial"/>
              <a:buChar char="•"/>
              <a:tabLst>
                <a:tab pos="354965" algn="l"/>
                <a:tab pos="355600" algn="l"/>
              </a:tabLst>
            </a:pPr>
            <a:r>
              <a:rPr sz="2000" dirty="0">
                <a:latin typeface="微软雅黑"/>
                <a:cs typeface="微软雅黑"/>
              </a:rPr>
              <a:t>铣磨</a:t>
            </a:r>
            <a:r>
              <a:rPr sz="2000" spc="5" dirty="0">
                <a:latin typeface="微软雅黑"/>
                <a:cs typeface="微软雅黑"/>
              </a:rPr>
              <a:t>、</a:t>
            </a:r>
            <a:r>
              <a:rPr sz="2000" spc="-10" dirty="0">
                <a:latin typeface="微软雅黑"/>
                <a:cs typeface="微软雅黑"/>
              </a:rPr>
              <a:t>组</a:t>
            </a:r>
            <a:r>
              <a:rPr sz="2000" dirty="0">
                <a:latin typeface="微软雅黑"/>
                <a:cs typeface="微软雅黑"/>
              </a:rPr>
              <a:t>焊</a:t>
            </a:r>
            <a:r>
              <a:rPr sz="2000" spc="-10" dirty="0">
                <a:latin typeface="微软雅黑"/>
                <a:cs typeface="微软雅黑"/>
              </a:rPr>
              <a:t>矫</a:t>
            </a:r>
            <a:r>
              <a:rPr sz="2000" dirty="0">
                <a:latin typeface="微软雅黑"/>
                <a:cs typeface="微软雅黑"/>
              </a:rPr>
              <a:t>和锯</a:t>
            </a:r>
            <a:r>
              <a:rPr sz="2000" spc="5" dirty="0">
                <a:latin typeface="微软雅黑"/>
                <a:cs typeface="微软雅黑"/>
              </a:rPr>
              <a:t>钻</a:t>
            </a:r>
            <a:r>
              <a:rPr sz="2000" spc="-10" dirty="0">
                <a:latin typeface="微软雅黑"/>
                <a:cs typeface="微软雅黑"/>
              </a:rPr>
              <a:t>锁</a:t>
            </a:r>
            <a:r>
              <a:rPr sz="2000" dirty="0">
                <a:latin typeface="微软雅黑"/>
                <a:cs typeface="微软雅黑"/>
              </a:rPr>
              <a:t>通</a:t>
            </a:r>
            <a:r>
              <a:rPr sz="2000" spc="-10" dirty="0">
                <a:latin typeface="微软雅黑"/>
                <a:cs typeface="微软雅黑"/>
              </a:rPr>
              <a:t>过</a:t>
            </a:r>
            <a:r>
              <a:rPr sz="2000" dirty="0">
                <a:latin typeface="微软雅黑"/>
                <a:cs typeface="微软雅黑"/>
              </a:rPr>
              <a:t>自动</a:t>
            </a:r>
            <a:r>
              <a:rPr sz="2000" spc="5" dirty="0">
                <a:latin typeface="微软雅黑"/>
                <a:cs typeface="微软雅黑"/>
              </a:rPr>
              <a:t>化</a:t>
            </a:r>
            <a:r>
              <a:rPr sz="2000" spc="-10" dirty="0">
                <a:latin typeface="微软雅黑"/>
                <a:cs typeface="微软雅黑"/>
              </a:rPr>
              <a:t>系</a:t>
            </a:r>
            <a:r>
              <a:rPr sz="2000" dirty="0">
                <a:latin typeface="微软雅黑"/>
                <a:cs typeface="微软雅黑"/>
              </a:rPr>
              <a:t>统</a:t>
            </a:r>
            <a:r>
              <a:rPr sz="2000" spc="-10" dirty="0">
                <a:latin typeface="微软雅黑"/>
                <a:cs typeface="微软雅黑"/>
              </a:rPr>
              <a:t>与</a:t>
            </a:r>
            <a:r>
              <a:rPr sz="2000" dirty="0">
                <a:latin typeface="微软雅黑"/>
                <a:cs typeface="微软雅黑"/>
              </a:rPr>
              <a:t>检测</a:t>
            </a:r>
            <a:r>
              <a:rPr sz="2000" spc="5" dirty="0">
                <a:latin typeface="微软雅黑"/>
                <a:cs typeface="微软雅黑"/>
              </a:rPr>
              <a:t>传</a:t>
            </a:r>
            <a:r>
              <a:rPr sz="2000" spc="-10" dirty="0">
                <a:latin typeface="微软雅黑"/>
                <a:cs typeface="微软雅黑"/>
              </a:rPr>
              <a:t>感</a:t>
            </a:r>
            <a:r>
              <a:rPr sz="2000" dirty="0">
                <a:latin typeface="微软雅黑"/>
                <a:cs typeface="微软雅黑"/>
              </a:rPr>
              <a:t>实现 全自</a:t>
            </a:r>
            <a:r>
              <a:rPr sz="2000" spc="5" dirty="0">
                <a:latin typeface="微软雅黑"/>
                <a:cs typeface="微软雅黑"/>
              </a:rPr>
              <a:t>动</a:t>
            </a:r>
            <a:r>
              <a:rPr sz="2000" spc="-10" dirty="0">
                <a:latin typeface="微软雅黑"/>
                <a:cs typeface="微软雅黑"/>
              </a:rPr>
              <a:t>加</a:t>
            </a:r>
            <a:r>
              <a:rPr sz="2000" dirty="0">
                <a:latin typeface="微软雅黑"/>
                <a:cs typeface="微软雅黑"/>
              </a:rPr>
              <a:t>工</a:t>
            </a:r>
            <a:endParaRPr sz="2000">
              <a:latin typeface="微软雅黑"/>
              <a:cs typeface="微软雅黑"/>
            </a:endParaRPr>
          </a:p>
          <a:p>
            <a:pPr marL="355600" marR="5080" indent="-342900">
              <a:lnSpc>
                <a:spcPct val="100499"/>
              </a:lnSpc>
              <a:spcBef>
                <a:spcPts val="575"/>
              </a:spcBef>
              <a:buFont typeface="Arial"/>
              <a:buChar char="•"/>
              <a:tabLst>
                <a:tab pos="354965" algn="l"/>
                <a:tab pos="355600" algn="l"/>
              </a:tabLst>
            </a:pPr>
            <a:r>
              <a:rPr sz="2000" dirty="0">
                <a:latin typeface="微软雅黑"/>
                <a:cs typeface="微软雅黑"/>
              </a:rPr>
              <a:t>由自</a:t>
            </a:r>
            <a:r>
              <a:rPr sz="2000" spc="5" dirty="0">
                <a:latin typeface="微软雅黑"/>
                <a:cs typeface="微软雅黑"/>
              </a:rPr>
              <a:t>动</a:t>
            </a:r>
            <a:r>
              <a:rPr sz="2000" spc="-10" dirty="0">
                <a:latin typeface="微软雅黑"/>
                <a:cs typeface="微软雅黑"/>
              </a:rPr>
              <a:t>导</a:t>
            </a:r>
            <a:r>
              <a:rPr sz="2000" dirty="0">
                <a:latin typeface="微软雅黑"/>
                <a:cs typeface="微软雅黑"/>
              </a:rPr>
              <a:t>引</a:t>
            </a:r>
            <a:r>
              <a:rPr sz="2000" spc="-10" dirty="0">
                <a:latin typeface="微软雅黑"/>
                <a:cs typeface="微软雅黑"/>
              </a:rPr>
              <a:t>车</a:t>
            </a:r>
            <a:r>
              <a:rPr sz="2000" dirty="0">
                <a:latin typeface="微软雅黑"/>
                <a:cs typeface="微软雅黑"/>
              </a:rPr>
              <a:t>、有</a:t>
            </a:r>
            <a:r>
              <a:rPr sz="2000" spc="5" dirty="0">
                <a:latin typeface="微软雅黑"/>
                <a:cs typeface="微软雅黑"/>
              </a:rPr>
              <a:t>轨</a:t>
            </a:r>
            <a:r>
              <a:rPr sz="2000" spc="-10" dirty="0">
                <a:latin typeface="微软雅黑"/>
                <a:cs typeface="微软雅黑"/>
              </a:rPr>
              <a:t>制</a:t>
            </a:r>
            <a:r>
              <a:rPr sz="2000" dirty="0">
                <a:latin typeface="微软雅黑"/>
                <a:cs typeface="微软雅黑"/>
              </a:rPr>
              <a:t>导</a:t>
            </a:r>
            <a:r>
              <a:rPr sz="2000" spc="-10" dirty="0">
                <a:latin typeface="微软雅黑"/>
                <a:cs typeface="微软雅黑"/>
              </a:rPr>
              <a:t>车</a:t>
            </a:r>
            <a:r>
              <a:rPr sz="2000" dirty="0">
                <a:latin typeface="微软雅黑"/>
                <a:cs typeface="微软雅黑"/>
              </a:rPr>
              <a:t>组成</a:t>
            </a:r>
            <a:r>
              <a:rPr sz="2000" spc="5" dirty="0">
                <a:latin typeface="微软雅黑"/>
                <a:cs typeface="微软雅黑"/>
              </a:rPr>
              <a:t>的</a:t>
            </a:r>
            <a:r>
              <a:rPr sz="2000" spc="-10" dirty="0">
                <a:latin typeface="微软雅黑"/>
                <a:cs typeface="微软雅黑"/>
              </a:rPr>
              <a:t>自</a:t>
            </a:r>
            <a:r>
              <a:rPr sz="2000" dirty="0">
                <a:latin typeface="微软雅黑"/>
                <a:cs typeface="微软雅黑"/>
              </a:rPr>
              <a:t>动</a:t>
            </a:r>
            <a:r>
              <a:rPr sz="2000" spc="-10" dirty="0">
                <a:latin typeface="微软雅黑"/>
                <a:cs typeface="微软雅黑"/>
              </a:rPr>
              <a:t>物</a:t>
            </a:r>
            <a:r>
              <a:rPr sz="2000" dirty="0">
                <a:latin typeface="微软雅黑"/>
                <a:cs typeface="微软雅黑"/>
              </a:rPr>
              <a:t>流体</a:t>
            </a:r>
            <a:r>
              <a:rPr sz="2000" spc="5" dirty="0">
                <a:latin typeface="微软雅黑"/>
                <a:cs typeface="微软雅黑"/>
              </a:rPr>
              <a:t>系</a:t>
            </a:r>
            <a:r>
              <a:rPr sz="2000" spc="-10" dirty="0">
                <a:latin typeface="微软雅黑"/>
                <a:cs typeface="微软雅黑"/>
              </a:rPr>
              <a:t>代</a:t>
            </a:r>
            <a:r>
              <a:rPr sz="2000" dirty="0">
                <a:latin typeface="微软雅黑"/>
                <a:cs typeface="微软雅黑"/>
              </a:rPr>
              <a:t>替绝 大部</a:t>
            </a:r>
            <a:r>
              <a:rPr sz="2000" spc="5" dirty="0">
                <a:latin typeface="微软雅黑"/>
                <a:cs typeface="微软雅黑"/>
              </a:rPr>
              <a:t>分</a:t>
            </a:r>
            <a:r>
              <a:rPr sz="2000" spc="-10" dirty="0">
                <a:latin typeface="微软雅黑"/>
                <a:cs typeface="微软雅黑"/>
              </a:rPr>
              <a:t>的</a:t>
            </a:r>
            <a:r>
              <a:rPr sz="2000" dirty="0">
                <a:latin typeface="微软雅黑"/>
                <a:cs typeface="微软雅黑"/>
              </a:rPr>
              <a:t>人</a:t>
            </a:r>
            <a:r>
              <a:rPr sz="2000" spc="-10" dirty="0">
                <a:latin typeface="微软雅黑"/>
                <a:cs typeface="微软雅黑"/>
              </a:rPr>
              <a:t>工</a:t>
            </a:r>
            <a:r>
              <a:rPr sz="2000" dirty="0">
                <a:latin typeface="微软雅黑"/>
                <a:cs typeface="微软雅黑"/>
              </a:rPr>
              <a:t>物流</a:t>
            </a:r>
            <a:r>
              <a:rPr sz="2000" spc="5" dirty="0">
                <a:latin typeface="微软雅黑"/>
                <a:cs typeface="微软雅黑"/>
              </a:rPr>
              <a:t>转</a:t>
            </a:r>
            <a:r>
              <a:rPr sz="2000" spc="-10" dirty="0">
                <a:latin typeface="微软雅黑"/>
                <a:cs typeface="微软雅黑"/>
              </a:rPr>
              <a:t>运</a:t>
            </a:r>
            <a:r>
              <a:rPr sz="2000" dirty="0">
                <a:latin typeface="微软雅黑"/>
                <a:cs typeface="微软雅黑"/>
              </a:rPr>
              <a:t>工作</a:t>
            </a:r>
            <a:endParaRPr sz="2000">
              <a:latin typeface="微软雅黑"/>
              <a:cs typeface="微软雅黑"/>
            </a:endParaRPr>
          </a:p>
          <a:p>
            <a:pPr marL="355600" indent="-342900">
              <a:lnSpc>
                <a:spcPct val="100000"/>
              </a:lnSpc>
              <a:spcBef>
                <a:spcPts val="600"/>
              </a:spcBef>
              <a:buFont typeface="Arial"/>
              <a:buChar char="•"/>
              <a:tabLst>
                <a:tab pos="354965" algn="l"/>
                <a:tab pos="355600" algn="l"/>
              </a:tabLst>
            </a:pPr>
            <a:r>
              <a:rPr sz="2000" dirty="0">
                <a:latin typeface="微软雅黑"/>
                <a:cs typeface="微软雅黑"/>
              </a:rPr>
              <a:t>具有</a:t>
            </a:r>
            <a:r>
              <a:rPr sz="2000" spc="5" dirty="0">
                <a:latin typeface="微软雅黑"/>
                <a:cs typeface="微软雅黑"/>
              </a:rPr>
              <a:t>三</a:t>
            </a:r>
            <a:r>
              <a:rPr sz="2000" spc="-10" dirty="0">
                <a:latin typeface="微软雅黑"/>
                <a:cs typeface="微软雅黑"/>
              </a:rPr>
              <a:t>维</a:t>
            </a:r>
            <a:r>
              <a:rPr sz="2000" dirty="0">
                <a:latin typeface="微软雅黑"/>
                <a:cs typeface="微软雅黑"/>
              </a:rPr>
              <a:t>模</a:t>
            </a:r>
            <a:r>
              <a:rPr sz="2000" spc="-10" dirty="0">
                <a:latin typeface="微软雅黑"/>
                <a:cs typeface="微软雅黑"/>
              </a:rPr>
              <a:t>拟</a:t>
            </a:r>
            <a:r>
              <a:rPr sz="2000" dirty="0">
                <a:latin typeface="微软雅黑"/>
                <a:cs typeface="微软雅黑"/>
              </a:rPr>
              <a:t>仿真</a:t>
            </a:r>
            <a:r>
              <a:rPr sz="2000" spc="5" dirty="0">
                <a:latin typeface="微软雅黑"/>
                <a:cs typeface="微软雅黑"/>
              </a:rPr>
              <a:t>功</a:t>
            </a:r>
            <a:r>
              <a:rPr sz="2000" spc="-10" dirty="0">
                <a:latin typeface="微软雅黑"/>
                <a:cs typeface="微软雅黑"/>
              </a:rPr>
              <a:t>能</a:t>
            </a:r>
            <a:r>
              <a:rPr sz="2000" dirty="0">
                <a:latin typeface="微软雅黑"/>
                <a:cs typeface="微软雅黑"/>
              </a:rPr>
              <a:t>，</a:t>
            </a:r>
            <a:r>
              <a:rPr sz="2000" spc="-10" dirty="0">
                <a:latin typeface="微软雅黑"/>
                <a:cs typeface="微软雅黑"/>
              </a:rPr>
              <a:t>并</a:t>
            </a:r>
            <a:r>
              <a:rPr sz="2000" dirty="0">
                <a:latin typeface="微软雅黑"/>
                <a:cs typeface="微软雅黑"/>
              </a:rPr>
              <a:t>能监</a:t>
            </a:r>
            <a:r>
              <a:rPr sz="2000" spc="5" dirty="0">
                <a:latin typeface="微软雅黑"/>
                <a:cs typeface="微软雅黑"/>
              </a:rPr>
              <a:t>控</a:t>
            </a:r>
            <a:r>
              <a:rPr sz="2000" spc="-10" dirty="0">
                <a:latin typeface="微软雅黑"/>
                <a:cs typeface="微软雅黑"/>
              </a:rPr>
              <a:t>加</a:t>
            </a:r>
            <a:r>
              <a:rPr sz="2000" dirty="0">
                <a:latin typeface="微软雅黑"/>
                <a:cs typeface="微软雅黑"/>
              </a:rPr>
              <a:t>工</a:t>
            </a:r>
            <a:r>
              <a:rPr sz="2000" spc="-10" dirty="0">
                <a:latin typeface="微软雅黑"/>
                <a:cs typeface="微软雅黑"/>
              </a:rPr>
              <a:t>进</a:t>
            </a:r>
            <a:r>
              <a:rPr sz="2000" dirty="0">
                <a:latin typeface="微软雅黑"/>
                <a:cs typeface="微软雅黑"/>
              </a:rPr>
              <a:t>度</a:t>
            </a:r>
            <a:endParaRPr sz="2000">
              <a:latin typeface="微软雅黑"/>
              <a:cs typeface="微软雅黑"/>
            </a:endParaRPr>
          </a:p>
          <a:p>
            <a:pPr marL="355600" marR="5080" indent="-342900" algn="just">
              <a:lnSpc>
                <a:spcPct val="100200"/>
              </a:lnSpc>
              <a:spcBef>
                <a:spcPts val="585"/>
              </a:spcBef>
              <a:buFont typeface="Arial"/>
              <a:buChar char="•"/>
              <a:tabLst>
                <a:tab pos="355600" algn="l"/>
              </a:tabLst>
            </a:pPr>
            <a:r>
              <a:rPr sz="2000" dirty="0">
                <a:latin typeface="微软雅黑"/>
                <a:cs typeface="微软雅黑"/>
              </a:rPr>
              <a:t>所生</a:t>
            </a:r>
            <a:r>
              <a:rPr sz="2000" spc="5" dirty="0">
                <a:latin typeface="微软雅黑"/>
                <a:cs typeface="微软雅黑"/>
              </a:rPr>
              <a:t>产</a:t>
            </a:r>
            <a:r>
              <a:rPr sz="2000" spc="-10" dirty="0">
                <a:latin typeface="微软雅黑"/>
                <a:cs typeface="微软雅黑"/>
              </a:rPr>
              <a:t>的</a:t>
            </a:r>
            <a:r>
              <a:rPr sz="2000" dirty="0">
                <a:latin typeface="微软雅黑"/>
                <a:cs typeface="微软雅黑"/>
              </a:rPr>
              <a:t>钢</a:t>
            </a:r>
            <a:r>
              <a:rPr sz="2000" spc="-10" dirty="0">
                <a:latin typeface="微软雅黑"/>
                <a:cs typeface="微软雅黑"/>
              </a:rPr>
              <a:t>结</a:t>
            </a:r>
            <a:r>
              <a:rPr sz="2000" dirty="0">
                <a:latin typeface="微软雅黑"/>
                <a:cs typeface="微软雅黑"/>
              </a:rPr>
              <a:t>构构</a:t>
            </a:r>
            <a:r>
              <a:rPr sz="2000" spc="5" dirty="0">
                <a:latin typeface="微软雅黑"/>
                <a:cs typeface="微软雅黑"/>
              </a:rPr>
              <a:t>件</a:t>
            </a:r>
            <a:r>
              <a:rPr sz="2000" spc="-10" dirty="0">
                <a:latin typeface="微软雅黑"/>
                <a:cs typeface="微软雅黑"/>
              </a:rPr>
              <a:t>将</a:t>
            </a:r>
            <a:r>
              <a:rPr sz="2000" dirty="0">
                <a:latin typeface="微软雅黑"/>
                <a:cs typeface="微软雅黑"/>
              </a:rPr>
              <a:t>通</a:t>
            </a:r>
            <a:r>
              <a:rPr sz="2000" spc="-10" dirty="0">
                <a:latin typeface="微软雅黑"/>
                <a:cs typeface="微软雅黑"/>
              </a:rPr>
              <a:t>过</a:t>
            </a:r>
            <a:r>
              <a:rPr sz="2000" dirty="0">
                <a:latin typeface="微软雅黑"/>
                <a:cs typeface="微软雅黑"/>
              </a:rPr>
              <a:t>机器</a:t>
            </a:r>
            <a:r>
              <a:rPr sz="2000" spc="5" dirty="0">
                <a:latin typeface="微软雅黑"/>
                <a:cs typeface="微软雅黑"/>
              </a:rPr>
              <a:t>人</a:t>
            </a:r>
            <a:r>
              <a:rPr sz="2000" spc="-10" dirty="0">
                <a:latin typeface="微软雅黑"/>
                <a:cs typeface="微软雅黑"/>
              </a:rPr>
              <a:t>自</a:t>
            </a:r>
            <a:r>
              <a:rPr sz="2000" dirty="0">
                <a:latin typeface="微软雅黑"/>
                <a:cs typeface="微软雅黑"/>
              </a:rPr>
              <a:t>动</a:t>
            </a:r>
            <a:r>
              <a:rPr sz="2000" spc="-10" dirty="0">
                <a:latin typeface="微软雅黑"/>
                <a:cs typeface="微软雅黑"/>
              </a:rPr>
              <a:t>喷</a:t>
            </a:r>
            <a:r>
              <a:rPr sz="2000" dirty="0">
                <a:latin typeface="微软雅黑"/>
                <a:cs typeface="微软雅黑"/>
              </a:rPr>
              <a:t>涂生</a:t>
            </a:r>
            <a:r>
              <a:rPr sz="2000" spc="5" dirty="0">
                <a:latin typeface="微软雅黑"/>
                <a:cs typeface="微软雅黑"/>
              </a:rPr>
              <a:t>产</a:t>
            </a:r>
            <a:r>
              <a:rPr sz="2000" spc="-10" dirty="0">
                <a:latin typeface="微软雅黑"/>
                <a:cs typeface="微软雅黑"/>
              </a:rPr>
              <a:t>线</a:t>
            </a:r>
            <a:r>
              <a:rPr sz="2000" dirty="0">
                <a:latin typeface="微软雅黑"/>
                <a:cs typeface="微软雅黑"/>
              </a:rPr>
              <a:t>进行 油漆</a:t>
            </a:r>
            <a:r>
              <a:rPr sz="2000" spc="5" dirty="0">
                <a:latin typeface="微软雅黑"/>
                <a:cs typeface="微软雅黑"/>
              </a:rPr>
              <a:t>喷</a:t>
            </a:r>
            <a:r>
              <a:rPr sz="2000" spc="-10" dirty="0">
                <a:latin typeface="微软雅黑"/>
                <a:cs typeface="微软雅黑"/>
              </a:rPr>
              <a:t>涂</a:t>
            </a:r>
            <a:r>
              <a:rPr sz="2000" dirty="0">
                <a:latin typeface="微软雅黑"/>
                <a:cs typeface="微软雅黑"/>
              </a:rPr>
              <a:t>，</a:t>
            </a:r>
            <a:r>
              <a:rPr sz="2000" spc="-10" dirty="0">
                <a:latin typeface="微软雅黑"/>
                <a:cs typeface="微软雅黑"/>
              </a:rPr>
              <a:t>和</a:t>
            </a:r>
            <a:r>
              <a:rPr sz="2000" dirty="0">
                <a:latin typeface="微软雅黑"/>
                <a:cs typeface="微软雅黑"/>
              </a:rPr>
              <a:t>传统</a:t>
            </a:r>
            <a:r>
              <a:rPr sz="2000" spc="5" dirty="0">
                <a:latin typeface="微软雅黑"/>
                <a:cs typeface="微软雅黑"/>
              </a:rPr>
              <a:t>以</a:t>
            </a:r>
            <a:r>
              <a:rPr sz="2000" spc="-10" dirty="0">
                <a:latin typeface="微软雅黑"/>
                <a:cs typeface="微软雅黑"/>
              </a:rPr>
              <a:t>人</a:t>
            </a:r>
            <a:r>
              <a:rPr sz="2000" dirty="0">
                <a:latin typeface="微软雅黑"/>
                <a:cs typeface="微软雅黑"/>
              </a:rPr>
              <a:t>工</a:t>
            </a:r>
            <a:r>
              <a:rPr sz="2000" spc="-10" dirty="0">
                <a:latin typeface="微软雅黑"/>
                <a:cs typeface="微软雅黑"/>
              </a:rPr>
              <a:t>为</a:t>
            </a:r>
            <a:r>
              <a:rPr sz="2000" dirty="0">
                <a:latin typeface="微软雅黑"/>
                <a:cs typeface="微软雅黑"/>
              </a:rPr>
              <a:t>主的</a:t>
            </a:r>
            <a:r>
              <a:rPr sz="2000" spc="5" dirty="0">
                <a:latin typeface="微软雅黑"/>
                <a:cs typeface="微软雅黑"/>
              </a:rPr>
              <a:t>喷</a:t>
            </a:r>
            <a:r>
              <a:rPr sz="2000" spc="-10" dirty="0">
                <a:latin typeface="微软雅黑"/>
                <a:cs typeface="微软雅黑"/>
              </a:rPr>
              <a:t>涂</a:t>
            </a:r>
            <a:r>
              <a:rPr sz="2000" dirty="0">
                <a:latin typeface="微软雅黑"/>
                <a:cs typeface="微软雅黑"/>
              </a:rPr>
              <a:t>方</a:t>
            </a:r>
            <a:r>
              <a:rPr sz="2000" spc="-10" dirty="0">
                <a:latin typeface="微软雅黑"/>
                <a:cs typeface="微软雅黑"/>
              </a:rPr>
              <a:t>式</a:t>
            </a:r>
            <a:r>
              <a:rPr sz="2000" dirty="0">
                <a:latin typeface="微软雅黑"/>
                <a:cs typeface="微软雅黑"/>
              </a:rPr>
              <a:t>相比</a:t>
            </a:r>
            <a:r>
              <a:rPr sz="2000" spc="5" dirty="0">
                <a:latin typeface="微软雅黑"/>
                <a:cs typeface="微软雅黑"/>
              </a:rPr>
              <a:t>具</a:t>
            </a:r>
            <a:r>
              <a:rPr sz="2000" spc="-10" dirty="0">
                <a:latin typeface="微软雅黑"/>
                <a:cs typeface="微软雅黑"/>
              </a:rPr>
              <a:t>有</a:t>
            </a:r>
            <a:r>
              <a:rPr sz="2000" dirty="0">
                <a:latin typeface="微软雅黑"/>
                <a:cs typeface="微软雅黑"/>
              </a:rPr>
              <a:t>效率 高、</a:t>
            </a:r>
            <a:r>
              <a:rPr sz="2000" spc="5" dirty="0">
                <a:latin typeface="微软雅黑"/>
                <a:cs typeface="微软雅黑"/>
              </a:rPr>
              <a:t>连</a:t>
            </a:r>
            <a:r>
              <a:rPr sz="2000" spc="-10" dirty="0">
                <a:latin typeface="微软雅黑"/>
                <a:cs typeface="微软雅黑"/>
              </a:rPr>
              <a:t>续</a:t>
            </a:r>
            <a:r>
              <a:rPr sz="2000" dirty="0">
                <a:latin typeface="微软雅黑"/>
                <a:cs typeface="微软雅黑"/>
              </a:rPr>
              <a:t>性</a:t>
            </a:r>
            <a:r>
              <a:rPr sz="2000" spc="-10" dirty="0">
                <a:latin typeface="微软雅黑"/>
                <a:cs typeface="微软雅黑"/>
              </a:rPr>
              <a:t>强</a:t>
            </a:r>
            <a:r>
              <a:rPr sz="2000" dirty="0">
                <a:latin typeface="微软雅黑"/>
                <a:cs typeface="微软雅黑"/>
              </a:rPr>
              <a:t>、质</a:t>
            </a:r>
            <a:r>
              <a:rPr sz="2000" spc="5" dirty="0">
                <a:latin typeface="微软雅黑"/>
                <a:cs typeface="微软雅黑"/>
              </a:rPr>
              <a:t>量</a:t>
            </a:r>
            <a:r>
              <a:rPr sz="2000" spc="-10" dirty="0">
                <a:latin typeface="微软雅黑"/>
                <a:cs typeface="微软雅黑"/>
              </a:rPr>
              <a:t>稳</a:t>
            </a:r>
            <a:r>
              <a:rPr sz="2000" dirty="0">
                <a:latin typeface="微软雅黑"/>
                <a:cs typeface="微软雅黑"/>
              </a:rPr>
              <a:t>定</a:t>
            </a:r>
            <a:r>
              <a:rPr sz="2000" spc="-10" dirty="0">
                <a:latin typeface="微软雅黑"/>
                <a:cs typeface="微软雅黑"/>
              </a:rPr>
              <a:t>等</a:t>
            </a:r>
            <a:r>
              <a:rPr sz="2000" dirty="0">
                <a:latin typeface="微软雅黑"/>
                <a:cs typeface="微软雅黑"/>
              </a:rPr>
              <a:t>显著</a:t>
            </a:r>
            <a:r>
              <a:rPr sz="2000" spc="5" dirty="0">
                <a:latin typeface="微软雅黑"/>
                <a:cs typeface="微软雅黑"/>
              </a:rPr>
              <a:t>优</a:t>
            </a:r>
            <a:r>
              <a:rPr sz="2000" dirty="0">
                <a:latin typeface="微软雅黑"/>
                <a:cs typeface="微软雅黑"/>
              </a:rPr>
              <a:t>势</a:t>
            </a:r>
            <a:endParaRPr sz="2000">
              <a:latin typeface="微软雅黑"/>
              <a:cs typeface="微软雅黑"/>
            </a:endParaRPr>
          </a:p>
        </p:txBody>
      </p:sp>
      <p:sp>
        <p:nvSpPr>
          <p:cNvPr id="6" name="object 6"/>
          <p:cNvSpPr txBox="1"/>
          <p:nvPr/>
        </p:nvSpPr>
        <p:spPr>
          <a:xfrm>
            <a:off x="7276845" y="5795568"/>
            <a:ext cx="4639945" cy="574675"/>
          </a:xfrm>
          <a:prstGeom prst="rect">
            <a:avLst/>
          </a:prstGeom>
        </p:spPr>
        <p:txBody>
          <a:bodyPr vert="horz" wrap="square" lIns="0" tIns="12700" rIns="0" bIns="0" rtlCol="0">
            <a:spAutoFit/>
          </a:bodyPr>
          <a:lstStyle/>
          <a:p>
            <a:pPr marL="12700">
              <a:lnSpc>
                <a:spcPct val="100000"/>
              </a:lnSpc>
              <a:spcBef>
                <a:spcPts val="100"/>
              </a:spcBef>
            </a:pPr>
            <a:r>
              <a:rPr sz="1800" u="heavy" spc="-10" dirty="0">
                <a:solidFill>
                  <a:srgbClr val="0000FF"/>
                </a:solidFill>
                <a:uFill>
                  <a:solidFill>
                    <a:srgbClr val="0000FF"/>
                  </a:solidFill>
                </a:uFill>
                <a:latin typeface="Arial"/>
                <a:cs typeface="Arial"/>
                <a:hlinkClick r:id="rId6"/>
              </a:rPr>
              <a:t>https://www.bilibili.com/video/BV1jT4y1u7N2?</a:t>
            </a:r>
            <a:endParaRPr sz="1800">
              <a:latin typeface="Arial"/>
              <a:cs typeface="Arial"/>
            </a:endParaRPr>
          </a:p>
          <a:p>
            <a:pPr marL="12700">
              <a:lnSpc>
                <a:spcPct val="100000"/>
              </a:lnSpc>
              <a:spcBef>
                <a:spcPts val="5"/>
              </a:spcBef>
            </a:pPr>
            <a:r>
              <a:rPr sz="1800" u="heavy" spc="-5" dirty="0">
                <a:solidFill>
                  <a:srgbClr val="0000FF"/>
                </a:solidFill>
                <a:uFill>
                  <a:solidFill>
                    <a:srgbClr val="0000FF"/>
                  </a:solidFill>
                </a:uFill>
                <a:latin typeface="Arial"/>
                <a:cs typeface="Arial"/>
                <a:hlinkClick r:id="rId6"/>
              </a:rPr>
              <a:t>from=search&amp;seid=9271756222795020204</a:t>
            </a:r>
            <a:endParaRPr sz="1800">
              <a:latin typeface="Arial"/>
              <a:cs typeface="Arial"/>
            </a:endParaRPr>
          </a:p>
        </p:txBody>
      </p:sp>
      <p:pic>
        <p:nvPicPr>
          <p:cNvPr id="7" name="luvvoice.com-20240823-xnRh">
            <a:hlinkClick r:id="" action="ppaction://media"/>
            <a:extLst>
              <a:ext uri="{FF2B5EF4-FFF2-40B4-BE49-F238E27FC236}">
                <a16:creationId xmlns:a16="http://schemas.microsoft.com/office/drawing/2014/main" id="{F7550B63-D39F-AD05-9AE7-33AA2050F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50692" y="3728084"/>
            <a:ext cx="1495806" cy="735964"/>
          </a:xfrm>
          <a:prstGeom prst="rect">
            <a:avLst/>
          </a:prstGeom>
          <a:blipFill>
            <a:blip r:embed="rId5" cstate="print"/>
            <a:stretch>
              <a:fillRect/>
            </a:stretch>
          </a:blipFill>
        </p:spPr>
        <p:txBody>
          <a:bodyPr wrap="square" lIns="0" tIns="0" rIns="0" bIns="0" rtlCol="0"/>
          <a:lstStyle/>
          <a:p>
            <a:endParaRPr dirty="0"/>
          </a:p>
        </p:txBody>
      </p:sp>
      <p:sp>
        <p:nvSpPr>
          <p:cNvPr id="3" name="object 3"/>
          <p:cNvSpPr/>
          <p:nvPr/>
        </p:nvSpPr>
        <p:spPr>
          <a:xfrm>
            <a:off x="4775200" y="4052841"/>
            <a:ext cx="350532" cy="61577"/>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5154295" y="3729609"/>
            <a:ext cx="3788409" cy="734441"/>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5545835" y="1988820"/>
            <a:ext cx="1080770" cy="1080770"/>
          </a:xfrm>
          <a:custGeom>
            <a:avLst/>
            <a:gdLst/>
            <a:ahLst/>
            <a:cxnLst/>
            <a:rect l="l" t="t" r="r" b="b"/>
            <a:pathLst>
              <a:path w="1080770" h="1080770">
                <a:moveTo>
                  <a:pt x="540258" y="0"/>
                </a:moveTo>
                <a:lnTo>
                  <a:pt x="491091" y="2208"/>
                </a:lnTo>
                <a:lnTo>
                  <a:pt x="443159" y="8706"/>
                </a:lnTo>
                <a:lnTo>
                  <a:pt x="396654" y="19302"/>
                </a:lnTo>
                <a:lnTo>
                  <a:pt x="351765" y="33806"/>
                </a:lnTo>
                <a:lnTo>
                  <a:pt x="308685" y="52026"/>
                </a:lnTo>
                <a:lnTo>
                  <a:pt x="267603" y="73772"/>
                </a:lnTo>
                <a:lnTo>
                  <a:pt x="228710" y="98854"/>
                </a:lnTo>
                <a:lnTo>
                  <a:pt x="192198" y="127079"/>
                </a:lnTo>
                <a:lnTo>
                  <a:pt x="158257" y="158257"/>
                </a:lnTo>
                <a:lnTo>
                  <a:pt x="127079" y="192198"/>
                </a:lnTo>
                <a:lnTo>
                  <a:pt x="98854" y="228710"/>
                </a:lnTo>
                <a:lnTo>
                  <a:pt x="73772" y="267603"/>
                </a:lnTo>
                <a:lnTo>
                  <a:pt x="52026" y="308685"/>
                </a:lnTo>
                <a:lnTo>
                  <a:pt x="33806" y="351765"/>
                </a:lnTo>
                <a:lnTo>
                  <a:pt x="19302" y="396654"/>
                </a:lnTo>
                <a:lnTo>
                  <a:pt x="8706" y="443159"/>
                </a:lnTo>
                <a:lnTo>
                  <a:pt x="2208" y="491091"/>
                </a:lnTo>
                <a:lnTo>
                  <a:pt x="0" y="540257"/>
                </a:lnTo>
                <a:lnTo>
                  <a:pt x="2208" y="589424"/>
                </a:lnTo>
                <a:lnTo>
                  <a:pt x="8706" y="637356"/>
                </a:lnTo>
                <a:lnTo>
                  <a:pt x="19302" y="683861"/>
                </a:lnTo>
                <a:lnTo>
                  <a:pt x="33806" y="728750"/>
                </a:lnTo>
                <a:lnTo>
                  <a:pt x="52026" y="771830"/>
                </a:lnTo>
                <a:lnTo>
                  <a:pt x="73772" y="812912"/>
                </a:lnTo>
                <a:lnTo>
                  <a:pt x="98854" y="851805"/>
                </a:lnTo>
                <a:lnTo>
                  <a:pt x="127079" y="888317"/>
                </a:lnTo>
                <a:lnTo>
                  <a:pt x="158257" y="922258"/>
                </a:lnTo>
                <a:lnTo>
                  <a:pt x="192198" y="953436"/>
                </a:lnTo>
                <a:lnTo>
                  <a:pt x="228710" y="981661"/>
                </a:lnTo>
                <a:lnTo>
                  <a:pt x="267603" y="1006743"/>
                </a:lnTo>
                <a:lnTo>
                  <a:pt x="308685" y="1028489"/>
                </a:lnTo>
                <a:lnTo>
                  <a:pt x="351765" y="1046709"/>
                </a:lnTo>
                <a:lnTo>
                  <a:pt x="396654" y="1061213"/>
                </a:lnTo>
                <a:lnTo>
                  <a:pt x="443159" y="1071809"/>
                </a:lnTo>
                <a:lnTo>
                  <a:pt x="491091" y="1078307"/>
                </a:lnTo>
                <a:lnTo>
                  <a:pt x="540258" y="1080515"/>
                </a:lnTo>
                <a:lnTo>
                  <a:pt x="589424" y="1078307"/>
                </a:lnTo>
                <a:lnTo>
                  <a:pt x="637356" y="1071809"/>
                </a:lnTo>
                <a:lnTo>
                  <a:pt x="683861" y="1061213"/>
                </a:lnTo>
                <a:lnTo>
                  <a:pt x="728750" y="1046709"/>
                </a:lnTo>
                <a:lnTo>
                  <a:pt x="771830" y="1028489"/>
                </a:lnTo>
                <a:lnTo>
                  <a:pt x="812912" y="1006743"/>
                </a:lnTo>
                <a:lnTo>
                  <a:pt x="851805" y="981661"/>
                </a:lnTo>
                <a:lnTo>
                  <a:pt x="888317" y="953436"/>
                </a:lnTo>
                <a:lnTo>
                  <a:pt x="922258" y="922258"/>
                </a:lnTo>
                <a:lnTo>
                  <a:pt x="953436" y="888317"/>
                </a:lnTo>
                <a:lnTo>
                  <a:pt x="981661" y="851805"/>
                </a:lnTo>
                <a:lnTo>
                  <a:pt x="1006743" y="812912"/>
                </a:lnTo>
                <a:lnTo>
                  <a:pt x="1028489" y="771830"/>
                </a:lnTo>
                <a:lnTo>
                  <a:pt x="1046709" y="728750"/>
                </a:lnTo>
                <a:lnTo>
                  <a:pt x="1061213" y="683861"/>
                </a:lnTo>
                <a:lnTo>
                  <a:pt x="1071809" y="637356"/>
                </a:lnTo>
                <a:lnTo>
                  <a:pt x="1078307" y="589424"/>
                </a:lnTo>
                <a:lnTo>
                  <a:pt x="1080515" y="540257"/>
                </a:lnTo>
                <a:lnTo>
                  <a:pt x="1078307" y="491091"/>
                </a:lnTo>
                <a:lnTo>
                  <a:pt x="1071809" y="443159"/>
                </a:lnTo>
                <a:lnTo>
                  <a:pt x="1061213" y="396654"/>
                </a:lnTo>
                <a:lnTo>
                  <a:pt x="1046709" y="351765"/>
                </a:lnTo>
                <a:lnTo>
                  <a:pt x="1028489" y="308685"/>
                </a:lnTo>
                <a:lnTo>
                  <a:pt x="1006743" y="267603"/>
                </a:lnTo>
                <a:lnTo>
                  <a:pt x="981661" y="228710"/>
                </a:lnTo>
                <a:lnTo>
                  <a:pt x="953436" y="192198"/>
                </a:lnTo>
                <a:lnTo>
                  <a:pt x="922258" y="158257"/>
                </a:lnTo>
                <a:lnTo>
                  <a:pt x="888317" y="127079"/>
                </a:lnTo>
                <a:lnTo>
                  <a:pt x="851805" y="98854"/>
                </a:lnTo>
                <a:lnTo>
                  <a:pt x="812912" y="73772"/>
                </a:lnTo>
                <a:lnTo>
                  <a:pt x="771830" y="52026"/>
                </a:lnTo>
                <a:lnTo>
                  <a:pt x="728750" y="33806"/>
                </a:lnTo>
                <a:lnTo>
                  <a:pt x="683861" y="19302"/>
                </a:lnTo>
                <a:lnTo>
                  <a:pt x="637356" y="8706"/>
                </a:lnTo>
                <a:lnTo>
                  <a:pt x="589424" y="2208"/>
                </a:lnTo>
                <a:lnTo>
                  <a:pt x="540258" y="0"/>
                </a:lnTo>
                <a:close/>
              </a:path>
            </a:pathLst>
          </a:custGeom>
          <a:solidFill>
            <a:srgbClr val="173149"/>
          </a:solidFill>
        </p:spPr>
        <p:txBody>
          <a:bodyPr wrap="square" lIns="0" tIns="0" rIns="0" bIns="0" rtlCol="0"/>
          <a:lstStyle/>
          <a:p>
            <a:endParaRPr/>
          </a:p>
        </p:txBody>
      </p:sp>
      <p:sp>
        <p:nvSpPr>
          <p:cNvPr id="6" name="object 6"/>
          <p:cNvSpPr/>
          <p:nvPr/>
        </p:nvSpPr>
        <p:spPr>
          <a:xfrm>
            <a:off x="5868796" y="2238755"/>
            <a:ext cx="431291" cy="602488"/>
          </a:xfrm>
          <a:prstGeom prst="rect">
            <a:avLst/>
          </a:prstGeom>
          <a:blipFill>
            <a:blip r:embed="rId8" cstate="print"/>
            <a:stretch>
              <a:fillRect/>
            </a:stretch>
          </a:blipFill>
        </p:spPr>
        <p:txBody>
          <a:bodyPr wrap="square" lIns="0" tIns="0" rIns="0" bIns="0" rtlCol="0"/>
          <a:lstStyle/>
          <a:p>
            <a:endParaRPr/>
          </a:p>
        </p:txBody>
      </p:sp>
      <p:pic>
        <p:nvPicPr>
          <p:cNvPr id="7" name="luvvoice.com-20240823-1xGy">
            <a:hlinkClick r:id="" action="ppaction://media"/>
            <a:extLst>
              <a:ext uri="{FF2B5EF4-FFF2-40B4-BE49-F238E27FC236}">
                <a16:creationId xmlns:a16="http://schemas.microsoft.com/office/drawing/2014/main" id="{F3A8C49F-3829-873F-99E6-B864028EFD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74293" y="534670"/>
            <a:ext cx="10642600" cy="5133340"/>
          </a:xfrm>
          <a:prstGeom prst="rect">
            <a:avLst/>
          </a:prstGeom>
        </p:spPr>
        <p:txBody>
          <a:bodyPr vert="horz" wrap="square" lIns="0" tIns="12700" rIns="0" bIns="0" rtlCol="0">
            <a:spAutoFit/>
          </a:bodyPr>
          <a:lstStyle/>
          <a:p>
            <a:pPr marL="12700" algn="just">
              <a:lnSpc>
                <a:spcPct val="100000"/>
              </a:lnSpc>
              <a:spcBef>
                <a:spcPts val="100"/>
              </a:spcBef>
            </a:pPr>
            <a:r>
              <a:rPr sz="2400" dirty="0">
                <a:latin typeface="微软雅黑"/>
                <a:cs typeface="微软雅黑"/>
              </a:rPr>
              <a:t>对制造</a:t>
            </a:r>
            <a:r>
              <a:rPr sz="2400" dirty="0">
                <a:latin typeface="Arial"/>
                <a:cs typeface="Arial"/>
              </a:rPr>
              <a:t>—</a:t>
            </a:r>
            <a:r>
              <a:rPr sz="2400" dirty="0">
                <a:latin typeface="微软雅黑"/>
                <a:cs typeface="微软雅黑"/>
              </a:rPr>
              <a:t>建造一体化效率的理解</a:t>
            </a:r>
          </a:p>
          <a:p>
            <a:pPr>
              <a:lnSpc>
                <a:spcPct val="100000"/>
              </a:lnSpc>
              <a:spcBef>
                <a:spcPts val="10"/>
              </a:spcBef>
            </a:pPr>
            <a:endParaRPr sz="3400" dirty="0">
              <a:latin typeface="Times New Roman"/>
              <a:cs typeface="Times New Roman"/>
            </a:endParaRPr>
          </a:p>
          <a:p>
            <a:pPr marL="12700" algn="just">
              <a:lnSpc>
                <a:spcPct val="100000"/>
              </a:lnSpc>
            </a:pPr>
            <a:r>
              <a:rPr sz="2400" dirty="0">
                <a:latin typeface="微软雅黑"/>
                <a:cs typeface="微软雅黑"/>
              </a:rPr>
              <a:t>规模化生产的效率是由</a:t>
            </a:r>
            <a:r>
              <a:rPr sz="2400" dirty="0">
                <a:solidFill>
                  <a:srgbClr val="FF0000"/>
                </a:solidFill>
                <a:latin typeface="微软雅黑"/>
                <a:cs typeface="微软雅黑"/>
              </a:rPr>
              <a:t>物质生产速率</a:t>
            </a:r>
            <a:r>
              <a:rPr sz="2400" dirty="0">
                <a:latin typeface="微软雅黑"/>
                <a:cs typeface="微软雅黑"/>
              </a:rPr>
              <a:t>和</a:t>
            </a:r>
            <a:r>
              <a:rPr sz="2400" dirty="0">
                <a:solidFill>
                  <a:srgbClr val="FF0000"/>
                </a:solidFill>
                <a:latin typeface="微软雅黑"/>
                <a:cs typeface="微软雅黑"/>
              </a:rPr>
              <a:t>流转速率</a:t>
            </a:r>
            <a:r>
              <a:rPr sz="2400" dirty="0">
                <a:latin typeface="微软雅黑"/>
                <a:cs typeface="微软雅黑"/>
              </a:rPr>
              <a:t>共同决定的</a:t>
            </a:r>
          </a:p>
          <a:p>
            <a:pPr marL="355600" indent="-342900" algn="just">
              <a:lnSpc>
                <a:spcPct val="100000"/>
              </a:lnSpc>
              <a:spcBef>
                <a:spcPts val="575"/>
              </a:spcBef>
              <a:buFont typeface="Arial"/>
              <a:buChar char="•"/>
              <a:tabLst>
                <a:tab pos="355600" algn="l"/>
              </a:tabLst>
            </a:pPr>
            <a:r>
              <a:rPr sz="2400" spc="15" dirty="0">
                <a:latin typeface="微软雅黑"/>
                <a:cs typeface="微软雅黑"/>
              </a:rPr>
              <a:t>物质生产</a:t>
            </a:r>
            <a:r>
              <a:rPr sz="2400" spc="5" dirty="0">
                <a:latin typeface="微软雅黑"/>
                <a:cs typeface="微软雅黑"/>
              </a:rPr>
              <a:t>速</a:t>
            </a:r>
            <a:r>
              <a:rPr sz="2400" spc="15" dirty="0">
                <a:latin typeface="微软雅黑"/>
                <a:cs typeface="微软雅黑"/>
              </a:rPr>
              <a:t>率是</a:t>
            </a:r>
            <a:r>
              <a:rPr sz="2400" spc="40" dirty="0">
                <a:latin typeface="微软雅黑"/>
                <a:cs typeface="微软雅黑"/>
              </a:rPr>
              <a:t>指</a:t>
            </a:r>
            <a:r>
              <a:rPr sz="2400" spc="5" dirty="0">
                <a:latin typeface="微软雅黑"/>
                <a:cs typeface="微软雅黑"/>
              </a:rPr>
              <a:t>“制</a:t>
            </a:r>
            <a:r>
              <a:rPr sz="2400" spc="20" dirty="0">
                <a:latin typeface="微软雅黑"/>
                <a:cs typeface="微软雅黑"/>
              </a:rPr>
              <a:t>造</a:t>
            </a:r>
            <a:r>
              <a:rPr sz="2400" spc="15" dirty="0">
                <a:solidFill>
                  <a:srgbClr val="0D0D0D"/>
                </a:solidFill>
                <a:latin typeface="微软雅黑"/>
                <a:cs typeface="微软雅黑"/>
              </a:rPr>
              <a:t>-</a:t>
            </a:r>
            <a:r>
              <a:rPr sz="2400" spc="20" dirty="0">
                <a:latin typeface="微软雅黑"/>
                <a:cs typeface="微软雅黑"/>
              </a:rPr>
              <a:t>建造</a:t>
            </a:r>
            <a:r>
              <a:rPr sz="2400" spc="5" dirty="0">
                <a:latin typeface="微软雅黑"/>
                <a:cs typeface="微软雅黑"/>
              </a:rPr>
              <a:t>”</a:t>
            </a:r>
            <a:r>
              <a:rPr sz="2400" spc="15" dirty="0">
                <a:latin typeface="微软雅黑"/>
                <a:cs typeface="微软雅黑"/>
              </a:rPr>
              <a:t>生产模</a:t>
            </a:r>
            <a:r>
              <a:rPr sz="2400" spc="5" dirty="0">
                <a:latin typeface="微软雅黑"/>
                <a:cs typeface="微软雅黑"/>
              </a:rPr>
              <a:t>式中</a:t>
            </a:r>
            <a:r>
              <a:rPr sz="2400" spc="15" dirty="0">
                <a:latin typeface="微软雅黑"/>
                <a:cs typeface="微软雅黑"/>
              </a:rPr>
              <a:t>的生产</a:t>
            </a:r>
            <a:r>
              <a:rPr sz="2400" spc="5" dirty="0">
                <a:latin typeface="微软雅黑"/>
                <a:cs typeface="微软雅黑"/>
              </a:rPr>
              <a:t>与装</a:t>
            </a:r>
            <a:r>
              <a:rPr sz="2400" spc="15" dirty="0">
                <a:latin typeface="微软雅黑"/>
                <a:cs typeface="微软雅黑"/>
              </a:rPr>
              <a:t>配两个</a:t>
            </a:r>
            <a:r>
              <a:rPr sz="2400" spc="5" dirty="0">
                <a:latin typeface="微软雅黑"/>
                <a:cs typeface="微软雅黑"/>
              </a:rPr>
              <a:t>环节</a:t>
            </a:r>
            <a:r>
              <a:rPr sz="2400" spc="15" dirty="0">
                <a:latin typeface="微软雅黑"/>
                <a:cs typeface="微软雅黑"/>
              </a:rPr>
              <a:t>的规模</a:t>
            </a:r>
            <a:r>
              <a:rPr sz="2400" dirty="0">
                <a:latin typeface="微软雅黑"/>
                <a:cs typeface="微软雅黑"/>
              </a:rPr>
              <a:t>化</a:t>
            </a:r>
          </a:p>
          <a:p>
            <a:pPr marL="355600">
              <a:lnSpc>
                <a:spcPct val="100000"/>
              </a:lnSpc>
              <a:spcBef>
                <a:spcPts val="580"/>
              </a:spcBef>
            </a:pPr>
            <a:r>
              <a:rPr sz="2400" dirty="0">
                <a:latin typeface="微软雅黑"/>
                <a:cs typeface="微软雅黑"/>
              </a:rPr>
              <a:t>生产效率</a:t>
            </a:r>
          </a:p>
          <a:p>
            <a:pPr marL="355600" marR="6985" indent="-342900">
              <a:lnSpc>
                <a:spcPct val="120000"/>
              </a:lnSpc>
              <a:buFont typeface="Arial"/>
              <a:buChar char="•"/>
              <a:tabLst>
                <a:tab pos="354965" algn="l"/>
                <a:tab pos="355600" algn="l"/>
              </a:tabLst>
            </a:pPr>
            <a:r>
              <a:rPr sz="2400" spc="45" dirty="0">
                <a:latin typeface="微软雅黑"/>
                <a:cs typeface="微软雅黑"/>
              </a:rPr>
              <a:t>物质</a:t>
            </a:r>
            <a:r>
              <a:rPr sz="2400" spc="55" dirty="0">
                <a:latin typeface="微软雅黑"/>
                <a:cs typeface="微软雅黑"/>
              </a:rPr>
              <a:t>流</a:t>
            </a:r>
            <a:r>
              <a:rPr sz="2400" spc="45" dirty="0">
                <a:latin typeface="微软雅黑"/>
                <a:cs typeface="微软雅黑"/>
              </a:rPr>
              <a:t>转</a:t>
            </a:r>
            <a:r>
              <a:rPr sz="2400" spc="55" dirty="0">
                <a:latin typeface="微软雅黑"/>
                <a:cs typeface="微软雅黑"/>
              </a:rPr>
              <a:t>速</a:t>
            </a:r>
            <a:r>
              <a:rPr sz="2400" spc="45" dirty="0">
                <a:latin typeface="微软雅黑"/>
                <a:cs typeface="微软雅黑"/>
              </a:rPr>
              <a:t>率是</a:t>
            </a:r>
            <a:r>
              <a:rPr sz="2400" spc="55" dirty="0">
                <a:latin typeface="微软雅黑"/>
                <a:cs typeface="微软雅黑"/>
              </a:rPr>
              <a:t>指</a:t>
            </a:r>
            <a:r>
              <a:rPr sz="2400" spc="45" dirty="0">
                <a:latin typeface="微软雅黑"/>
                <a:cs typeface="微软雅黑"/>
              </a:rPr>
              <a:t>部</a:t>
            </a:r>
            <a:r>
              <a:rPr sz="2400" spc="55" dirty="0">
                <a:latin typeface="微软雅黑"/>
                <a:cs typeface="微软雅黑"/>
              </a:rPr>
              <a:t>品</a:t>
            </a:r>
            <a:r>
              <a:rPr sz="2400" spc="45" dirty="0">
                <a:latin typeface="微软雅黑"/>
                <a:cs typeface="微软雅黑"/>
              </a:rPr>
              <a:t>部件</a:t>
            </a:r>
            <a:r>
              <a:rPr sz="2400" spc="55" dirty="0">
                <a:latin typeface="微软雅黑"/>
                <a:cs typeface="微软雅黑"/>
              </a:rPr>
              <a:t>和</a:t>
            </a:r>
            <a:r>
              <a:rPr sz="2400" spc="45" dirty="0">
                <a:latin typeface="微软雅黑"/>
                <a:cs typeface="微软雅黑"/>
              </a:rPr>
              <a:t>构</a:t>
            </a:r>
            <a:r>
              <a:rPr sz="2400" spc="55" dirty="0">
                <a:latin typeface="微软雅黑"/>
                <a:cs typeface="微软雅黑"/>
              </a:rPr>
              <a:t>配</a:t>
            </a:r>
            <a:r>
              <a:rPr sz="2400" spc="45" dirty="0">
                <a:latin typeface="微软雅黑"/>
                <a:cs typeface="微软雅黑"/>
              </a:rPr>
              <a:t>件在</a:t>
            </a:r>
            <a:r>
              <a:rPr sz="2400" spc="55" dirty="0">
                <a:latin typeface="微软雅黑"/>
                <a:cs typeface="微软雅黑"/>
              </a:rPr>
              <a:t>空</a:t>
            </a:r>
            <a:r>
              <a:rPr sz="2400" spc="45" dirty="0">
                <a:latin typeface="微软雅黑"/>
                <a:cs typeface="微软雅黑"/>
              </a:rPr>
              <a:t>间</a:t>
            </a:r>
            <a:r>
              <a:rPr sz="2400" spc="55" dirty="0">
                <a:latin typeface="微软雅黑"/>
                <a:cs typeface="微软雅黑"/>
              </a:rPr>
              <a:t>内</a:t>
            </a:r>
            <a:r>
              <a:rPr sz="2400" spc="45" dirty="0">
                <a:latin typeface="微软雅黑"/>
                <a:cs typeface="微软雅黑"/>
              </a:rPr>
              <a:t>的流</a:t>
            </a:r>
            <a:r>
              <a:rPr sz="2400" spc="55" dirty="0">
                <a:latin typeface="微软雅黑"/>
                <a:cs typeface="微软雅黑"/>
              </a:rPr>
              <a:t>转</a:t>
            </a:r>
            <a:r>
              <a:rPr sz="2400" spc="45" dirty="0">
                <a:latin typeface="微软雅黑"/>
                <a:cs typeface="微软雅黑"/>
              </a:rPr>
              <a:t>运</a:t>
            </a:r>
            <a:r>
              <a:rPr sz="2400" spc="55" dirty="0">
                <a:latin typeface="微软雅黑"/>
                <a:cs typeface="微软雅黑"/>
              </a:rPr>
              <a:t>输</a:t>
            </a:r>
            <a:r>
              <a:rPr sz="2400" spc="45" dirty="0">
                <a:latin typeface="微软雅黑"/>
                <a:cs typeface="微软雅黑"/>
              </a:rPr>
              <a:t>效</a:t>
            </a:r>
            <a:r>
              <a:rPr sz="2400" spc="114" dirty="0">
                <a:latin typeface="微软雅黑"/>
                <a:cs typeface="微软雅黑"/>
              </a:rPr>
              <a:t>率</a:t>
            </a:r>
            <a:r>
              <a:rPr sz="2400" spc="60" dirty="0">
                <a:latin typeface="微软雅黑"/>
                <a:cs typeface="微软雅黑"/>
              </a:rPr>
              <a:t>，</a:t>
            </a:r>
            <a:r>
              <a:rPr sz="2400" spc="45" dirty="0">
                <a:latin typeface="微软雅黑"/>
                <a:cs typeface="微软雅黑"/>
              </a:rPr>
              <a:t>可</a:t>
            </a:r>
            <a:r>
              <a:rPr sz="2400" spc="55" dirty="0">
                <a:latin typeface="微软雅黑"/>
                <a:cs typeface="微软雅黑"/>
              </a:rPr>
              <a:t>以</a:t>
            </a:r>
            <a:r>
              <a:rPr sz="2400" spc="45" dirty="0">
                <a:latin typeface="微软雅黑"/>
                <a:cs typeface="微软雅黑"/>
              </a:rPr>
              <a:t>是由</a:t>
            </a:r>
            <a:r>
              <a:rPr sz="2400" dirty="0">
                <a:latin typeface="微软雅黑"/>
                <a:cs typeface="微软雅黑"/>
              </a:rPr>
              <a:t>工 厂向工地运输的效率，也可以是各种部品部件和构配件的场内搬运效率</a:t>
            </a:r>
          </a:p>
          <a:p>
            <a:pPr>
              <a:lnSpc>
                <a:spcPct val="100000"/>
              </a:lnSpc>
              <a:spcBef>
                <a:spcPts val="5"/>
              </a:spcBef>
            </a:pPr>
            <a:endParaRPr sz="2500" dirty="0">
              <a:latin typeface="Times New Roman"/>
              <a:cs typeface="Times New Roman"/>
            </a:endParaRPr>
          </a:p>
          <a:p>
            <a:pPr marL="12700" marR="5080" algn="just">
              <a:lnSpc>
                <a:spcPct val="120000"/>
              </a:lnSpc>
              <a:spcBef>
                <a:spcPts val="5"/>
              </a:spcBef>
            </a:pPr>
            <a:r>
              <a:rPr sz="2400" spc="60" dirty="0">
                <a:latin typeface="微软雅黑"/>
                <a:cs typeface="微软雅黑"/>
              </a:rPr>
              <a:t>物流是对物品进行运输、储存、装卸、搬运、包装、加工、</a:t>
            </a:r>
            <a:r>
              <a:rPr sz="2400" spc="55" dirty="0">
                <a:latin typeface="微软雅黑"/>
                <a:cs typeface="微软雅黑"/>
              </a:rPr>
              <a:t>配送等的实体</a:t>
            </a:r>
            <a:r>
              <a:rPr sz="2400" spc="65" dirty="0">
                <a:latin typeface="微软雅黑"/>
                <a:cs typeface="微软雅黑"/>
              </a:rPr>
              <a:t>流</a:t>
            </a:r>
            <a:r>
              <a:rPr sz="2400" dirty="0">
                <a:latin typeface="微软雅黑"/>
                <a:cs typeface="微软雅黑"/>
              </a:rPr>
              <a:t>动 </a:t>
            </a:r>
            <a:r>
              <a:rPr sz="2400" spc="60" dirty="0">
                <a:latin typeface="微软雅黑"/>
                <a:cs typeface="微软雅黑"/>
              </a:rPr>
              <a:t>过程，是大批量定制生产的重要要</a:t>
            </a:r>
            <a:r>
              <a:rPr sz="2400" spc="65" dirty="0">
                <a:latin typeface="微软雅黑"/>
                <a:cs typeface="微软雅黑"/>
              </a:rPr>
              <a:t>素</a:t>
            </a:r>
            <a:r>
              <a:rPr sz="2400" spc="60" dirty="0">
                <a:latin typeface="微软雅黑"/>
                <a:cs typeface="微软雅黑"/>
              </a:rPr>
              <a:t>。物流信息化、网络化是现代物流管</a:t>
            </a:r>
            <a:r>
              <a:rPr sz="2400" spc="65" dirty="0">
                <a:latin typeface="微软雅黑"/>
                <a:cs typeface="微软雅黑"/>
              </a:rPr>
              <a:t>理</a:t>
            </a:r>
            <a:r>
              <a:rPr sz="2400" dirty="0">
                <a:latin typeface="微软雅黑"/>
                <a:cs typeface="微软雅黑"/>
              </a:rPr>
              <a:t>的 </a:t>
            </a:r>
            <a:r>
              <a:rPr sz="2400" spc="55" dirty="0">
                <a:latin typeface="微软雅黑"/>
                <a:cs typeface="微软雅黑"/>
              </a:rPr>
              <a:t>基础。物流信息系统提高物流信息的透明</a:t>
            </a:r>
            <a:r>
              <a:rPr sz="2400" spc="60" dirty="0">
                <a:latin typeface="微软雅黑"/>
                <a:cs typeface="微软雅黑"/>
              </a:rPr>
              <a:t>度</a:t>
            </a:r>
            <a:r>
              <a:rPr sz="2400" spc="55" dirty="0">
                <a:latin typeface="微软雅黑"/>
                <a:cs typeface="微软雅黑"/>
              </a:rPr>
              <a:t>，促进信息共享，最终提升企</a:t>
            </a:r>
            <a:r>
              <a:rPr sz="2400" spc="65" dirty="0">
                <a:latin typeface="微软雅黑"/>
                <a:cs typeface="微软雅黑"/>
              </a:rPr>
              <a:t>业</a:t>
            </a:r>
            <a:r>
              <a:rPr sz="2400" dirty="0">
                <a:latin typeface="微软雅黑"/>
                <a:cs typeface="微软雅黑"/>
              </a:rPr>
              <a:t>对 顾客需求的反应速度，降低了流转、结算、库存等成本</a:t>
            </a:r>
          </a:p>
        </p:txBody>
      </p:sp>
      <p:pic>
        <p:nvPicPr>
          <p:cNvPr id="3" name="luvvoice.com-20240823-OWpB">
            <a:hlinkClick r:id="" action="ppaction://media"/>
            <a:extLst>
              <a:ext uri="{FF2B5EF4-FFF2-40B4-BE49-F238E27FC236}">
                <a16:creationId xmlns:a16="http://schemas.microsoft.com/office/drawing/2014/main" id="{C4CBCAF5-7B33-E400-5A4D-E4FAAFB20A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6751" y="869137"/>
            <a:ext cx="6779259" cy="452120"/>
          </a:xfrm>
          <a:prstGeom prst="rect">
            <a:avLst/>
          </a:prstGeom>
        </p:spPr>
        <p:txBody>
          <a:bodyPr vert="horz" wrap="square" lIns="0" tIns="12065" rIns="0" bIns="0" rtlCol="0">
            <a:spAutoFit/>
          </a:bodyPr>
          <a:lstStyle/>
          <a:p>
            <a:pPr marL="12700">
              <a:lnSpc>
                <a:spcPct val="100000"/>
              </a:lnSpc>
              <a:spcBef>
                <a:spcPts val="95"/>
              </a:spcBef>
            </a:pPr>
            <a:r>
              <a:rPr sz="2800" u="none" spc="-5" dirty="0"/>
              <a:t>提起装配式建筑，大家第一时间想</a:t>
            </a:r>
            <a:r>
              <a:rPr sz="2800" u="none" dirty="0"/>
              <a:t>到</a:t>
            </a:r>
            <a:r>
              <a:rPr sz="2800" u="none" spc="-5" dirty="0"/>
              <a:t>什么？</a:t>
            </a:r>
            <a:endParaRPr sz="2800"/>
          </a:p>
        </p:txBody>
      </p:sp>
      <p:sp>
        <p:nvSpPr>
          <p:cNvPr id="3" name="object 3"/>
          <p:cNvSpPr/>
          <p:nvPr/>
        </p:nvSpPr>
        <p:spPr>
          <a:xfrm>
            <a:off x="118871" y="2034539"/>
            <a:ext cx="5113020" cy="3834384"/>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5376671" y="2060448"/>
            <a:ext cx="6617208" cy="3808476"/>
          </a:xfrm>
          <a:prstGeom prst="rect">
            <a:avLst/>
          </a:prstGeom>
          <a:blipFill>
            <a:blip r:embed="rId6" cstate="print"/>
            <a:stretch>
              <a:fillRect/>
            </a:stretch>
          </a:blipFill>
        </p:spPr>
        <p:txBody>
          <a:bodyPr wrap="square" lIns="0" tIns="0" rIns="0" bIns="0" rtlCol="0"/>
          <a:lstStyle/>
          <a:p>
            <a:endParaRPr/>
          </a:p>
        </p:txBody>
      </p:sp>
      <p:pic>
        <p:nvPicPr>
          <p:cNvPr id="5" name="luvvoice.com-20240823-9aO9">
            <a:hlinkClick r:id="" action="ppaction://media"/>
            <a:extLst>
              <a:ext uri="{FF2B5EF4-FFF2-40B4-BE49-F238E27FC236}">
                <a16:creationId xmlns:a16="http://schemas.microsoft.com/office/drawing/2014/main" id="{37D90B85-6B67-9ADA-D591-17DF3A4C3B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30123" y="582295"/>
            <a:ext cx="10641330" cy="3684270"/>
          </a:xfrm>
          <a:prstGeom prst="rect">
            <a:avLst/>
          </a:prstGeom>
        </p:spPr>
        <p:txBody>
          <a:bodyPr vert="horz" wrap="square" lIns="0" tIns="13335" rIns="0" bIns="0" rtlCol="0">
            <a:spAutoFit/>
          </a:bodyPr>
          <a:lstStyle/>
          <a:p>
            <a:pPr marL="279400">
              <a:lnSpc>
                <a:spcPct val="100000"/>
              </a:lnSpc>
              <a:spcBef>
                <a:spcPts val="105"/>
              </a:spcBef>
            </a:pPr>
            <a:r>
              <a:rPr sz="2000" dirty="0">
                <a:latin typeface="微软雅黑"/>
                <a:cs typeface="微软雅黑"/>
              </a:rPr>
              <a:t>第一阶段属于在工厂生</a:t>
            </a:r>
            <a:r>
              <a:rPr sz="2000" spc="-10" dirty="0">
                <a:latin typeface="微软雅黑"/>
                <a:cs typeface="微软雅黑"/>
              </a:rPr>
              <a:t>产</a:t>
            </a:r>
            <a:r>
              <a:rPr sz="2000" dirty="0">
                <a:latin typeface="微软雅黑"/>
                <a:cs typeface="微软雅黑"/>
              </a:rPr>
              <a:t>构配</a:t>
            </a:r>
            <a:r>
              <a:rPr sz="2000" spc="-10" dirty="0">
                <a:latin typeface="微软雅黑"/>
                <a:cs typeface="微软雅黑"/>
              </a:rPr>
              <a:t>件</a:t>
            </a:r>
            <a:r>
              <a:rPr sz="2000" dirty="0">
                <a:latin typeface="微软雅黑"/>
                <a:cs typeface="微软雅黑"/>
              </a:rPr>
              <a:t>、部</a:t>
            </a:r>
            <a:r>
              <a:rPr sz="2000" spc="-10" dirty="0">
                <a:latin typeface="微软雅黑"/>
                <a:cs typeface="微软雅黑"/>
              </a:rPr>
              <a:t>品</a:t>
            </a:r>
            <a:r>
              <a:rPr sz="2000" dirty="0">
                <a:latin typeface="微软雅黑"/>
                <a:cs typeface="微软雅黑"/>
              </a:rPr>
              <a:t>部件</a:t>
            </a:r>
            <a:r>
              <a:rPr sz="2000" spc="-10" dirty="0">
                <a:latin typeface="微软雅黑"/>
                <a:cs typeface="微软雅黑"/>
              </a:rPr>
              <a:t>的</a:t>
            </a:r>
            <a:r>
              <a:rPr sz="2000" dirty="0">
                <a:latin typeface="微软雅黑"/>
                <a:cs typeface="微软雅黑"/>
              </a:rPr>
              <a:t>优化</a:t>
            </a:r>
            <a:r>
              <a:rPr sz="2000" spc="-10" dirty="0">
                <a:latin typeface="微软雅黑"/>
                <a:cs typeface="微软雅黑"/>
              </a:rPr>
              <a:t>调</a:t>
            </a:r>
            <a:r>
              <a:rPr sz="2000" dirty="0">
                <a:latin typeface="微软雅黑"/>
                <a:cs typeface="微软雅黑"/>
              </a:rPr>
              <a:t>度</a:t>
            </a:r>
            <a:endParaRPr sz="2000">
              <a:latin typeface="微软雅黑"/>
              <a:cs typeface="微软雅黑"/>
            </a:endParaRPr>
          </a:p>
          <a:p>
            <a:pPr marL="355600" indent="-342900">
              <a:lnSpc>
                <a:spcPct val="100000"/>
              </a:lnSpc>
              <a:buFont typeface="Arial"/>
              <a:buChar char="•"/>
              <a:tabLst>
                <a:tab pos="354965" algn="l"/>
                <a:tab pos="355600" algn="l"/>
              </a:tabLst>
            </a:pPr>
            <a:r>
              <a:rPr sz="2000" dirty="0">
                <a:latin typeface="微软雅黑"/>
                <a:cs typeface="微软雅黑"/>
              </a:rPr>
              <a:t>根据建筑工地对构配件</a:t>
            </a:r>
            <a:r>
              <a:rPr sz="2000" spc="-10" dirty="0">
                <a:latin typeface="微软雅黑"/>
                <a:cs typeface="微软雅黑"/>
              </a:rPr>
              <a:t>和</a:t>
            </a:r>
            <a:r>
              <a:rPr sz="2000" dirty="0">
                <a:latin typeface="微软雅黑"/>
                <a:cs typeface="微软雅黑"/>
              </a:rPr>
              <a:t>部品</a:t>
            </a:r>
            <a:r>
              <a:rPr sz="2000" spc="-10" dirty="0">
                <a:latin typeface="微软雅黑"/>
                <a:cs typeface="微软雅黑"/>
              </a:rPr>
              <a:t>部</a:t>
            </a:r>
            <a:r>
              <a:rPr sz="2000" dirty="0">
                <a:latin typeface="微软雅黑"/>
                <a:cs typeface="微软雅黑"/>
              </a:rPr>
              <a:t>件的</a:t>
            </a:r>
            <a:r>
              <a:rPr sz="2000" spc="-10" dirty="0">
                <a:latin typeface="微软雅黑"/>
                <a:cs typeface="微软雅黑"/>
              </a:rPr>
              <a:t>需</a:t>
            </a:r>
            <a:r>
              <a:rPr sz="2000" dirty="0">
                <a:latin typeface="微软雅黑"/>
                <a:cs typeface="微软雅黑"/>
              </a:rPr>
              <a:t>求，</a:t>
            </a:r>
            <a:r>
              <a:rPr sz="2000" spc="-10" dirty="0">
                <a:latin typeface="微软雅黑"/>
                <a:cs typeface="微软雅黑"/>
              </a:rPr>
              <a:t>在</a:t>
            </a:r>
            <a:r>
              <a:rPr sz="2000" dirty="0">
                <a:latin typeface="微软雅黑"/>
                <a:cs typeface="微软雅黑"/>
              </a:rPr>
              <a:t>工厂</a:t>
            </a:r>
            <a:r>
              <a:rPr sz="2000" spc="-10" dirty="0">
                <a:latin typeface="微软雅黑"/>
                <a:cs typeface="微软雅黑"/>
              </a:rPr>
              <a:t>内</a:t>
            </a:r>
            <a:r>
              <a:rPr sz="2000" dirty="0">
                <a:latin typeface="微软雅黑"/>
                <a:cs typeface="微软雅黑"/>
              </a:rPr>
              <a:t>组织</a:t>
            </a:r>
            <a:r>
              <a:rPr sz="2000" spc="-10" dirty="0">
                <a:latin typeface="微软雅黑"/>
                <a:cs typeface="微软雅黑"/>
              </a:rPr>
              <a:t>生</a:t>
            </a:r>
            <a:r>
              <a:rPr sz="2000" dirty="0">
                <a:latin typeface="微软雅黑"/>
                <a:cs typeface="微软雅黑"/>
              </a:rPr>
              <a:t>产，</a:t>
            </a:r>
            <a:r>
              <a:rPr sz="2000" spc="-10" dirty="0">
                <a:latin typeface="微软雅黑"/>
                <a:cs typeface="微软雅黑"/>
              </a:rPr>
              <a:t>并</a:t>
            </a:r>
            <a:r>
              <a:rPr sz="2000" dirty="0">
                <a:latin typeface="微软雅黑"/>
                <a:cs typeface="微软雅黑"/>
              </a:rPr>
              <a:t>按工</a:t>
            </a:r>
            <a:r>
              <a:rPr sz="2000" spc="-10" dirty="0">
                <a:latin typeface="微软雅黑"/>
                <a:cs typeface="微软雅黑"/>
              </a:rPr>
              <a:t>程</a:t>
            </a:r>
            <a:r>
              <a:rPr sz="2000" dirty="0">
                <a:latin typeface="微软雅黑"/>
                <a:cs typeface="微软雅黑"/>
              </a:rPr>
              <a:t>项目</a:t>
            </a:r>
            <a:r>
              <a:rPr sz="2000" spc="-10" dirty="0">
                <a:latin typeface="微软雅黑"/>
                <a:cs typeface="微软雅黑"/>
              </a:rPr>
              <a:t>的</a:t>
            </a:r>
            <a:r>
              <a:rPr sz="2000" dirty="0">
                <a:latin typeface="微软雅黑"/>
                <a:cs typeface="微软雅黑"/>
              </a:rPr>
              <a:t>要求</a:t>
            </a:r>
            <a:r>
              <a:rPr sz="2000" spc="-10" dirty="0">
                <a:latin typeface="微软雅黑"/>
                <a:cs typeface="微软雅黑"/>
              </a:rPr>
              <a:t>及</a:t>
            </a:r>
            <a:r>
              <a:rPr sz="2000" dirty="0">
                <a:latin typeface="微软雅黑"/>
                <a:cs typeface="微软雅黑"/>
              </a:rPr>
              <a:t>时配</a:t>
            </a:r>
            <a:endParaRPr sz="2000">
              <a:latin typeface="微软雅黑"/>
              <a:cs typeface="微软雅黑"/>
            </a:endParaRPr>
          </a:p>
          <a:p>
            <a:pPr marL="355600">
              <a:lnSpc>
                <a:spcPct val="100000"/>
              </a:lnSpc>
            </a:pPr>
            <a:r>
              <a:rPr sz="2000" spc="5" dirty="0">
                <a:latin typeface="微软雅黑"/>
                <a:cs typeface="微软雅黑"/>
              </a:rPr>
              <a:t>送到建筑工地</a:t>
            </a:r>
            <a:endParaRPr sz="2000">
              <a:latin typeface="微软雅黑"/>
              <a:cs typeface="微软雅黑"/>
            </a:endParaRPr>
          </a:p>
          <a:p>
            <a:pPr marL="355600" marR="100330" indent="-342900" algn="just">
              <a:lnSpc>
                <a:spcPct val="100000"/>
              </a:lnSpc>
              <a:buFont typeface="Arial"/>
              <a:buChar char="•"/>
              <a:tabLst>
                <a:tab pos="355600" algn="l"/>
              </a:tabLst>
            </a:pPr>
            <a:r>
              <a:rPr sz="2000" dirty="0">
                <a:latin typeface="微软雅黑"/>
                <a:cs typeface="微软雅黑"/>
              </a:rPr>
              <a:t>由于一个工厂要对多个</a:t>
            </a:r>
            <a:r>
              <a:rPr sz="2000" spc="-10" dirty="0">
                <a:latin typeface="微软雅黑"/>
                <a:cs typeface="微软雅黑"/>
              </a:rPr>
              <a:t>建</a:t>
            </a:r>
            <a:r>
              <a:rPr sz="2000" dirty="0">
                <a:latin typeface="微软雅黑"/>
                <a:cs typeface="微软雅黑"/>
              </a:rPr>
              <a:t>设项</a:t>
            </a:r>
            <a:r>
              <a:rPr sz="2000" spc="-10" dirty="0">
                <a:latin typeface="微软雅黑"/>
                <a:cs typeface="微软雅黑"/>
              </a:rPr>
              <a:t>目</a:t>
            </a:r>
            <a:r>
              <a:rPr sz="2000" dirty="0">
                <a:latin typeface="微软雅黑"/>
                <a:cs typeface="微软雅黑"/>
              </a:rPr>
              <a:t>工地</a:t>
            </a:r>
            <a:r>
              <a:rPr sz="2000" spc="-10" dirty="0">
                <a:latin typeface="微软雅黑"/>
                <a:cs typeface="微软雅黑"/>
              </a:rPr>
              <a:t>（</a:t>
            </a:r>
            <a:r>
              <a:rPr sz="2000" dirty="0">
                <a:latin typeface="微软雅黑"/>
                <a:cs typeface="微软雅黑"/>
              </a:rPr>
              <a:t>每个</a:t>
            </a:r>
            <a:r>
              <a:rPr sz="2000" spc="-10" dirty="0">
                <a:latin typeface="微软雅黑"/>
                <a:cs typeface="微软雅黑"/>
              </a:rPr>
              <a:t>建</a:t>
            </a:r>
            <a:r>
              <a:rPr sz="2000" dirty="0">
                <a:latin typeface="微软雅黑"/>
                <a:cs typeface="微软雅黑"/>
              </a:rPr>
              <a:t>设项</a:t>
            </a:r>
            <a:r>
              <a:rPr sz="2000" spc="-10" dirty="0">
                <a:latin typeface="微软雅黑"/>
                <a:cs typeface="微软雅黑"/>
              </a:rPr>
              <a:t>目</a:t>
            </a:r>
            <a:r>
              <a:rPr sz="2000" dirty="0">
                <a:latin typeface="微软雅黑"/>
                <a:cs typeface="微软雅黑"/>
              </a:rPr>
              <a:t>可视</a:t>
            </a:r>
            <a:r>
              <a:rPr sz="2000" spc="-10" dirty="0">
                <a:latin typeface="微软雅黑"/>
                <a:cs typeface="微软雅黑"/>
              </a:rPr>
              <a:t>为</a:t>
            </a:r>
            <a:r>
              <a:rPr sz="2000" dirty="0">
                <a:latin typeface="微软雅黑"/>
                <a:cs typeface="微软雅黑"/>
              </a:rPr>
              <a:t>一个</a:t>
            </a:r>
            <a:r>
              <a:rPr sz="2000" spc="-10" dirty="0">
                <a:latin typeface="微软雅黑"/>
                <a:cs typeface="微软雅黑"/>
              </a:rPr>
              <a:t>用</a:t>
            </a:r>
            <a:r>
              <a:rPr sz="2000" dirty="0">
                <a:latin typeface="微软雅黑"/>
                <a:cs typeface="微软雅黑"/>
              </a:rPr>
              <a:t>户</a:t>
            </a:r>
            <a:r>
              <a:rPr sz="2000" spc="-5" dirty="0">
                <a:latin typeface="微软雅黑"/>
                <a:cs typeface="微软雅黑"/>
              </a:rPr>
              <a:t>），</a:t>
            </a:r>
            <a:r>
              <a:rPr sz="2000" dirty="0">
                <a:latin typeface="微软雅黑"/>
                <a:cs typeface="微软雅黑"/>
              </a:rPr>
              <a:t>每个</a:t>
            </a:r>
            <a:r>
              <a:rPr sz="2000" spc="-10" dirty="0">
                <a:latin typeface="微软雅黑"/>
                <a:cs typeface="微软雅黑"/>
              </a:rPr>
              <a:t>建</a:t>
            </a:r>
            <a:r>
              <a:rPr sz="2000" dirty="0">
                <a:latin typeface="微软雅黑"/>
                <a:cs typeface="微软雅黑"/>
              </a:rPr>
              <a:t>设项</a:t>
            </a:r>
            <a:r>
              <a:rPr sz="2000" spc="-10" dirty="0">
                <a:latin typeface="微软雅黑"/>
                <a:cs typeface="微软雅黑"/>
              </a:rPr>
              <a:t>目</a:t>
            </a:r>
            <a:r>
              <a:rPr sz="2000" dirty="0">
                <a:latin typeface="微软雅黑"/>
                <a:cs typeface="微软雅黑"/>
              </a:rPr>
              <a:t>的进 度不一样，构配件和部</a:t>
            </a:r>
            <a:r>
              <a:rPr sz="2000" spc="-10" dirty="0">
                <a:latin typeface="微软雅黑"/>
                <a:cs typeface="微软雅黑"/>
              </a:rPr>
              <a:t>品</a:t>
            </a:r>
            <a:r>
              <a:rPr sz="2000" dirty="0">
                <a:latin typeface="微软雅黑"/>
                <a:cs typeface="微软雅黑"/>
              </a:rPr>
              <a:t>部件</a:t>
            </a:r>
            <a:r>
              <a:rPr sz="2000" spc="-10" dirty="0">
                <a:latin typeface="微软雅黑"/>
                <a:cs typeface="微软雅黑"/>
              </a:rPr>
              <a:t>的</a:t>
            </a:r>
            <a:r>
              <a:rPr sz="2000" dirty="0">
                <a:latin typeface="微软雅黑"/>
                <a:cs typeface="微软雅黑"/>
              </a:rPr>
              <a:t>规格</a:t>
            </a:r>
            <a:r>
              <a:rPr sz="2000" spc="-10" dirty="0">
                <a:latin typeface="微软雅黑"/>
                <a:cs typeface="微软雅黑"/>
              </a:rPr>
              <a:t>也</a:t>
            </a:r>
            <a:r>
              <a:rPr sz="2000" dirty="0">
                <a:latin typeface="微软雅黑"/>
                <a:cs typeface="微软雅黑"/>
              </a:rPr>
              <a:t>不同</a:t>
            </a:r>
            <a:r>
              <a:rPr sz="2000" spc="-10" dirty="0">
                <a:latin typeface="微软雅黑"/>
                <a:cs typeface="微软雅黑"/>
              </a:rPr>
              <a:t>，</a:t>
            </a:r>
            <a:r>
              <a:rPr sz="2000" dirty="0">
                <a:latin typeface="微软雅黑"/>
                <a:cs typeface="微软雅黑"/>
              </a:rPr>
              <a:t>且工</a:t>
            </a:r>
            <a:r>
              <a:rPr sz="2000" spc="-10" dirty="0">
                <a:latin typeface="微软雅黑"/>
                <a:cs typeface="微软雅黑"/>
              </a:rPr>
              <a:t>厂</a:t>
            </a:r>
            <a:r>
              <a:rPr sz="2000" dirty="0">
                <a:latin typeface="微软雅黑"/>
                <a:cs typeface="微软雅黑"/>
              </a:rPr>
              <a:t>和工</a:t>
            </a:r>
            <a:r>
              <a:rPr sz="2000" spc="-10" dirty="0">
                <a:latin typeface="微软雅黑"/>
                <a:cs typeface="微软雅黑"/>
              </a:rPr>
              <a:t>地</a:t>
            </a:r>
            <a:r>
              <a:rPr sz="2000" dirty="0">
                <a:latin typeface="微软雅黑"/>
                <a:cs typeface="微软雅黑"/>
              </a:rPr>
              <a:t>上有</a:t>
            </a:r>
            <a:r>
              <a:rPr sz="2000" spc="-10" dirty="0">
                <a:latin typeface="微软雅黑"/>
                <a:cs typeface="微软雅黑"/>
              </a:rPr>
              <a:t>限</a:t>
            </a:r>
            <a:r>
              <a:rPr sz="2000" dirty="0">
                <a:latin typeface="微软雅黑"/>
                <a:cs typeface="微软雅黑"/>
              </a:rPr>
              <a:t>的库</a:t>
            </a:r>
            <a:r>
              <a:rPr sz="2000" spc="-10" dirty="0">
                <a:latin typeface="微软雅黑"/>
                <a:cs typeface="微软雅黑"/>
              </a:rPr>
              <a:t>存</a:t>
            </a:r>
            <a:r>
              <a:rPr sz="2000" dirty="0">
                <a:latin typeface="微软雅黑"/>
                <a:cs typeface="微软雅黑"/>
              </a:rPr>
              <a:t>空间</a:t>
            </a:r>
            <a:r>
              <a:rPr sz="2000" spc="-10" dirty="0">
                <a:latin typeface="微软雅黑"/>
                <a:cs typeface="微软雅黑"/>
              </a:rPr>
              <a:t>也</a:t>
            </a:r>
            <a:r>
              <a:rPr sz="2000" dirty="0">
                <a:latin typeface="微软雅黑"/>
                <a:cs typeface="微软雅黑"/>
              </a:rPr>
              <a:t>影响</a:t>
            </a:r>
            <a:r>
              <a:rPr sz="2000" spc="-10" dirty="0">
                <a:latin typeface="微软雅黑"/>
                <a:cs typeface="微软雅黑"/>
              </a:rPr>
              <a:t>到</a:t>
            </a:r>
            <a:r>
              <a:rPr sz="2000" dirty="0">
                <a:latin typeface="微软雅黑"/>
                <a:cs typeface="微软雅黑"/>
              </a:rPr>
              <a:t>交货 批量，工厂必须考虑以</a:t>
            </a:r>
            <a:r>
              <a:rPr sz="2000" spc="-10" dirty="0">
                <a:latin typeface="微软雅黑"/>
                <a:cs typeface="微软雅黑"/>
              </a:rPr>
              <a:t>上</a:t>
            </a:r>
            <a:r>
              <a:rPr sz="2000" dirty="0">
                <a:latin typeface="微软雅黑"/>
                <a:cs typeface="微软雅黑"/>
              </a:rPr>
              <a:t>诸多</a:t>
            </a:r>
            <a:r>
              <a:rPr sz="2000" spc="-10" dirty="0">
                <a:latin typeface="微软雅黑"/>
                <a:cs typeface="微软雅黑"/>
              </a:rPr>
              <a:t>约</a:t>
            </a:r>
            <a:r>
              <a:rPr sz="2000" dirty="0">
                <a:latin typeface="微软雅黑"/>
                <a:cs typeface="微软雅黑"/>
              </a:rPr>
              <a:t>束安</a:t>
            </a:r>
            <a:r>
              <a:rPr sz="2000" spc="-10" dirty="0">
                <a:latin typeface="微软雅黑"/>
                <a:cs typeface="微软雅黑"/>
              </a:rPr>
              <a:t>排</a:t>
            </a:r>
            <a:r>
              <a:rPr sz="2000" dirty="0">
                <a:latin typeface="微软雅黑"/>
                <a:cs typeface="微软雅黑"/>
              </a:rPr>
              <a:t>生产</a:t>
            </a:r>
            <a:r>
              <a:rPr sz="2000" spc="-10" dirty="0">
                <a:latin typeface="微软雅黑"/>
                <a:cs typeface="微软雅黑"/>
              </a:rPr>
              <a:t>，</a:t>
            </a:r>
            <a:r>
              <a:rPr sz="2000" dirty="0">
                <a:latin typeface="微软雅黑"/>
                <a:cs typeface="微软雅黑"/>
              </a:rPr>
              <a:t>其目</a:t>
            </a:r>
            <a:r>
              <a:rPr sz="2000" spc="-10" dirty="0">
                <a:latin typeface="微软雅黑"/>
                <a:cs typeface="微软雅黑"/>
              </a:rPr>
              <a:t>标</a:t>
            </a:r>
            <a:r>
              <a:rPr sz="2000" dirty="0">
                <a:latin typeface="微软雅黑"/>
                <a:cs typeface="微软雅黑"/>
              </a:rPr>
              <a:t>是实</a:t>
            </a:r>
            <a:r>
              <a:rPr sz="2000" spc="-10" dirty="0">
                <a:latin typeface="微软雅黑"/>
                <a:cs typeface="微软雅黑"/>
              </a:rPr>
              <a:t>现</a:t>
            </a:r>
            <a:r>
              <a:rPr sz="2000" dirty="0">
                <a:latin typeface="微软雅黑"/>
                <a:cs typeface="微软雅黑"/>
              </a:rPr>
              <a:t>企业</a:t>
            </a:r>
            <a:r>
              <a:rPr sz="2000" spc="-10" dirty="0">
                <a:latin typeface="微软雅黑"/>
                <a:cs typeface="微软雅黑"/>
              </a:rPr>
              <a:t>生</a:t>
            </a:r>
            <a:r>
              <a:rPr sz="2000" dirty="0">
                <a:latin typeface="微软雅黑"/>
                <a:cs typeface="微软雅黑"/>
              </a:rPr>
              <a:t>产经</a:t>
            </a:r>
            <a:r>
              <a:rPr sz="2000" spc="-10" dirty="0">
                <a:latin typeface="微软雅黑"/>
                <a:cs typeface="微软雅黑"/>
              </a:rPr>
              <a:t>营</a:t>
            </a:r>
            <a:r>
              <a:rPr sz="2000" dirty="0">
                <a:latin typeface="微软雅黑"/>
                <a:cs typeface="微软雅黑"/>
              </a:rPr>
              <a:t>利润</a:t>
            </a:r>
            <a:r>
              <a:rPr sz="2000" spc="-10" dirty="0">
                <a:latin typeface="微软雅黑"/>
                <a:cs typeface="微软雅黑"/>
              </a:rPr>
              <a:t>最</a:t>
            </a:r>
            <a:r>
              <a:rPr sz="2000" dirty="0">
                <a:latin typeface="微软雅黑"/>
                <a:cs typeface="微软雅黑"/>
              </a:rPr>
              <a:t>大化</a:t>
            </a:r>
            <a:endParaRPr sz="2000">
              <a:latin typeface="微软雅黑"/>
              <a:cs typeface="微软雅黑"/>
            </a:endParaRPr>
          </a:p>
          <a:p>
            <a:pPr>
              <a:lnSpc>
                <a:spcPct val="100000"/>
              </a:lnSpc>
              <a:spcBef>
                <a:spcPts val="40"/>
              </a:spcBef>
              <a:buFont typeface="Arial"/>
              <a:buChar char="•"/>
            </a:pPr>
            <a:endParaRPr sz="2050">
              <a:latin typeface="Times New Roman"/>
              <a:cs typeface="Times New Roman"/>
            </a:endParaRPr>
          </a:p>
          <a:p>
            <a:pPr marL="279400">
              <a:lnSpc>
                <a:spcPct val="100000"/>
              </a:lnSpc>
            </a:pPr>
            <a:r>
              <a:rPr sz="2000" spc="5" dirty="0">
                <a:latin typeface="微软雅黑"/>
                <a:cs typeface="微软雅黑"/>
              </a:rPr>
              <a:t>第二阶段属于建设项目</a:t>
            </a:r>
            <a:r>
              <a:rPr sz="2000" spc="-10" dirty="0">
                <a:latin typeface="微软雅黑"/>
                <a:cs typeface="微软雅黑"/>
              </a:rPr>
              <a:t>的</a:t>
            </a:r>
            <a:r>
              <a:rPr sz="2000" spc="5" dirty="0">
                <a:latin typeface="微软雅黑"/>
                <a:cs typeface="微软雅黑"/>
              </a:rPr>
              <a:t>工程</a:t>
            </a:r>
            <a:r>
              <a:rPr sz="2000" spc="-10" dirty="0">
                <a:latin typeface="微软雅黑"/>
                <a:cs typeface="微软雅黑"/>
              </a:rPr>
              <a:t>建</a:t>
            </a:r>
            <a:r>
              <a:rPr sz="2000" spc="5" dirty="0">
                <a:latin typeface="微软雅黑"/>
                <a:cs typeface="微软雅黑"/>
              </a:rPr>
              <a:t>造优</a:t>
            </a:r>
            <a:r>
              <a:rPr sz="2000" spc="-10" dirty="0">
                <a:latin typeface="微软雅黑"/>
                <a:cs typeface="微软雅黑"/>
              </a:rPr>
              <a:t>化</a:t>
            </a:r>
            <a:r>
              <a:rPr sz="2000" spc="5" dirty="0">
                <a:latin typeface="微软雅黑"/>
                <a:cs typeface="微软雅黑"/>
              </a:rPr>
              <a:t>调度</a:t>
            </a:r>
            <a:endParaRPr sz="2000">
              <a:latin typeface="微软雅黑"/>
              <a:cs typeface="微软雅黑"/>
            </a:endParaRPr>
          </a:p>
          <a:p>
            <a:pPr marL="355600" indent="-342900">
              <a:lnSpc>
                <a:spcPct val="100000"/>
              </a:lnSpc>
              <a:spcBef>
                <a:spcPts val="5"/>
              </a:spcBef>
              <a:buFont typeface="Arial"/>
              <a:buChar char="•"/>
              <a:tabLst>
                <a:tab pos="354965" algn="l"/>
                <a:tab pos="355600" algn="l"/>
              </a:tabLst>
            </a:pPr>
            <a:r>
              <a:rPr sz="2000" dirty="0">
                <a:latin typeface="微软雅黑"/>
                <a:cs typeface="微软雅黑"/>
              </a:rPr>
              <a:t>多维空</a:t>
            </a:r>
            <a:r>
              <a:rPr sz="2000" spc="-5" dirty="0">
                <a:latin typeface="微软雅黑"/>
                <a:cs typeface="微软雅黑"/>
              </a:rPr>
              <a:t>间</a:t>
            </a:r>
            <a:r>
              <a:rPr sz="2000" dirty="0">
                <a:latin typeface="微软雅黑"/>
                <a:cs typeface="微软雅黑"/>
              </a:rPr>
              <a:t>“制造</a:t>
            </a:r>
            <a:r>
              <a:rPr sz="2000" spc="-5" dirty="0">
                <a:solidFill>
                  <a:srgbClr val="0D0D0D"/>
                </a:solidFill>
                <a:latin typeface="微软雅黑"/>
                <a:cs typeface="微软雅黑"/>
              </a:rPr>
              <a:t>-</a:t>
            </a:r>
            <a:r>
              <a:rPr sz="2000" dirty="0">
                <a:latin typeface="微软雅黑"/>
                <a:cs typeface="微软雅黑"/>
              </a:rPr>
              <a:t>运输</a:t>
            </a:r>
            <a:r>
              <a:rPr sz="2000" spc="-5" dirty="0">
                <a:solidFill>
                  <a:srgbClr val="0D0D0D"/>
                </a:solidFill>
                <a:latin typeface="微软雅黑"/>
                <a:cs typeface="微软雅黑"/>
              </a:rPr>
              <a:t>-</a:t>
            </a:r>
            <a:r>
              <a:rPr sz="2000" spc="-10" dirty="0">
                <a:latin typeface="微软雅黑"/>
                <a:cs typeface="微软雅黑"/>
              </a:rPr>
              <a:t>建</a:t>
            </a:r>
            <a:r>
              <a:rPr sz="2000" spc="-5" dirty="0">
                <a:latin typeface="微软雅黑"/>
                <a:cs typeface="微软雅黑"/>
              </a:rPr>
              <a:t>造</a:t>
            </a:r>
            <a:r>
              <a:rPr sz="2000" dirty="0">
                <a:latin typeface="微软雅黑"/>
                <a:cs typeface="微软雅黑"/>
              </a:rPr>
              <a:t>”</a:t>
            </a:r>
            <a:r>
              <a:rPr sz="2000" spc="-15" dirty="0">
                <a:latin typeface="微软雅黑"/>
                <a:cs typeface="微软雅黑"/>
              </a:rPr>
              <a:t>资</a:t>
            </a:r>
            <a:r>
              <a:rPr sz="2000" dirty="0">
                <a:latin typeface="微软雅黑"/>
                <a:cs typeface="微软雅黑"/>
              </a:rPr>
              <a:t>源协</a:t>
            </a:r>
            <a:r>
              <a:rPr sz="2000" spc="-15" dirty="0">
                <a:latin typeface="微软雅黑"/>
                <a:cs typeface="微软雅黑"/>
              </a:rPr>
              <a:t>同</a:t>
            </a:r>
            <a:r>
              <a:rPr sz="2000" dirty="0">
                <a:latin typeface="微软雅黑"/>
                <a:cs typeface="微软雅黑"/>
              </a:rPr>
              <a:t>与优</a:t>
            </a:r>
            <a:r>
              <a:rPr sz="2000" spc="-15" dirty="0">
                <a:latin typeface="微软雅黑"/>
                <a:cs typeface="微软雅黑"/>
              </a:rPr>
              <a:t>化</a:t>
            </a:r>
            <a:r>
              <a:rPr sz="2000" dirty="0">
                <a:latin typeface="微软雅黑"/>
                <a:cs typeface="微软雅黑"/>
              </a:rPr>
              <a:t>调度</a:t>
            </a:r>
            <a:endParaRPr sz="2000">
              <a:latin typeface="微软雅黑"/>
              <a:cs typeface="微软雅黑"/>
            </a:endParaRPr>
          </a:p>
          <a:p>
            <a:pPr marL="355600" marR="5080" indent="-342900">
              <a:lnSpc>
                <a:spcPct val="100000"/>
              </a:lnSpc>
              <a:buFont typeface="Arial"/>
              <a:buChar char="•"/>
              <a:tabLst>
                <a:tab pos="354965" algn="l"/>
                <a:tab pos="355600" algn="l"/>
              </a:tabLst>
            </a:pPr>
            <a:r>
              <a:rPr sz="2000" spc="20" dirty="0">
                <a:latin typeface="微软雅黑"/>
                <a:cs typeface="微软雅黑"/>
              </a:rPr>
              <a:t>建筑</a:t>
            </a:r>
            <a:r>
              <a:rPr sz="2000" spc="10" dirty="0">
                <a:latin typeface="微软雅黑"/>
                <a:cs typeface="微软雅黑"/>
              </a:rPr>
              <a:t>构</a:t>
            </a:r>
            <a:r>
              <a:rPr sz="2000" spc="20" dirty="0">
                <a:latin typeface="微软雅黑"/>
                <a:cs typeface="微软雅黑"/>
              </a:rPr>
              <a:t>配件</a:t>
            </a:r>
            <a:r>
              <a:rPr sz="2000" spc="10" dirty="0">
                <a:latin typeface="微软雅黑"/>
                <a:cs typeface="微软雅黑"/>
              </a:rPr>
              <a:t>与</a:t>
            </a:r>
            <a:r>
              <a:rPr sz="2000" spc="20" dirty="0">
                <a:latin typeface="微软雅黑"/>
                <a:cs typeface="微软雅黑"/>
              </a:rPr>
              <a:t>部品</a:t>
            </a:r>
            <a:r>
              <a:rPr sz="2000" spc="10" dirty="0">
                <a:latin typeface="微软雅黑"/>
                <a:cs typeface="微软雅黑"/>
              </a:rPr>
              <a:t>部</a:t>
            </a:r>
            <a:r>
              <a:rPr sz="2000" spc="20" dirty="0">
                <a:latin typeface="微软雅黑"/>
                <a:cs typeface="微软雅黑"/>
              </a:rPr>
              <a:t>件</a:t>
            </a:r>
            <a:r>
              <a:rPr sz="2000" spc="10" dirty="0">
                <a:latin typeface="微软雅黑"/>
                <a:cs typeface="微软雅黑"/>
              </a:rPr>
              <a:t>复杂</a:t>
            </a:r>
            <a:r>
              <a:rPr sz="2000" spc="20" dirty="0">
                <a:latin typeface="微软雅黑"/>
                <a:cs typeface="微软雅黑"/>
              </a:rPr>
              <a:t>多</a:t>
            </a:r>
            <a:r>
              <a:rPr sz="2000" spc="25" dirty="0">
                <a:latin typeface="微软雅黑"/>
                <a:cs typeface="微软雅黑"/>
              </a:rPr>
              <a:t>样</a:t>
            </a:r>
            <a:r>
              <a:rPr sz="2000" spc="10" dirty="0">
                <a:latin typeface="微软雅黑"/>
                <a:cs typeface="微软雅黑"/>
              </a:rPr>
              <a:t>，</a:t>
            </a:r>
            <a:r>
              <a:rPr sz="2000" spc="20" dirty="0">
                <a:latin typeface="微软雅黑"/>
                <a:cs typeface="微软雅黑"/>
              </a:rPr>
              <a:t>供</a:t>
            </a:r>
            <a:r>
              <a:rPr sz="2000" spc="10" dirty="0">
                <a:latin typeface="微软雅黑"/>
                <a:cs typeface="微软雅黑"/>
              </a:rPr>
              <a:t>应商</a:t>
            </a:r>
            <a:r>
              <a:rPr sz="2000" spc="20" dirty="0">
                <a:latin typeface="微软雅黑"/>
                <a:cs typeface="微软雅黑"/>
              </a:rPr>
              <a:t>往往</a:t>
            </a:r>
            <a:r>
              <a:rPr sz="2000" spc="10" dirty="0">
                <a:latin typeface="微软雅黑"/>
                <a:cs typeface="微软雅黑"/>
              </a:rPr>
              <a:t>不</a:t>
            </a:r>
            <a:r>
              <a:rPr sz="2000" spc="20" dirty="0">
                <a:latin typeface="微软雅黑"/>
                <a:cs typeface="微软雅黑"/>
              </a:rPr>
              <a:t>是</a:t>
            </a:r>
            <a:r>
              <a:rPr sz="2000" spc="10" dirty="0">
                <a:latin typeface="微软雅黑"/>
                <a:cs typeface="微软雅黑"/>
              </a:rPr>
              <a:t>一家</a:t>
            </a:r>
            <a:r>
              <a:rPr sz="2000" spc="20" dirty="0">
                <a:latin typeface="微软雅黑"/>
                <a:cs typeface="微软雅黑"/>
              </a:rPr>
              <a:t>工</a:t>
            </a:r>
            <a:r>
              <a:rPr sz="2000" spc="45" dirty="0">
                <a:latin typeface="微软雅黑"/>
                <a:cs typeface="微软雅黑"/>
              </a:rPr>
              <a:t>厂</a:t>
            </a:r>
            <a:r>
              <a:rPr sz="2000" spc="10" dirty="0">
                <a:latin typeface="微软雅黑"/>
                <a:cs typeface="微软雅黑"/>
              </a:rPr>
              <a:t>，</a:t>
            </a:r>
            <a:r>
              <a:rPr sz="2000" spc="20" dirty="0">
                <a:latin typeface="微软雅黑"/>
                <a:cs typeface="微软雅黑"/>
              </a:rPr>
              <a:t>而</a:t>
            </a:r>
            <a:r>
              <a:rPr sz="2000" spc="10" dirty="0">
                <a:latin typeface="微软雅黑"/>
                <a:cs typeface="微软雅黑"/>
              </a:rPr>
              <a:t>是多</a:t>
            </a:r>
            <a:r>
              <a:rPr sz="2000" spc="20" dirty="0">
                <a:latin typeface="微软雅黑"/>
                <a:cs typeface="微软雅黑"/>
              </a:rPr>
              <a:t>家厂</a:t>
            </a:r>
            <a:r>
              <a:rPr sz="2000" spc="10" dirty="0">
                <a:latin typeface="微软雅黑"/>
                <a:cs typeface="微软雅黑"/>
              </a:rPr>
              <a:t>商</a:t>
            </a:r>
            <a:r>
              <a:rPr sz="2000" spc="20" dirty="0">
                <a:latin typeface="微软雅黑"/>
                <a:cs typeface="微软雅黑"/>
              </a:rPr>
              <a:t>生</a:t>
            </a:r>
            <a:r>
              <a:rPr sz="2000" spc="10" dirty="0">
                <a:latin typeface="微软雅黑"/>
                <a:cs typeface="微软雅黑"/>
              </a:rPr>
              <a:t>产供</a:t>
            </a:r>
            <a:r>
              <a:rPr sz="2000" spc="20" dirty="0">
                <a:latin typeface="微软雅黑"/>
                <a:cs typeface="微软雅黑"/>
              </a:rPr>
              <a:t>应</a:t>
            </a:r>
            <a:r>
              <a:rPr sz="2000" spc="30" dirty="0">
                <a:latin typeface="微软雅黑"/>
                <a:cs typeface="微软雅黑"/>
              </a:rPr>
              <a:t>的</a:t>
            </a:r>
            <a:r>
              <a:rPr sz="2000" spc="20" dirty="0">
                <a:latin typeface="微软雅黑"/>
                <a:cs typeface="微软雅黑"/>
              </a:rPr>
              <a:t>多</a:t>
            </a:r>
            <a:r>
              <a:rPr sz="2000" dirty="0">
                <a:latin typeface="微软雅黑"/>
                <a:cs typeface="微软雅黑"/>
              </a:rPr>
              <a:t>品 种产</a:t>
            </a:r>
            <a:r>
              <a:rPr sz="2000" spc="-5" dirty="0">
                <a:latin typeface="微软雅黑"/>
                <a:cs typeface="微软雅黑"/>
              </a:rPr>
              <a:t>品</a:t>
            </a:r>
            <a:r>
              <a:rPr sz="2000" dirty="0">
                <a:latin typeface="微软雅黑"/>
                <a:cs typeface="微软雅黑"/>
              </a:rPr>
              <a:t>，使得物流具有</a:t>
            </a:r>
            <a:r>
              <a:rPr sz="2000" spc="-15" dirty="0">
                <a:latin typeface="微软雅黑"/>
                <a:cs typeface="微软雅黑"/>
              </a:rPr>
              <a:t>单</a:t>
            </a:r>
            <a:r>
              <a:rPr sz="2000" dirty="0">
                <a:latin typeface="微软雅黑"/>
                <a:cs typeface="微软雅黑"/>
              </a:rPr>
              <a:t>元多</a:t>
            </a:r>
            <a:r>
              <a:rPr sz="2000" spc="-15" dirty="0">
                <a:latin typeface="微软雅黑"/>
                <a:cs typeface="微软雅黑"/>
              </a:rPr>
              <a:t>样</a:t>
            </a:r>
            <a:r>
              <a:rPr sz="2000" dirty="0">
                <a:latin typeface="微软雅黑"/>
                <a:cs typeface="微软雅黑"/>
              </a:rPr>
              <a:t>化、</a:t>
            </a:r>
            <a:r>
              <a:rPr sz="2000" spc="-15" dirty="0">
                <a:latin typeface="微软雅黑"/>
                <a:cs typeface="微软雅黑"/>
              </a:rPr>
              <a:t>资</a:t>
            </a:r>
            <a:r>
              <a:rPr sz="2000" dirty="0">
                <a:latin typeface="微软雅黑"/>
                <a:cs typeface="微软雅黑"/>
              </a:rPr>
              <a:t>源调</a:t>
            </a:r>
            <a:r>
              <a:rPr sz="2000" spc="-15" dirty="0">
                <a:latin typeface="微软雅黑"/>
                <a:cs typeface="微软雅黑"/>
              </a:rPr>
              <a:t>度</a:t>
            </a:r>
            <a:r>
              <a:rPr sz="2000" dirty="0">
                <a:latin typeface="微软雅黑"/>
                <a:cs typeface="微软雅黑"/>
              </a:rPr>
              <a:t>和协</a:t>
            </a:r>
            <a:r>
              <a:rPr sz="2000" spc="-15" dirty="0">
                <a:latin typeface="微软雅黑"/>
                <a:cs typeface="微软雅黑"/>
              </a:rPr>
              <a:t>作</a:t>
            </a:r>
            <a:r>
              <a:rPr sz="2000" dirty="0">
                <a:latin typeface="微软雅黑"/>
                <a:cs typeface="微软雅黑"/>
              </a:rPr>
              <a:t>难的</a:t>
            </a:r>
            <a:r>
              <a:rPr sz="2000" spc="-15" dirty="0">
                <a:latin typeface="微软雅黑"/>
                <a:cs typeface="微软雅黑"/>
              </a:rPr>
              <a:t>特</a:t>
            </a:r>
            <a:r>
              <a:rPr sz="2000" dirty="0">
                <a:latin typeface="微软雅黑"/>
                <a:cs typeface="微软雅黑"/>
              </a:rPr>
              <a:t>点</a:t>
            </a:r>
            <a:endParaRPr sz="2000">
              <a:latin typeface="微软雅黑"/>
              <a:cs typeface="微软雅黑"/>
            </a:endParaRPr>
          </a:p>
          <a:p>
            <a:pPr marL="355600" indent="-342900">
              <a:lnSpc>
                <a:spcPct val="100000"/>
              </a:lnSpc>
              <a:buFont typeface="Arial"/>
              <a:buChar char="•"/>
              <a:tabLst>
                <a:tab pos="354965" algn="l"/>
                <a:tab pos="355600" algn="l"/>
              </a:tabLst>
            </a:pPr>
            <a:r>
              <a:rPr sz="2000" dirty="0">
                <a:latin typeface="微软雅黑"/>
                <a:cs typeface="微软雅黑"/>
              </a:rPr>
              <a:t>建筑构配件的需求与供</a:t>
            </a:r>
            <a:r>
              <a:rPr sz="2000" spc="-10" dirty="0">
                <a:latin typeface="微软雅黑"/>
                <a:cs typeface="微软雅黑"/>
              </a:rPr>
              <a:t>给</a:t>
            </a:r>
            <a:r>
              <a:rPr sz="2000" dirty="0">
                <a:latin typeface="微软雅黑"/>
                <a:cs typeface="微软雅黑"/>
              </a:rPr>
              <a:t>具有</a:t>
            </a:r>
            <a:r>
              <a:rPr sz="2000" spc="-10" dirty="0">
                <a:latin typeface="微软雅黑"/>
                <a:cs typeface="微软雅黑"/>
              </a:rPr>
              <a:t>不</a:t>
            </a:r>
            <a:r>
              <a:rPr sz="2000" dirty="0">
                <a:latin typeface="微软雅黑"/>
                <a:cs typeface="微软雅黑"/>
              </a:rPr>
              <a:t>确定性</a:t>
            </a:r>
            <a:endParaRPr sz="2000">
              <a:latin typeface="微软雅黑"/>
              <a:cs typeface="微软雅黑"/>
            </a:endParaRPr>
          </a:p>
        </p:txBody>
      </p:sp>
      <p:sp>
        <p:nvSpPr>
          <p:cNvPr id="3" name="object 3"/>
          <p:cNvSpPr/>
          <p:nvPr/>
        </p:nvSpPr>
        <p:spPr>
          <a:xfrm>
            <a:off x="2999232" y="4293106"/>
            <a:ext cx="6408420" cy="2499360"/>
          </a:xfrm>
          <a:prstGeom prst="rect">
            <a:avLst/>
          </a:prstGeom>
          <a:blipFill>
            <a:blip r:embed="rId5"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30123" y="109854"/>
            <a:ext cx="4902835" cy="391160"/>
          </a:xfrm>
          <a:prstGeom prst="rect">
            <a:avLst/>
          </a:prstGeom>
        </p:spPr>
        <p:txBody>
          <a:bodyPr vert="horz" wrap="square" lIns="0" tIns="12700" rIns="0" bIns="0" rtlCol="0">
            <a:spAutoFit/>
          </a:bodyPr>
          <a:lstStyle/>
          <a:p>
            <a:pPr marL="12700">
              <a:lnSpc>
                <a:spcPct val="100000"/>
              </a:lnSpc>
              <a:spcBef>
                <a:spcPts val="100"/>
              </a:spcBef>
            </a:pPr>
            <a:r>
              <a:rPr sz="2400" u="none" dirty="0"/>
              <a:t>制造</a:t>
            </a:r>
            <a:r>
              <a:rPr sz="2400" u="none" dirty="0">
                <a:latin typeface="Arial"/>
                <a:cs typeface="Arial"/>
              </a:rPr>
              <a:t>—</a:t>
            </a:r>
            <a:r>
              <a:rPr sz="2400" u="none" dirty="0"/>
              <a:t>建造一体化的两阶段优化调度</a:t>
            </a:r>
            <a:endParaRPr sz="2400">
              <a:latin typeface="Arial"/>
              <a:cs typeface="Arial"/>
            </a:endParaRPr>
          </a:p>
        </p:txBody>
      </p:sp>
      <p:pic>
        <p:nvPicPr>
          <p:cNvPr id="5" name="luvvoice.com-20240823-Fu6D">
            <a:hlinkClick r:id="" action="ppaction://media"/>
            <a:extLst>
              <a:ext uri="{FF2B5EF4-FFF2-40B4-BE49-F238E27FC236}">
                <a16:creationId xmlns:a16="http://schemas.microsoft.com/office/drawing/2014/main" id="{4FD29A26-5319-FC89-E380-202C9A3212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2980" y="932688"/>
            <a:ext cx="6431280" cy="3720084"/>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6815328" y="2316479"/>
            <a:ext cx="4177283" cy="2781300"/>
          </a:xfrm>
          <a:prstGeom prst="rect">
            <a:avLst/>
          </a:prstGeom>
          <a:blipFill>
            <a:blip r:embed="rId6" cstate="print"/>
            <a:stretch>
              <a:fillRect/>
            </a:stretch>
          </a:blipFill>
        </p:spPr>
        <p:txBody>
          <a:bodyPr wrap="square" lIns="0" tIns="0" rIns="0" bIns="0" rtlCol="0"/>
          <a:lstStyle/>
          <a:p>
            <a:endParaRPr/>
          </a:p>
        </p:txBody>
      </p:sp>
      <p:sp>
        <p:nvSpPr>
          <p:cNvPr id="4" name="object 4"/>
          <p:cNvSpPr txBox="1"/>
          <p:nvPr/>
        </p:nvSpPr>
        <p:spPr>
          <a:xfrm>
            <a:off x="990396" y="5219496"/>
            <a:ext cx="9949815" cy="1260475"/>
          </a:xfrm>
          <a:prstGeom prst="rect">
            <a:avLst/>
          </a:prstGeom>
        </p:spPr>
        <p:txBody>
          <a:bodyPr vert="horz" wrap="square" lIns="0" tIns="12065" rIns="0" bIns="0" rtlCol="0">
            <a:spAutoFit/>
          </a:bodyPr>
          <a:lstStyle/>
          <a:p>
            <a:pPr marL="12700" marR="5080" algn="just">
              <a:lnSpc>
                <a:spcPct val="150100"/>
              </a:lnSpc>
              <a:spcBef>
                <a:spcPts val="95"/>
              </a:spcBef>
            </a:pPr>
            <a:r>
              <a:rPr sz="1800" dirty="0">
                <a:latin typeface="微软雅黑"/>
                <a:cs typeface="微软雅黑"/>
              </a:rPr>
              <a:t>香港住房主要有三个来源：第一为私人住宅</a:t>
            </a:r>
            <a:r>
              <a:rPr sz="1800" spc="-10" dirty="0">
                <a:latin typeface="微软雅黑"/>
                <a:cs typeface="微软雅黑"/>
              </a:rPr>
              <a:t>（private</a:t>
            </a:r>
            <a:r>
              <a:rPr sz="1800" spc="-15" dirty="0">
                <a:latin typeface="微软雅黑"/>
                <a:cs typeface="微软雅黑"/>
              </a:rPr>
              <a:t> </a:t>
            </a:r>
            <a:r>
              <a:rPr sz="1800" spc="-5" dirty="0">
                <a:latin typeface="微软雅黑"/>
                <a:cs typeface="微软雅黑"/>
              </a:rPr>
              <a:t>housing）；</a:t>
            </a:r>
            <a:r>
              <a:rPr sz="1800" dirty="0">
                <a:latin typeface="微软雅黑"/>
                <a:cs typeface="微软雅黑"/>
              </a:rPr>
              <a:t>第二为公共屋邨（public </a:t>
            </a:r>
            <a:r>
              <a:rPr sz="1800" spc="-10" dirty="0">
                <a:latin typeface="微软雅黑"/>
                <a:cs typeface="微软雅黑"/>
              </a:rPr>
              <a:t>rental  </a:t>
            </a:r>
            <a:r>
              <a:rPr sz="1800" spc="-5" dirty="0">
                <a:latin typeface="微软雅黑"/>
                <a:cs typeface="微软雅黑"/>
              </a:rPr>
              <a:t>housing）；</a:t>
            </a:r>
            <a:r>
              <a:rPr sz="1800" dirty="0">
                <a:latin typeface="微软雅黑"/>
                <a:cs typeface="微软雅黑"/>
              </a:rPr>
              <a:t>第三为居者有其屋计划</a:t>
            </a:r>
            <a:r>
              <a:rPr sz="1800" spc="25" dirty="0">
                <a:latin typeface="微软雅黑"/>
                <a:cs typeface="微软雅黑"/>
              </a:rPr>
              <a:t> </a:t>
            </a:r>
            <a:r>
              <a:rPr sz="1800" spc="-5" dirty="0">
                <a:latin typeface="微软雅黑"/>
                <a:cs typeface="微软雅黑"/>
              </a:rPr>
              <a:t>(Home</a:t>
            </a:r>
            <a:r>
              <a:rPr sz="1800" spc="-20" dirty="0">
                <a:latin typeface="微软雅黑"/>
                <a:cs typeface="微软雅黑"/>
              </a:rPr>
              <a:t> </a:t>
            </a:r>
            <a:r>
              <a:rPr sz="1800" spc="-5" dirty="0">
                <a:latin typeface="微软雅黑"/>
                <a:cs typeface="微软雅黑"/>
              </a:rPr>
              <a:t>Ownership</a:t>
            </a:r>
            <a:r>
              <a:rPr sz="1800" spc="20" dirty="0">
                <a:latin typeface="微软雅黑"/>
                <a:cs typeface="微软雅黑"/>
              </a:rPr>
              <a:t> </a:t>
            </a:r>
            <a:r>
              <a:rPr sz="1800" spc="-5" dirty="0">
                <a:latin typeface="微软雅黑"/>
                <a:cs typeface="微软雅黑"/>
              </a:rPr>
              <a:t>Scheme)</a:t>
            </a:r>
            <a:r>
              <a:rPr sz="1800" dirty="0">
                <a:latin typeface="微软雅黑"/>
                <a:cs typeface="微软雅黑"/>
              </a:rPr>
              <a:t>。香港人口超过</a:t>
            </a:r>
            <a:r>
              <a:rPr sz="1800" spc="-5" dirty="0">
                <a:latin typeface="微软雅黑"/>
                <a:cs typeface="微软雅黑"/>
              </a:rPr>
              <a:t>40%</a:t>
            </a:r>
            <a:r>
              <a:rPr sz="1800" dirty="0">
                <a:latin typeface="微软雅黑"/>
                <a:cs typeface="微软雅黑"/>
              </a:rPr>
              <a:t>住在公营住 宅，预制构件在公营住宅建设中大量使用。</a:t>
            </a:r>
          </a:p>
        </p:txBody>
      </p:sp>
      <p:sp>
        <p:nvSpPr>
          <p:cNvPr id="5" name="object 5"/>
          <p:cNvSpPr txBox="1">
            <a:spLocks noGrp="1"/>
          </p:cNvSpPr>
          <p:nvPr>
            <p:ph type="title"/>
          </p:nvPr>
        </p:nvSpPr>
        <p:spPr>
          <a:xfrm>
            <a:off x="561543" y="355853"/>
            <a:ext cx="5949315" cy="391160"/>
          </a:xfrm>
          <a:prstGeom prst="rect">
            <a:avLst/>
          </a:prstGeom>
        </p:spPr>
        <p:txBody>
          <a:bodyPr vert="horz" wrap="square" lIns="0" tIns="12700" rIns="0" bIns="0" rtlCol="0">
            <a:spAutoFit/>
          </a:bodyPr>
          <a:lstStyle/>
          <a:p>
            <a:pPr marL="12700">
              <a:lnSpc>
                <a:spcPct val="100000"/>
              </a:lnSpc>
              <a:spcBef>
                <a:spcPts val="100"/>
              </a:spcBef>
            </a:pPr>
            <a:r>
              <a:rPr sz="2400" u="none" dirty="0"/>
              <a:t>“制造</a:t>
            </a:r>
            <a:r>
              <a:rPr sz="2400" u="none" spc="5" dirty="0"/>
              <a:t>-</a:t>
            </a:r>
            <a:r>
              <a:rPr sz="2400" u="none" dirty="0"/>
              <a:t>建造”一体化在香港公屋项目的应用</a:t>
            </a:r>
            <a:endParaRPr sz="2400"/>
          </a:p>
        </p:txBody>
      </p:sp>
      <p:pic>
        <p:nvPicPr>
          <p:cNvPr id="6" name="luvvoice.com-20240823-s3V0">
            <a:hlinkClick r:id="" action="ppaction://media"/>
            <a:extLst>
              <a:ext uri="{FF2B5EF4-FFF2-40B4-BE49-F238E27FC236}">
                <a16:creationId xmlns:a16="http://schemas.microsoft.com/office/drawing/2014/main" id="{55533E6C-A865-071B-C7C0-3B6FBD4420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55591" y="425195"/>
            <a:ext cx="3253740" cy="522673"/>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05277" y="1180845"/>
            <a:ext cx="7142480" cy="330835"/>
          </a:xfrm>
          <a:prstGeom prst="rect">
            <a:avLst/>
          </a:prstGeom>
        </p:spPr>
        <p:txBody>
          <a:bodyPr vert="horz" wrap="square" lIns="0" tIns="13335" rIns="0" bIns="0" rtlCol="0">
            <a:spAutoFit/>
          </a:bodyPr>
          <a:lstStyle/>
          <a:p>
            <a:pPr marL="12700">
              <a:lnSpc>
                <a:spcPct val="100000"/>
              </a:lnSpc>
              <a:spcBef>
                <a:spcPts val="105"/>
              </a:spcBef>
            </a:pPr>
            <a:r>
              <a:rPr sz="2000" u="none" dirty="0"/>
              <a:t>香港房屋委员会致力于</a:t>
            </a:r>
            <a:r>
              <a:rPr sz="2000" u="none" spc="-15" dirty="0"/>
              <a:t>采</a:t>
            </a:r>
            <a:r>
              <a:rPr sz="2000" u="none" dirty="0"/>
              <a:t>用新</a:t>
            </a:r>
            <a:r>
              <a:rPr sz="2000" u="none" spc="-15" dirty="0"/>
              <a:t>的</a:t>
            </a:r>
            <a:r>
              <a:rPr sz="2000" u="none" dirty="0"/>
              <a:t>技术</a:t>
            </a:r>
            <a:r>
              <a:rPr sz="2000" u="none" spc="-15" dirty="0"/>
              <a:t>，</a:t>
            </a:r>
            <a:r>
              <a:rPr sz="2000" u="none" dirty="0"/>
              <a:t>提升</a:t>
            </a:r>
            <a:r>
              <a:rPr sz="2000" u="none" spc="-15" dirty="0"/>
              <a:t>公</a:t>
            </a:r>
            <a:r>
              <a:rPr sz="2000" u="none" dirty="0"/>
              <a:t>屋建</a:t>
            </a:r>
            <a:r>
              <a:rPr sz="2000" u="none" spc="-15" dirty="0"/>
              <a:t>设</a:t>
            </a:r>
            <a:r>
              <a:rPr sz="2000" u="none" dirty="0"/>
              <a:t>项目</a:t>
            </a:r>
            <a:r>
              <a:rPr sz="2000" u="none" spc="-15" dirty="0"/>
              <a:t>的</a:t>
            </a:r>
            <a:r>
              <a:rPr sz="2000" u="none" dirty="0"/>
              <a:t>表现</a:t>
            </a:r>
            <a:endParaRPr sz="2000"/>
          </a:p>
        </p:txBody>
      </p:sp>
      <p:sp>
        <p:nvSpPr>
          <p:cNvPr id="4" name="object 4"/>
          <p:cNvSpPr/>
          <p:nvPr/>
        </p:nvSpPr>
        <p:spPr>
          <a:xfrm>
            <a:off x="1703832" y="1772411"/>
            <a:ext cx="8557260" cy="4488180"/>
          </a:xfrm>
          <a:prstGeom prst="rect">
            <a:avLst/>
          </a:prstGeom>
          <a:blipFill>
            <a:blip r:embed="rId6" cstate="print"/>
            <a:stretch>
              <a:fillRect/>
            </a:stretch>
          </a:blipFill>
        </p:spPr>
        <p:txBody>
          <a:bodyPr wrap="square" lIns="0" tIns="0" rIns="0" bIns="0" rtlCol="0"/>
          <a:lstStyle/>
          <a:p>
            <a:endParaRPr/>
          </a:p>
        </p:txBody>
      </p:sp>
      <p:pic>
        <p:nvPicPr>
          <p:cNvPr id="5" name="luvvoice.com-20240823-Qmnk">
            <a:hlinkClick r:id="" action="ppaction://media"/>
            <a:extLst>
              <a:ext uri="{FF2B5EF4-FFF2-40B4-BE49-F238E27FC236}">
                <a16:creationId xmlns:a16="http://schemas.microsoft.com/office/drawing/2014/main" id="{F82BF09D-DB60-74FF-D9A2-6AC29EEDF2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087" y="559384"/>
            <a:ext cx="5168900" cy="437515"/>
          </a:xfrm>
          <a:prstGeom prst="rect">
            <a:avLst/>
          </a:prstGeom>
        </p:spPr>
        <p:txBody>
          <a:bodyPr vert="horz" wrap="square" lIns="0" tIns="12700" rIns="0" bIns="0" rtlCol="0">
            <a:spAutoFit/>
          </a:bodyPr>
          <a:lstStyle/>
          <a:p>
            <a:pPr marL="12700">
              <a:lnSpc>
                <a:spcPct val="100000"/>
              </a:lnSpc>
              <a:spcBef>
                <a:spcPts val="100"/>
              </a:spcBef>
            </a:pPr>
            <a:r>
              <a:rPr sz="2700" u="none" spc="-5" dirty="0"/>
              <a:t>当前香港预制房屋建设面对的问题</a:t>
            </a:r>
            <a:endParaRPr sz="2700"/>
          </a:p>
        </p:txBody>
      </p:sp>
      <p:sp>
        <p:nvSpPr>
          <p:cNvPr id="3" name="object 3"/>
          <p:cNvSpPr txBox="1"/>
          <p:nvPr/>
        </p:nvSpPr>
        <p:spPr>
          <a:xfrm>
            <a:off x="757224" y="2354707"/>
            <a:ext cx="2126615" cy="2083435"/>
          </a:xfrm>
          <a:prstGeom prst="rect">
            <a:avLst/>
          </a:prstGeom>
        </p:spPr>
        <p:txBody>
          <a:bodyPr vert="horz" wrap="square" lIns="0" tIns="149860" rIns="0" bIns="0" rtlCol="0">
            <a:spAutoFit/>
          </a:bodyPr>
          <a:lstStyle/>
          <a:p>
            <a:pPr marL="281940" indent="-269240">
              <a:lnSpc>
                <a:spcPct val="100000"/>
              </a:lnSpc>
              <a:spcBef>
                <a:spcPts val="1180"/>
              </a:spcBef>
              <a:buFont typeface="Arial"/>
              <a:buChar char="•"/>
              <a:tabLst>
                <a:tab pos="281940" algn="l"/>
                <a:tab pos="282575" algn="l"/>
              </a:tabLst>
            </a:pPr>
            <a:r>
              <a:rPr sz="1800" dirty="0">
                <a:latin typeface="微软雅黑"/>
                <a:cs typeface="微软雅黑"/>
              </a:rPr>
              <a:t>参与方多，环节多</a:t>
            </a:r>
            <a:endParaRPr sz="1800">
              <a:latin typeface="微软雅黑"/>
              <a:cs typeface="微软雅黑"/>
            </a:endParaRPr>
          </a:p>
          <a:p>
            <a:pPr marL="281940" indent="-269240">
              <a:lnSpc>
                <a:spcPct val="100000"/>
              </a:lnSpc>
              <a:spcBef>
                <a:spcPts val="1080"/>
              </a:spcBef>
              <a:buFont typeface="Arial"/>
              <a:buChar char="•"/>
              <a:tabLst>
                <a:tab pos="281940" algn="l"/>
                <a:tab pos="282575" algn="l"/>
              </a:tabLst>
            </a:pPr>
            <a:r>
              <a:rPr sz="1800" dirty="0">
                <a:latin typeface="微软雅黑"/>
                <a:cs typeface="微软雅黑"/>
              </a:rPr>
              <a:t>信息沟通不畅</a:t>
            </a:r>
            <a:endParaRPr sz="1800">
              <a:latin typeface="微软雅黑"/>
              <a:cs typeface="微软雅黑"/>
            </a:endParaRPr>
          </a:p>
          <a:p>
            <a:pPr marL="281940" indent="-269240">
              <a:lnSpc>
                <a:spcPct val="100000"/>
              </a:lnSpc>
              <a:spcBef>
                <a:spcPts val="1080"/>
              </a:spcBef>
              <a:buFont typeface="Arial"/>
              <a:buChar char="•"/>
              <a:tabLst>
                <a:tab pos="281940" algn="l"/>
                <a:tab pos="282575" algn="l"/>
              </a:tabLst>
            </a:pPr>
            <a:r>
              <a:rPr sz="1800" dirty="0">
                <a:latin typeface="微软雅黑"/>
                <a:cs typeface="微软雅黑"/>
              </a:rPr>
              <a:t>信息管理方式落后</a:t>
            </a:r>
            <a:endParaRPr sz="1800">
              <a:latin typeface="微软雅黑"/>
              <a:cs typeface="微软雅黑"/>
            </a:endParaRPr>
          </a:p>
          <a:p>
            <a:pPr marL="281940" indent="-269240">
              <a:lnSpc>
                <a:spcPct val="100000"/>
              </a:lnSpc>
              <a:spcBef>
                <a:spcPts val="1080"/>
              </a:spcBef>
              <a:buFont typeface="Arial"/>
              <a:buChar char="•"/>
              <a:tabLst>
                <a:tab pos="281940" algn="l"/>
                <a:tab pos="282575" algn="l"/>
              </a:tabLst>
            </a:pPr>
            <a:r>
              <a:rPr sz="1800" dirty="0">
                <a:latin typeface="微软雅黑"/>
                <a:cs typeface="微软雅黑"/>
              </a:rPr>
              <a:t>缺少纠错机制</a:t>
            </a:r>
            <a:endParaRPr sz="1800">
              <a:latin typeface="微软雅黑"/>
              <a:cs typeface="微软雅黑"/>
            </a:endParaRPr>
          </a:p>
          <a:p>
            <a:pPr marL="281940" indent="-269240">
              <a:lnSpc>
                <a:spcPct val="100000"/>
              </a:lnSpc>
              <a:spcBef>
                <a:spcPts val="1080"/>
              </a:spcBef>
              <a:buFont typeface="Arial"/>
              <a:buChar char="•"/>
              <a:tabLst>
                <a:tab pos="281940" algn="l"/>
                <a:tab pos="282575" algn="l"/>
              </a:tabLst>
            </a:pPr>
            <a:r>
              <a:rPr sz="1800" dirty="0">
                <a:latin typeface="微软雅黑"/>
                <a:cs typeface="微软雅黑"/>
              </a:rPr>
              <a:t>…</a:t>
            </a:r>
            <a:endParaRPr sz="1800">
              <a:latin typeface="微软雅黑"/>
              <a:cs typeface="微软雅黑"/>
            </a:endParaRPr>
          </a:p>
        </p:txBody>
      </p:sp>
      <p:sp>
        <p:nvSpPr>
          <p:cNvPr id="4" name="object 4"/>
          <p:cNvSpPr/>
          <p:nvPr/>
        </p:nvSpPr>
        <p:spPr>
          <a:xfrm>
            <a:off x="3634740" y="1484375"/>
            <a:ext cx="8202167" cy="4436364"/>
          </a:xfrm>
          <a:prstGeom prst="rect">
            <a:avLst/>
          </a:prstGeom>
          <a:blipFill>
            <a:blip r:embed="rId5" cstate="print"/>
            <a:stretch>
              <a:fillRect/>
            </a:stretch>
          </a:blipFill>
        </p:spPr>
        <p:txBody>
          <a:bodyPr wrap="square" lIns="0" tIns="0" rIns="0" bIns="0" rtlCol="0"/>
          <a:lstStyle/>
          <a:p>
            <a:endParaRPr/>
          </a:p>
        </p:txBody>
      </p:sp>
      <p:pic>
        <p:nvPicPr>
          <p:cNvPr id="5" name="luvvoice.com-20240823-FWlK">
            <a:hlinkClick r:id="" action="ppaction://media"/>
            <a:extLst>
              <a:ext uri="{FF2B5EF4-FFF2-40B4-BE49-F238E27FC236}">
                <a16:creationId xmlns:a16="http://schemas.microsoft.com/office/drawing/2014/main" id="{D1205E8B-33A4-214B-1F3E-EE1A0B8DA5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3384" y="280873"/>
            <a:ext cx="4448810" cy="437515"/>
          </a:xfrm>
          <a:prstGeom prst="rect">
            <a:avLst/>
          </a:prstGeom>
        </p:spPr>
        <p:txBody>
          <a:bodyPr vert="horz" wrap="square" lIns="0" tIns="12700" rIns="0" bIns="0" rtlCol="0">
            <a:spAutoFit/>
          </a:bodyPr>
          <a:lstStyle/>
          <a:p>
            <a:pPr marL="12700">
              <a:lnSpc>
                <a:spcPct val="100000"/>
              </a:lnSpc>
              <a:spcBef>
                <a:spcPts val="100"/>
              </a:spcBef>
            </a:pPr>
            <a:r>
              <a:rPr sz="2700" u="none" dirty="0"/>
              <a:t>基</a:t>
            </a:r>
            <a:r>
              <a:rPr sz="2700" u="none" spc="-5" dirty="0"/>
              <a:t>于BIM和物联网的解决方案</a:t>
            </a:r>
            <a:endParaRPr sz="2700"/>
          </a:p>
        </p:txBody>
      </p:sp>
      <p:sp>
        <p:nvSpPr>
          <p:cNvPr id="3" name="object 3"/>
          <p:cNvSpPr/>
          <p:nvPr/>
        </p:nvSpPr>
        <p:spPr>
          <a:xfrm>
            <a:off x="1056132" y="1380744"/>
            <a:ext cx="9576816" cy="5288280"/>
          </a:xfrm>
          <a:prstGeom prst="rect">
            <a:avLst/>
          </a:prstGeom>
          <a:blipFill>
            <a:blip r:embed="rId5" cstate="print"/>
            <a:stretch>
              <a:fillRect/>
            </a:stretch>
          </a:blipFill>
        </p:spPr>
        <p:txBody>
          <a:bodyPr wrap="square" lIns="0" tIns="0" rIns="0" bIns="0" rtlCol="0"/>
          <a:lstStyle/>
          <a:p>
            <a:endParaRPr/>
          </a:p>
        </p:txBody>
      </p:sp>
      <p:pic>
        <p:nvPicPr>
          <p:cNvPr id="4" name="luvvoice.com-20240823-DrjG">
            <a:hlinkClick r:id="" action="ppaction://media"/>
            <a:extLst>
              <a:ext uri="{FF2B5EF4-FFF2-40B4-BE49-F238E27FC236}">
                <a16:creationId xmlns:a16="http://schemas.microsoft.com/office/drawing/2014/main" id="{D5AF14F2-9833-2F5F-0C9E-5A3464DE9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575" y="720344"/>
            <a:ext cx="5084445" cy="391160"/>
          </a:xfrm>
          <a:prstGeom prst="rect">
            <a:avLst/>
          </a:prstGeom>
        </p:spPr>
        <p:txBody>
          <a:bodyPr vert="horz" wrap="square" lIns="0" tIns="12700" rIns="0" bIns="0" rtlCol="0">
            <a:spAutoFit/>
          </a:bodyPr>
          <a:lstStyle/>
          <a:p>
            <a:pPr marL="12700">
              <a:lnSpc>
                <a:spcPct val="100000"/>
              </a:lnSpc>
              <a:spcBef>
                <a:spcPts val="100"/>
              </a:spcBef>
            </a:pPr>
            <a:r>
              <a:rPr sz="2400" b="1" u="none" dirty="0" err="1">
                <a:solidFill>
                  <a:srgbClr val="003366"/>
                </a:solidFill>
                <a:latin typeface="微软雅黑"/>
                <a:cs typeface="微软雅黑"/>
              </a:rPr>
              <a:t>制造</a:t>
            </a:r>
            <a:r>
              <a:rPr sz="2400" b="1" u="none" spc="-5" dirty="0" err="1">
                <a:solidFill>
                  <a:srgbClr val="003366"/>
                </a:solidFill>
                <a:latin typeface="微软雅黑"/>
                <a:cs typeface="微软雅黑"/>
              </a:rPr>
              <a:t>-</a:t>
            </a:r>
            <a:r>
              <a:rPr sz="2400" b="1" u="none" dirty="0" err="1">
                <a:solidFill>
                  <a:srgbClr val="003366"/>
                </a:solidFill>
                <a:latin typeface="微软雅黑"/>
                <a:cs typeface="微软雅黑"/>
              </a:rPr>
              <a:t>建造模式未来发展</a:t>
            </a:r>
            <a:endParaRPr sz="2400" dirty="0">
              <a:latin typeface="微软雅黑"/>
              <a:cs typeface="微软雅黑"/>
            </a:endParaRPr>
          </a:p>
        </p:txBody>
      </p:sp>
      <p:sp>
        <p:nvSpPr>
          <p:cNvPr id="3" name="object 3"/>
          <p:cNvSpPr txBox="1"/>
          <p:nvPr/>
        </p:nvSpPr>
        <p:spPr>
          <a:xfrm>
            <a:off x="290575" y="1477771"/>
            <a:ext cx="11292840" cy="112331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微软雅黑"/>
                <a:cs typeface="微软雅黑"/>
              </a:rPr>
              <a:t>利用</a:t>
            </a:r>
            <a:r>
              <a:rPr sz="2400" b="1" dirty="0">
                <a:latin typeface="微软雅黑"/>
                <a:cs typeface="微软雅黑"/>
              </a:rPr>
              <a:t>视</a:t>
            </a:r>
            <a:r>
              <a:rPr sz="2400" b="1" spc="-15" dirty="0">
                <a:latin typeface="微软雅黑"/>
                <a:cs typeface="微软雅黑"/>
              </a:rPr>
              <a:t>觉</a:t>
            </a:r>
            <a:r>
              <a:rPr sz="2400" b="1" dirty="0">
                <a:latin typeface="微软雅黑"/>
                <a:cs typeface="微软雅黑"/>
              </a:rPr>
              <a:t>识别</a:t>
            </a:r>
            <a:r>
              <a:rPr sz="2400" b="1" spc="-5" dirty="0">
                <a:latin typeface="微软雅黑"/>
                <a:cs typeface="微软雅黑"/>
              </a:rPr>
              <a:t>+</a:t>
            </a:r>
            <a:r>
              <a:rPr sz="2400" b="1" dirty="0">
                <a:latin typeface="微软雅黑"/>
                <a:cs typeface="微软雅黑"/>
              </a:rPr>
              <a:t>人</a:t>
            </a:r>
            <a:r>
              <a:rPr sz="2400" b="1" spc="-15" dirty="0">
                <a:latin typeface="微软雅黑"/>
                <a:cs typeface="微软雅黑"/>
              </a:rPr>
              <a:t>工智</a:t>
            </a:r>
            <a:r>
              <a:rPr sz="2400" b="1" dirty="0">
                <a:latin typeface="微软雅黑"/>
                <a:cs typeface="微软雅黑"/>
              </a:rPr>
              <a:t>能技</a:t>
            </a:r>
            <a:r>
              <a:rPr sz="2400" b="1" spc="-5" dirty="0">
                <a:latin typeface="微软雅黑"/>
                <a:cs typeface="微软雅黑"/>
              </a:rPr>
              <a:t>术</a:t>
            </a:r>
            <a:r>
              <a:rPr sz="2400" spc="-15" dirty="0">
                <a:latin typeface="微软雅黑"/>
                <a:cs typeface="微软雅黑"/>
              </a:rPr>
              <a:t>，</a:t>
            </a:r>
            <a:r>
              <a:rPr sz="2400" dirty="0">
                <a:latin typeface="微软雅黑"/>
                <a:cs typeface="微软雅黑"/>
              </a:rPr>
              <a:t>以</a:t>
            </a:r>
            <a:r>
              <a:rPr sz="2400" b="1" spc="-15" dirty="0">
                <a:latin typeface="微软雅黑"/>
                <a:cs typeface="微软雅黑"/>
              </a:rPr>
              <a:t>智</a:t>
            </a:r>
            <a:r>
              <a:rPr sz="2400" b="1" dirty="0">
                <a:latin typeface="微软雅黑"/>
                <a:cs typeface="微软雅黑"/>
              </a:rPr>
              <a:t>能系统</a:t>
            </a:r>
            <a:r>
              <a:rPr sz="2400" b="1" spc="-15" dirty="0">
                <a:latin typeface="微软雅黑"/>
                <a:cs typeface="微软雅黑"/>
              </a:rPr>
              <a:t>代</a:t>
            </a:r>
            <a:r>
              <a:rPr sz="2400" b="1" dirty="0">
                <a:latin typeface="微软雅黑"/>
                <a:cs typeface="微软雅黑"/>
              </a:rPr>
              <a:t>替</a:t>
            </a:r>
            <a:r>
              <a:rPr sz="2400" b="1" spc="-15" dirty="0">
                <a:latin typeface="微软雅黑"/>
                <a:cs typeface="微软雅黑"/>
              </a:rPr>
              <a:t>人</a:t>
            </a:r>
            <a:r>
              <a:rPr sz="2400" dirty="0">
                <a:latin typeface="微软雅黑"/>
                <a:cs typeface="微软雅黑"/>
              </a:rPr>
              <a:t>，提高</a:t>
            </a:r>
            <a:r>
              <a:rPr sz="2400" b="1" spc="-15" dirty="0">
                <a:latin typeface="微软雅黑"/>
                <a:cs typeface="微软雅黑"/>
              </a:rPr>
              <a:t>现</a:t>
            </a:r>
            <a:r>
              <a:rPr sz="2400" b="1" dirty="0">
                <a:latin typeface="微软雅黑"/>
                <a:cs typeface="微软雅黑"/>
              </a:rPr>
              <a:t>场</a:t>
            </a:r>
            <a:r>
              <a:rPr sz="2400" b="1" spc="-15" dirty="0">
                <a:latin typeface="微软雅黑"/>
                <a:cs typeface="微软雅黑"/>
              </a:rPr>
              <a:t>+</a:t>
            </a:r>
            <a:r>
              <a:rPr sz="2400" b="1" dirty="0">
                <a:latin typeface="微软雅黑"/>
                <a:cs typeface="微软雅黑"/>
              </a:rPr>
              <a:t>工厂</a:t>
            </a:r>
            <a:r>
              <a:rPr sz="2400" dirty="0">
                <a:latin typeface="微软雅黑"/>
                <a:cs typeface="微软雅黑"/>
              </a:rPr>
              <a:t>的</a:t>
            </a:r>
            <a:r>
              <a:rPr sz="2400" spc="-15" dirty="0">
                <a:latin typeface="微软雅黑"/>
                <a:cs typeface="微软雅黑"/>
              </a:rPr>
              <a:t>安</a:t>
            </a:r>
            <a:r>
              <a:rPr sz="2400" dirty="0">
                <a:latin typeface="微软雅黑"/>
                <a:cs typeface="微软雅黑"/>
              </a:rPr>
              <a:t>全</a:t>
            </a:r>
            <a:r>
              <a:rPr sz="2400" spc="-15" dirty="0">
                <a:latin typeface="微软雅黑"/>
                <a:cs typeface="微软雅黑"/>
              </a:rPr>
              <a:t>、</a:t>
            </a:r>
            <a:r>
              <a:rPr sz="2400" dirty="0">
                <a:latin typeface="微软雅黑"/>
                <a:cs typeface="微软雅黑"/>
              </a:rPr>
              <a:t>质量的 </a:t>
            </a:r>
            <a:r>
              <a:rPr sz="2400" spc="-5" dirty="0">
                <a:latin typeface="微软雅黑"/>
                <a:cs typeface="微软雅黑"/>
              </a:rPr>
              <a:t>管理</a:t>
            </a:r>
            <a:r>
              <a:rPr sz="2400" dirty="0">
                <a:latin typeface="微软雅黑"/>
                <a:cs typeface="微软雅黑"/>
              </a:rPr>
              <a:t>效</a:t>
            </a:r>
            <a:r>
              <a:rPr sz="2400" spc="-15" dirty="0">
                <a:latin typeface="微软雅黑"/>
                <a:cs typeface="微软雅黑"/>
              </a:rPr>
              <a:t>率</a:t>
            </a:r>
            <a:r>
              <a:rPr sz="2400" spc="-5" dirty="0">
                <a:latin typeface="微软雅黑"/>
                <a:cs typeface="微软雅黑"/>
              </a:rPr>
              <a:t>，减少成本支出。基</a:t>
            </a:r>
            <a:r>
              <a:rPr sz="2400" dirty="0">
                <a:latin typeface="微软雅黑"/>
                <a:cs typeface="微软雅黑"/>
              </a:rPr>
              <a:t>于</a:t>
            </a:r>
            <a:r>
              <a:rPr sz="2400" b="1" spc="-5" dirty="0">
                <a:latin typeface="微软雅黑"/>
                <a:cs typeface="微软雅黑"/>
              </a:rPr>
              <a:t>视</a:t>
            </a:r>
            <a:r>
              <a:rPr sz="2400" b="1" spc="-15" dirty="0">
                <a:latin typeface="微软雅黑"/>
                <a:cs typeface="微软雅黑"/>
              </a:rPr>
              <a:t>觉</a:t>
            </a:r>
            <a:r>
              <a:rPr sz="2400" b="1" spc="-5" dirty="0">
                <a:latin typeface="微软雅黑"/>
                <a:cs typeface="微软雅黑"/>
              </a:rPr>
              <a:t>识别</a:t>
            </a:r>
            <a:r>
              <a:rPr sz="2400" b="1" spc="-15" dirty="0">
                <a:latin typeface="微软雅黑"/>
                <a:cs typeface="微软雅黑"/>
              </a:rPr>
              <a:t>技</a:t>
            </a:r>
            <a:r>
              <a:rPr sz="2400" b="1" spc="-5" dirty="0">
                <a:latin typeface="微软雅黑"/>
                <a:cs typeface="微软雅黑"/>
              </a:rPr>
              <a:t>术</a:t>
            </a:r>
            <a:r>
              <a:rPr sz="2400" spc="-5" dirty="0">
                <a:latin typeface="微软雅黑"/>
                <a:cs typeface="微软雅黑"/>
              </a:rPr>
              <a:t>，</a:t>
            </a:r>
            <a:r>
              <a:rPr sz="2400" spc="-15" dirty="0">
                <a:latin typeface="微软雅黑"/>
                <a:cs typeface="微软雅黑"/>
              </a:rPr>
              <a:t>研</a:t>
            </a:r>
            <a:r>
              <a:rPr sz="2400" spc="-5" dirty="0">
                <a:latin typeface="微软雅黑"/>
                <a:cs typeface="微软雅黑"/>
              </a:rPr>
              <a:t>发形</a:t>
            </a:r>
            <a:r>
              <a:rPr sz="2400" spc="-15" dirty="0">
                <a:latin typeface="微软雅黑"/>
                <a:cs typeface="微软雅黑"/>
              </a:rPr>
              <a:t>成</a:t>
            </a:r>
            <a:r>
              <a:rPr sz="2400" spc="-5" dirty="0">
                <a:latin typeface="微软雅黑"/>
                <a:cs typeface="微软雅黑"/>
              </a:rPr>
              <a:t>典</a:t>
            </a:r>
            <a:r>
              <a:rPr sz="2400" dirty="0">
                <a:latin typeface="微软雅黑"/>
                <a:cs typeface="微软雅黑"/>
              </a:rPr>
              <a:t>型</a:t>
            </a:r>
            <a:r>
              <a:rPr sz="2400" spc="-15" dirty="0">
                <a:latin typeface="微软雅黑"/>
                <a:cs typeface="微软雅黑"/>
              </a:rPr>
              <a:t>板</a:t>
            </a:r>
            <a:r>
              <a:rPr sz="2400" spc="-5" dirty="0">
                <a:latin typeface="微软雅黑"/>
                <a:cs typeface="微软雅黑"/>
              </a:rPr>
              <a:t>类构</a:t>
            </a:r>
            <a:r>
              <a:rPr sz="2400" spc="-15" dirty="0">
                <a:latin typeface="微软雅黑"/>
                <a:cs typeface="微软雅黑"/>
              </a:rPr>
              <a:t>件</a:t>
            </a:r>
            <a:r>
              <a:rPr sz="2400" spc="-5" dirty="0">
                <a:latin typeface="微软雅黑"/>
                <a:cs typeface="微软雅黑"/>
              </a:rPr>
              <a:t>成品</a:t>
            </a:r>
            <a:r>
              <a:rPr sz="2400" spc="-15" dirty="0">
                <a:latin typeface="微软雅黑"/>
                <a:cs typeface="微软雅黑"/>
              </a:rPr>
              <a:t>智</a:t>
            </a:r>
            <a:r>
              <a:rPr sz="2400" spc="-5" dirty="0">
                <a:latin typeface="微软雅黑"/>
                <a:cs typeface="微软雅黑"/>
              </a:rPr>
              <a:t>能检</a:t>
            </a:r>
            <a:r>
              <a:rPr sz="2400" dirty="0">
                <a:latin typeface="微软雅黑"/>
                <a:cs typeface="微软雅黑"/>
              </a:rPr>
              <a:t>测 系统</a:t>
            </a:r>
            <a:r>
              <a:rPr sz="2400" spc="-15" dirty="0">
                <a:latin typeface="微软雅黑"/>
                <a:cs typeface="微软雅黑"/>
              </a:rPr>
              <a:t>，</a:t>
            </a:r>
            <a:r>
              <a:rPr sz="2400" b="1" dirty="0">
                <a:latin typeface="微软雅黑"/>
                <a:cs typeface="微软雅黑"/>
              </a:rPr>
              <a:t>实</a:t>
            </a:r>
            <a:r>
              <a:rPr sz="2400" b="1" spc="-5" dirty="0">
                <a:latin typeface="微软雅黑"/>
                <a:cs typeface="微软雅黑"/>
              </a:rPr>
              <a:t>现</a:t>
            </a:r>
            <a:r>
              <a:rPr sz="2400" b="1" spc="-15" dirty="0">
                <a:latin typeface="微软雅黑"/>
                <a:cs typeface="微软雅黑"/>
              </a:rPr>
              <a:t>构</a:t>
            </a:r>
            <a:r>
              <a:rPr sz="2400" b="1" dirty="0">
                <a:latin typeface="微软雅黑"/>
                <a:cs typeface="微软雅黑"/>
              </a:rPr>
              <a:t>件质</a:t>
            </a:r>
            <a:r>
              <a:rPr sz="2400" b="1" spc="-15" dirty="0">
                <a:latin typeface="微软雅黑"/>
                <a:cs typeface="微软雅黑"/>
              </a:rPr>
              <a:t>量</a:t>
            </a:r>
            <a:r>
              <a:rPr sz="2400" b="1" dirty="0">
                <a:latin typeface="微软雅黑"/>
                <a:cs typeface="微软雅黑"/>
              </a:rPr>
              <a:t>品控</a:t>
            </a:r>
            <a:r>
              <a:rPr sz="2400" b="1" spc="-15" dirty="0">
                <a:latin typeface="微软雅黑"/>
                <a:cs typeface="微软雅黑"/>
              </a:rPr>
              <a:t>智</a:t>
            </a:r>
            <a:r>
              <a:rPr sz="2400" b="1" dirty="0">
                <a:latin typeface="微软雅黑"/>
                <a:cs typeface="微软雅黑"/>
              </a:rPr>
              <a:t>能检测</a:t>
            </a:r>
            <a:endParaRPr sz="2400">
              <a:latin typeface="微软雅黑"/>
              <a:cs typeface="微软雅黑"/>
            </a:endParaRPr>
          </a:p>
        </p:txBody>
      </p:sp>
      <p:sp>
        <p:nvSpPr>
          <p:cNvPr id="4" name="object 4"/>
          <p:cNvSpPr/>
          <p:nvPr/>
        </p:nvSpPr>
        <p:spPr>
          <a:xfrm>
            <a:off x="553212" y="3285744"/>
            <a:ext cx="6006084" cy="3023616"/>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958583" y="3465576"/>
            <a:ext cx="4680204" cy="2688336"/>
          </a:xfrm>
          <a:prstGeom prst="rect">
            <a:avLst/>
          </a:prstGeom>
          <a:blipFill>
            <a:blip r:embed="rId6" cstate="print"/>
            <a:stretch>
              <a:fillRect/>
            </a:stretch>
          </a:blipFill>
        </p:spPr>
        <p:txBody>
          <a:bodyPr wrap="square" lIns="0" tIns="0" rIns="0" bIns="0" rtlCol="0"/>
          <a:lstStyle/>
          <a:p>
            <a:endParaRPr/>
          </a:p>
        </p:txBody>
      </p:sp>
      <p:pic>
        <p:nvPicPr>
          <p:cNvPr id="6" name="luvvoice.com-20240823-IcN5">
            <a:hlinkClick r:id="" action="ppaction://media"/>
            <a:extLst>
              <a:ext uri="{FF2B5EF4-FFF2-40B4-BE49-F238E27FC236}">
                <a16:creationId xmlns:a16="http://schemas.microsoft.com/office/drawing/2014/main" id="{BDA13682-7B9B-11E8-358B-72EC1DECF3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17598" y="1111758"/>
            <a:ext cx="1083310" cy="5158740"/>
          </a:xfrm>
          <a:custGeom>
            <a:avLst/>
            <a:gdLst/>
            <a:ahLst/>
            <a:cxnLst/>
            <a:rect l="l" t="t" r="r" b="b"/>
            <a:pathLst>
              <a:path w="1083310" h="5158740">
                <a:moveTo>
                  <a:pt x="15239" y="0"/>
                </a:moveTo>
                <a:lnTo>
                  <a:pt x="49149" y="34416"/>
                </a:lnTo>
                <a:lnTo>
                  <a:pt x="82550" y="69087"/>
                </a:lnTo>
                <a:lnTo>
                  <a:pt x="115315" y="104012"/>
                </a:lnTo>
                <a:lnTo>
                  <a:pt x="147574" y="139445"/>
                </a:lnTo>
                <a:lnTo>
                  <a:pt x="179324" y="175005"/>
                </a:lnTo>
                <a:lnTo>
                  <a:pt x="210438" y="211074"/>
                </a:lnTo>
                <a:lnTo>
                  <a:pt x="241045" y="247268"/>
                </a:lnTo>
                <a:lnTo>
                  <a:pt x="271144" y="283844"/>
                </a:lnTo>
                <a:lnTo>
                  <a:pt x="300608" y="320801"/>
                </a:lnTo>
                <a:lnTo>
                  <a:pt x="329564" y="357886"/>
                </a:lnTo>
                <a:lnTo>
                  <a:pt x="358013" y="395350"/>
                </a:lnTo>
                <a:lnTo>
                  <a:pt x="385952" y="433069"/>
                </a:lnTo>
                <a:lnTo>
                  <a:pt x="413257" y="471169"/>
                </a:lnTo>
                <a:lnTo>
                  <a:pt x="440054" y="509396"/>
                </a:lnTo>
                <a:lnTo>
                  <a:pt x="466344" y="548004"/>
                </a:lnTo>
                <a:lnTo>
                  <a:pt x="491997" y="586739"/>
                </a:lnTo>
                <a:lnTo>
                  <a:pt x="517144" y="625855"/>
                </a:lnTo>
                <a:lnTo>
                  <a:pt x="541782" y="665099"/>
                </a:lnTo>
                <a:lnTo>
                  <a:pt x="565784" y="704595"/>
                </a:lnTo>
                <a:lnTo>
                  <a:pt x="589279" y="744474"/>
                </a:lnTo>
                <a:lnTo>
                  <a:pt x="612266" y="784478"/>
                </a:lnTo>
                <a:lnTo>
                  <a:pt x="634619" y="824611"/>
                </a:lnTo>
                <a:lnTo>
                  <a:pt x="656589" y="865124"/>
                </a:lnTo>
                <a:lnTo>
                  <a:pt x="677926" y="905763"/>
                </a:lnTo>
                <a:lnTo>
                  <a:pt x="698626" y="946657"/>
                </a:lnTo>
                <a:lnTo>
                  <a:pt x="718819" y="987805"/>
                </a:lnTo>
                <a:lnTo>
                  <a:pt x="738504" y="1029080"/>
                </a:lnTo>
                <a:lnTo>
                  <a:pt x="757682" y="1070482"/>
                </a:lnTo>
                <a:lnTo>
                  <a:pt x="776224" y="1112139"/>
                </a:lnTo>
                <a:lnTo>
                  <a:pt x="794257" y="1154049"/>
                </a:lnTo>
                <a:lnTo>
                  <a:pt x="811783" y="1196086"/>
                </a:lnTo>
                <a:lnTo>
                  <a:pt x="828801" y="1238250"/>
                </a:lnTo>
                <a:lnTo>
                  <a:pt x="845184" y="1280540"/>
                </a:lnTo>
                <a:lnTo>
                  <a:pt x="861059" y="1323086"/>
                </a:lnTo>
                <a:lnTo>
                  <a:pt x="876300" y="1365757"/>
                </a:lnTo>
                <a:lnTo>
                  <a:pt x="891032" y="1408556"/>
                </a:lnTo>
                <a:lnTo>
                  <a:pt x="905256" y="1451609"/>
                </a:lnTo>
                <a:lnTo>
                  <a:pt x="918971" y="1494663"/>
                </a:lnTo>
                <a:lnTo>
                  <a:pt x="932052" y="1537969"/>
                </a:lnTo>
                <a:lnTo>
                  <a:pt x="944626" y="1581277"/>
                </a:lnTo>
                <a:lnTo>
                  <a:pt x="956690" y="1624838"/>
                </a:lnTo>
                <a:lnTo>
                  <a:pt x="968120" y="1668399"/>
                </a:lnTo>
                <a:lnTo>
                  <a:pt x="979043" y="1712087"/>
                </a:lnTo>
                <a:lnTo>
                  <a:pt x="989457" y="1755902"/>
                </a:lnTo>
                <a:lnTo>
                  <a:pt x="999363" y="1799843"/>
                </a:lnTo>
                <a:lnTo>
                  <a:pt x="1008633" y="1843913"/>
                </a:lnTo>
                <a:lnTo>
                  <a:pt x="1017396" y="1887981"/>
                </a:lnTo>
                <a:lnTo>
                  <a:pt x="1025525" y="1932177"/>
                </a:lnTo>
                <a:lnTo>
                  <a:pt x="1033271" y="1976501"/>
                </a:lnTo>
                <a:lnTo>
                  <a:pt x="1040383" y="2020824"/>
                </a:lnTo>
                <a:lnTo>
                  <a:pt x="1046860" y="2065146"/>
                </a:lnTo>
                <a:lnTo>
                  <a:pt x="1052957" y="2109724"/>
                </a:lnTo>
                <a:lnTo>
                  <a:pt x="1058418" y="2154174"/>
                </a:lnTo>
                <a:lnTo>
                  <a:pt x="1063244" y="2198751"/>
                </a:lnTo>
                <a:lnTo>
                  <a:pt x="1067689" y="2243454"/>
                </a:lnTo>
                <a:lnTo>
                  <a:pt x="1071499" y="2288158"/>
                </a:lnTo>
                <a:lnTo>
                  <a:pt x="1074801" y="2332863"/>
                </a:lnTo>
                <a:lnTo>
                  <a:pt x="1077468" y="2377566"/>
                </a:lnTo>
                <a:lnTo>
                  <a:pt x="1079753" y="2422270"/>
                </a:lnTo>
                <a:lnTo>
                  <a:pt x="1081277" y="2467102"/>
                </a:lnTo>
                <a:lnTo>
                  <a:pt x="1082420" y="2511933"/>
                </a:lnTo>
                <a:lnTo>
                  <a:pt x="1082928" y="2556636"/>
                </a:lnTo>
                <a:lnTo>
                  <a:pt x="1082928" y="2601467"/>
                </a:lnTo>
                <a:lnTo>
                  <a:pt x="1082420" y="2646298"/>
                </a:lnTo>
                <a:lnTo>
                  <a:pt x="1081277" y="2691129"/>
                </a:lnTo>
                <a:lnTo>
                  <a:pt x="1079753" y="2735834"/>
                </a:lnTo>
                <a:lnTo>
                  <a:pt x="1077468" y="2780665"/>
                </a:lnTo>
                <a:lnTo>
                  <a:pt x="1074801" y="2825368"/>
                </a:lnTo>
                <a:lnTo>
                  <a:pt x="1071499" y="2870072"/>
                </a:lnTo>
                <a:lnTo>
                  <a:pt x="1067689" y="2914777"/>
                </a:lnTo>
                <a:lnTo>
                  <a:pt x="1063244" y="2959354"/>
                </a:lnTo>
                <a:lnTo>
                  <a:pt x="1058418" y="3003930"/>
                </a:lnTo>
                <a:lnTo>
                  <a:pt x="1052957" y="3048508"/>
                </a:lnTo>
                <a:lnTo>
                  <a:pt x="1046860" y="3092958"/>
                </a:lnTo>
                <a:lnTo>
                  <a:pt x="1040383" y="3137408"/>
                </a:lnTo>
                <a:lnTo>
                  <a:pt x="1033271" y="3181730"/>
                </a:lnTo>
                <a:lnTo>
                  <a:pt x="1025525" y="3226054"/>
                </a:lnTo>
                <a:lnTo>
                  <a:pt x="1017396" y="3270250"/>
                </a:lnTo>
                <a:lnTo>
                  <a:pt x="1008633" y="3314318"/>
                </a:lnTo>
                <a:lnTo>
                  <a:pt x="999363" y="3358387"/>
                </a:lnTo>
                <a:lnTo>
                  <a:pt x="989457" y="3402203"/>
                </a:lnTo>
                <a:lnTo>
                  <a:pt x="979043" y="3446017"/>
                </a:lnTo>
                <a:lnTo>
                  <a:pt x="968120" y="3489832"/>
                </a:lnTo>
                <a:lnTo>
                  <a:pt x="956690" y="3533393"/>
                </a:lnTo>
                <a:lnTo>
                  <a:pt x="944626" y="3576828"/>
                </a:lnTo>
                <a:lnTo>
                  <a:pt x="932052" y="3620261"/>
                </a:lnTo>
                <a:lnTo>
                  <a:pt x="918971" y="3663441"/>
                </a:lnTo>
                <a:lnTo>
                  <a:pt x="905256" y="3706622"/>
                </a:lnTo>
                <a:lnTo>
                  <a:pt x="891032" y="3749548"/>
                </a:lnTo>
                <a:lnTo>
                  <a:pt x="876300" y="3792347"/>
                </a:lnTo>
                <a:lnTo>
                  <a:pt x="861059" y="3835018"/>
                </a:lnTo>
                <a:lnTo>
                  <a:pt x="845184" y="3877564"/>
                </a:lnTo>
                <a:lnTo>
                  <a:pt x="828801" y="3919981"/>
                </a:lnTo>
                <a:lnTo>
                  <a:pt x="811783" y="3962146"/>
                </a:lnTo>
                <a:lnTo>
                  <a:pt x="794257" y="4004182"/>
                </a:lnTo>
                <a:lnTo>
                  <a:pt x="776224" y="4045966"/>
                </a:lnTo>
                <a:lnTo>
                  <a:pt x="757682" y="4087622"/>
                </a:lnTo>
                <a:lnTo>
                  <a:pt x="738504" y="4129151"/>
                </a:lnTo>
                <a:lnTo>
                  <a:pt x="718819" y="4170426"/>
                </a:lnTo>
                <a:lnTo>
                  <a:pt x="698626" y="4211447"/>
                </a:lnTo>
                <a:lnTo>
                  <a:pt x="677926" y="4252341"/>
                </a:lnTo>
                <a:lnTo>
                  <a:pt x="656589" y="4293108"/>
                </a:lnTo>
                <a:lnTo>
                  <a:pt x="634619" y="4333494"/>
                </a:lnTo>
                <a:lnTo>
                  <a:pt x="612266" y="4373753"/>
                </a:lnTo>
                <a:lnTo>
                  <a:pt x="589279" y="4413758"/>
                </a:lnTo>
                <a:lnTo>
                  <a:pt x="565784" y="4453508"/>
                </a:lnTo>
                <a:lnTo>
                  <a:pt x="541782" y="4493069"/>
                </a:lnTo>
                <a:lnTo>
                  <a:pt x="517144" y="4532376"/>
                </a:lnTo>
                <a:lnTo>
                  <a:pt x="491997" y="4571428"/>
                </a:lnTo>
                <a:lnTo>
                  <a:pt x="466344" y="4610227"/>
                </a:lnTo>
                <a:lnTo>
                  <a:pt x="440054" y="4648771"/>
                </a:lnTo>
                <a:lnTo>
                  <a:pt x="413257" y="4687049"/>
                </a:lnTo>
                <a:lnTo>
                  <a:pt x="385952" y="4725047"/>
                </a:lnTo>
                <a:lnTo>
                  <a:pt x="358013" y="4762792"/>
                </a:lnTo>
                <a:lnTo>
                  <a:pt x="329564" y="4800244"/>
                </a:lnTo>
                <a:lnTo>
                  <a:pt x="300608" y="4837404"/>
                </a:lnTo>
                <a:lnTo>
                  <a:pt x="271144" y="4874285"/>
                </a:lnTo>
                <a:lnTo>
                  <a:pt x="241045" y="4910861"/>
                </a:lnTo>
                <a:lnTo>
                  <a:pt x="210438" y="4947145"/>
                </a:lnTo>
                <a:lnTo>
                  <a:pt x="179324" y="4983124"/>
                </a:lnTo>
                <a:lnTo>
                  <a:pt x="147574" y="5018773"/>
                </a:lnTo>
                <a:lnTo>
                  <a:pt x="115315" y="5054117"/>
                </a:lnTo>
                <a:lnTo>
                  <a:pt x="82550" y="5089131"/>
                </a:lnTo>
                <a:lnTo>
                  <a:pt x="49149" y="5123827"/>
                </a:lnTo>
                <a:lnTo>
                  <a:pt x="15239" y="5158181"/>
                </a:lnTo>
                <a:lnTo>
                  <a:pt x="0" y="5142903"/>
                </a:lnTo>
                <a:lnTo>
                  <a:pt x="33908" y="5108473"/>
                </a:lnTo>
                <a:lnTo>
                  <a:pt x="67437" y="5073700"/>
                </a:lnTo>
                <a:lnTo>
                  <a:pt x="100202" y="5038610"/>
                </a:lnTo>
                <a:lnTo>
                  <a:pt x="132587" y="5003190"/>
                </a:lnTo>
                <a:lnTo>
                  <a:pt x="164337" y="4967439"/>
                </a:lnTo>
                <a:lnTo>
                  <a:pt x="195452" y="4931371"/>
                </a:lnTo>
                <a:lnTo>
                  <a:pt x="226187" y="4895011"/>
                </a:lnTo>
                <a:lnTo>
                  <a:pt x="256285" y="4858334"/>
                </a:lnTo>
                <a:lnTo>
                  <a:pt x="285750" y="4821351"/>
                </a:lnTo>
                <a:lnTo>
                  <a:pt x="314832" y="4784090"/>
                </a:lnTo>
                <a:lnTo>
                  <a:pt x="343281" y="4746536"/>
                </a:lnTo>
                <a:lnTo>
                  <a:pt x="371094" y="4708690"/>
                </a:lnTo>
                <a:lnTo>
                  <a:pt x="398525" y="4670577"/>
                </a:lnTo>
                <a:lnTo>
                  <a:pt x="425195" y="4632185"/>
                </a:lnTo>
                <a:lnTo>
                  <a:pt x="451484" y="4593539"/>
                </a:lnTo>
                <a:lnTo>
                  <a:pt x="477138" y="4554626"/>
                </a:lnTo>
                <a:lnTo>
                  <a:pt x="502284" y="4515459"/>
                </a:lnTo>
                <a:lnTo>
                  <a:pt x="526922" y="4475988"/>
                </a:lnTo>
                <a:lnTo>
                  <a:pt x="550926" y="4436364"/>
                </a:lnTo>
                <a:lnTo>
                  <a:pt x="574420" y="4396485"/>
                </a:lnTo>
                <a:lnTo>
                  <a:pt x="597281" y="4356354"/>
                </a:lnTo>
                <a:lnTo>
                  <a:pt x="619632" y="4315968"/>
                </a:lnTo>
                <a:lnTo>
                  <a:pt x="641476" y="4275455"/>
                </a:lnTo>
                <a:lnTo>
                  <a:pt x="662685" y="4234560"/>
                </a:lnTo>
                <a:lnTo>
                  <a:pt x="683387" y="4193666"/>
                </a:lnTo>
                <a:lnTo>
                  <a:pt x="703579" y="4152391"/>
                </a:lnTo>
                <a:lnTo>
                  <a:pt x="723138" y="4110990"/>
                </a:lnTo>
                <a:lnTo>
                  <a:pt x="742188" y="4069333"/>
                </a:lnTo>
                <a:lnTo>
                  <a:pt x="760729" y="4027551"/>
                </a:lnTo>
                <a:lnTo>
                  <a:pt x="778763" y="3985641"/>
                </a:lnTo>
                <a:lnTo>
                  <a:pt x="796035" y="3943477"/>
                </a:lnTo>
                <a:lnTo>
                  <a:pt x="812926" y="3901185"/>
                </a:lnTo>
                <a:lnTo>
                  <a:pt x="829182" y="3858641"/>
                </a:lnTo>
                <a:lnTo>
                  <a:pt x="844931" y="3815968"/>
                </a:lnTo>
                <a:lnTo>
                  <a:pt x="860170" y="3773169"/>
                </a:lnTo>
                <a:lnTo>
                  <a:pt x="874776" y="3730243"/>
                </a:lnTo>
                <a:lnTo>
                  <a:pt x="888872" y="3687191"/>
                </a:lnTo>
                <a:lnTo>
                  <a:pt x="902462" y="3643883"/>
                </a:lnTo>
                <a:lnTo>
                  <a:pt x="915415" y="3600577"/>
                </a:lnTo>
                <a:lnTo>
                  <a:pt x="927862" y="3557016"/>
                </a:lnTo>
                <a:lnTo>
                  <a:pt x="939672" y="3513454"/>
                </a:lnTo>
                <a:lnTo>
                  <a:pt x="950976" y="3469640"/>
                </a:lnTo>
                <a:lnTo>
                  <a:pt x="961770" y="3425825"/>
                </a:lnTo>
                <a:lnTo>
                  <a:pt x="972057" y="3381882"/>
                </a:lnTo>
                <a:lnTo>
                  <a:pt x="981709" y="3337814"/>
                </a:lnTo>
                <a:lnTo>
                  <a:pt x="990726" y="3293744"/>
                </a:lnTo>
                <a:lnTo>
                  <a:pt x="999363" y="3249422"/>
                </a:lnTo>
                <a:lnTo>
                  <a:pt x="1007363" y="3205098"/>
                </a:lnTo>
                <a:lnTo>
                  <a:pt x="1014857" y="3160775"/>
                </a:lnTo>
                <a:lnTo>
                  <a:pt x="1021714" y="3116325"/>
                </a:lnTo>
                <a:lnTo>
                  <a:pt x="1028064" y="3071748"/>
                </a:lnTo>
                <a:lnTo>
                  <a:pt x="1033907" y="3027172"/>
                </a:lnTo>
                <a:lnTo>
                  <a:pt x="1039113" y="2982467"/>
                </a:lnTo>
                <a:lnTo>
                  <a:pt x="1043813" y="2937764"/>
                </a:lnTo>
                <a:lnTo>
                  <a:pt x="1047876" y="2893060"/>
                </a:lnTo>
                <a:lnTo>
                  <a:pt x="1051559" y="2848229"/>
                </a:lnTo>
                <a:lnTo>
                  <a:pt x="1054608" y="2803524"/>
                </a:lnTo>
                <a:lnTo>
                  <a:pt x="1057020" y="2758566"/>
                </a:lnTo>
                <a:lnTo>
                  <a:pt x="1058926" y="2713735"/>
                </a:lnTo>
                <a:lnTo>
                  <a:pt x="1060322" y="2668904"/>
                </a:lnTo>
                <a:lnTo>
                  <a:pt x="1061212" y="2623947"/>
                </a:lnTo>
                <a:lnTo>
                  <a:pt x="1061465" y="2579116"/>
                </a:lnTo>
                <a:lnTo>
                  <a:pt x="1061212" y="2534158"/>
                </a:lnTo>
                <a:lnTo>
                  <a:pt x="1060322" y="2489327"/>
                </a:lnTo>
                <a:lnTo>
                  <a:pt x="1058926" y="2444368"/>
                </a:lnTo>
                <a:lnTo>
                  <a:pt x="1057020" y="2399538"/>
                </a:lnTo>
                <a:lnTo>
                  <a:pt x="1054608" y="2354706"/>
                </a:lnTo>
                <a:lnTo>
                  <a:pt x="1051559" y="2309876"/>
                </a:lnTo>
                <a:lnTo>
                  <a:pt x="1047876" y="2265044"/>
                </a:lnTo>
                <a:lnTo>
                  <a:pt x="1043813" y="2220341"/>
                </a:lnTo>
                <a:lnTo>
                  <a:pt x="1039113" y="2175637"/>
                </a:lnTo>
                <a:lnTo>
                  <a:pt x="1033907" y="2131059"/>
                </a:lnTo>
                <a:lnTo>
                  <a:pt x="1028064" y="2086482"/>
                </a:lnTo>
                <a:lnTo>
                  <a:pt x="1021714" y="2041905"/>
                </a:lnTo>
                <a:lnTo>
                  <a:pt x="1014857" y="1997455"/>
                </a:lnTo>
                <a:lnTo>
                  <a:pt x="1007363" y="1953005"/>
                </a:lnTo>
                <a:lnTo>
                  <a:pt x="999363" y="1908682"/>
                </a:lnTo>
                <a:lnTo>
                  <a:pt x="990726" y="1864487"/>
                </a:lnTo>
                <a:lnTo>
                  <a:pt x="981709" y="1820290"/>
                </a:lnTo>
                <a:lnTo>
                  <a:pt x="972057" y="1776221"/>
                </a:lnTo>
                <a:lnTo>
                  <a:pt x="961770" y="1732279"/>
                </a:lnTo>
                <a:lnTo>
                  <a:pt x="950976" y="1688464"/>
                </a:lnTo>
                <a:lnTo>
                  <a:pt x="939672" y="1644777"/>
                </a:lnTo>
                <a:lnTo>
                  <a:pt x="927862" y="1601089"/>
                </a:lnTo>
                <a:lnTo>
                  <a:pt x="915415" y="1557654"/>
                </a:lnTo>
                <a:lnTo>
                  <a:pt x="902462" y="1514220"/>
                </a:lnTo>
                <a:lnTo>
                  <a:pt x="888872" y="1471040"/>
                </a:lnTo>
                <a:lnTo>
                  <a:pt x="874776" y="1427861"/>
                </a:lnTo>
                <a:lnTo>
                  <a:pt x="860170" y="1384934"/>
                </a:lnTo>
                <a:lnTo>
                  <a:pt x="844931" y="1342136"/>
                </a:lnTo>
                <a:lnTo>
                  <a:pt x="829182" y="1299464"/>
                </a:lnTo>
                <a:lnTo>
                  <a:pt x="812926" y="1257045"/>
                </a:lnTo>
                <a:lnTo>
                  <a:pt x="796035" y="1214754"/>
                </a:lnTo>
                <a:lnTo>
                  <a:pt x="778763" y="1172590"/>
                </a:lnTo>
                <a:lnTo>
                  <a:pt x="760729" y="1130553"/>
                </a:lnTo>
                <a:lnTo>
                  <a:pt x="742188" y="1088770"/>
                </a:lnTo>
                <a:lnTo>
                  <a:pt x="723138" y="1047114"/>
                </a:lnTo>
                <a:lnTo>
                  <a:pt x="703579" y="1005713"/>
                </a:lnTo>
                <a:lnTo>
                  <a:pt x="683387" y="964564"/>
                </a:lnTo>
                <a:lnTo>
                  <a:pt x="662685" y="923543"/>
                </a:lnTo>
                <a:lnTo>
                  <a:pt x="641476" y="882776"/>
                </a:lnTo>
                <a:lnTo>
                  <a:pt x="619632" y="842137"/>
                </a:lnTo>
                <a:lnTo>
                  <a:pt x="597281" y="801877"/>
                </a:lnTo>
                <a:lnTo>
                  <a:pt x="574420" y="761745"/>
                </a:lnTo>
                <a:lnTo>
                  <a:pt x="550926" y="721740"/>
                </a:lnTo>
                <a:lnTo>
                  <a:pt x="526922" y="682116"/>
                </a:lnTo>
                <a:lnTo>
                  <a:pt x="502284" y="642746"/>
                </a:lnTo>
                <a:lnTo>
                  <a:pt x="477138" y="603503"/>
                </a:lnTo>
                <a:lnTo>
                  <a:pt x="451484" y="564641"/>
                </a:lnTo>
                <a:lnTo>
                  <a:pt x="425195" y="526033"/>
                </a:lnTo>
                <a:lnTo>
                  <a:pt x="398525" y="487552"/>
                </a:lnTo>
                <a:lnTo>
                  <a:pt x="371094" y="449452"/>
                </a:lnTo>
                <a:lnTo>
                  <a:pt x="343281" y="411606"/>
                </a:lnTo>
                <a:lnTo>
                  <a:pt x="314832" y="374141"/>
                </a:lnTo>
                <a:lnTo>
                  <a:pt x="285750" y="336803"/>
                </a:lnTo>
                <a:lnTo>
                  <a:pt x="256285" y="299846"/>
                </a:lnTo>
                <a:lnTo>
                  <a:pt x="226187" y="263143"/>
                </a:lnTo>
                <a:lnTo>
                  <a:pt x="195452" y="226821"/>
                </a:lnTo>
                <a:lnTo>
                  <a:pt x="164337" y="190753"/>
                </a:lnTo>
                <a:lnTo>
                  <a:pt x="132587" y="154939"/>
                </a:lnTo>
                <a:lnTo>
                  <a:pt x="100202" y="119506"/>
                </a:lnTo>
                <a:lnTo>
                  <a:pt x="67437" y="84454"/>
                </a:lnTo>
                <a:lnTo>
                  <a:pt x="33908" y="49656"/>
                </a:lnTo>
                <a:lnTo>
                  <a:pt x="0" y="15239"/>
                </a:lnTo>
                <a:lnTo>
                  <a:pt x="15239" y="0"/>
                </a:lnTo>
                <a:close/>
              </a:path>
            </a:pathLst>
          </a:custGeom>
          <a:ln w="25908">
            <a:solidFill>
              <a:srgbClr val="3B6694"/>
            </a:solidFill>
          </a:ln>
        </p:spPr>
        <p:txBody>
          <a:bodyPr wrap="square" lIns="0" tIns="0" rIns="0" bIns="0" rtlCol="0"/>
          <a:lstStyle/>
          <a:p>
            <a:endParaRPr/>
          </a:p>
        </p:txBody>
      </p:sp>
      <p:sp>
        <p:nvSpPr>
          <p:cNvPr id="3" name="object 3"/>
          <p:cNvSpPr/>
          <p:nvPr/>
        </p:nvSpPr>
        <p:spPr>
          <a:xfrm>
            <a:off x="2642616" y="1397508"/>
            <a:ext cx="8130540" cy="835025"/>
          </a:xfrm>
          <a:custGeom>
            <a:avLst/>
            <a:gdLst/>
            <a:ahLst/>
            <a:cxnLst/>
            <a:rect l="l" t="t" r="r" b="b"/>
            <a:pathLst>
              <a:path w="8130540" h="835025">
                <a:moveTo>
                  <a:pt x="0" y="835025"/>
                </a:moveTo>
                <a:lnTo>
                  <a:pt x="8130285" y="835025"/>
                </a:lnTo>
                <a:lnTo>
                  <a:pt x="8130285" y="0"/>
                </a:lnTo>
                <a:lnTo>
                  <a:pt x="0" y="0"/>
                </a:lnTo>
                <a:lnTo>
                  <a:pt x="0" y="835025"/>
                </a:lnTo>
                <a:close/>
              </a:path>
            </a:pathLst>
          </a:custGeom>
          <a:solidFill>
            <a:srgbClr val="4F81BB"/>
          </a:solidFill>
        </p:spPr>
        <p:txBody>
          <a:bodyPr wrap="square" lIns="0" tIns="0" rIns="0" bIns="0" rtlCol="0"/>
          <a:lstStyle/>
          <a:p>
            <a:endParaRPr/>
          </a:p>
        </p:txBody>
      </p:sp>
      <p:sp>
        <p:nvSpPr>
          <p:cNvPr id="4" name="object 4"/>
          <p:cNvSpPr/>
          <p:nvPr/>
        </p:nvSpPr>
        <p:spPr>
          <a:xfrm>
            <a:off x="2643377" y="1398269"/>
            <a:ext cx="8130540" cy="835025"/>
          </a:xfrm>
          <a:custGeom>
            <a:avLst/>
            <a:gdLst/>
            <a:ahLst/>
            <a:cxnLst/>
            <a:rect l="l" t="t" r="r" b="b"/>
            <a:pathLst>
              <a:path w="8130540" h="835025">
                <a:moveTo>
                  <a:pt x="0" y="835025"/>
                </a:moveTo>
                <a:lnTo>
                  <a:pt x="8130285" y="835025"/>
                </a:lnTo>
                <a:lnTo>
                  <a:pt x="8130285" y="0"/>
                </a:lnTo>
                <a:lnTo>
                  <a:pt x="0" y="0"/>
                </a:lnTo>
                <a:lnTo>
                  <a:pt x="0" y="835025"/>
                </a:lnTo>
                <a:close/>
              </a:path>
            </a:pathLst>
          </a:custGeom>
          <a:ln w="25908">
            <a:solidFill>
              <a:srgbClr val="FFFFFF"/>
            </a:solidFill>
          </a:ln>
        </p:spPr>
        <p:txBody>
          <a:bodyPr wrap="square" lIns="0" tIns="0" rIns="0" bIns="0" rtlCol="0"/>
          <a:lstStyle/>
          <a:p>
            <a:endParaRPr/>
          </a:p>
        </p:txBody>
      </p:sp>
      <p:sp>
        <p:nvSpPr>
          <p:cNvPr id="5" name="object 5"/>
          <p:cNvSpPr txBox="1"/>
          <p:nvPr/>
        </p:nvSpPr>
        <p:spPr>
          <a:xfrm>
            <a:off x="3291332" y="1401597"/>
            <a:ext cx="7390765" cy="653415"/>
          </a:xfrm>
          <a:prstGeom prst="rect">
            <a:avLst/>
          </a:prstGeom>
        </p:spPr>
        <p:txBody>
          <a:bodyPr vert="horz" wrap="square" lIns="0" tIns="12700" rIns="0" bIns="0" rtlCol="0">
            <a:spAutoFit/>
          </a:bodyPr>
          <a:lstStyle/>
          <a:p>
            <a:pPr marL="12700" marR="5080">
              <a:lnSpc>
                <a:spcPct val="128699"/>
              </a:lnSpc>
              <a:spcBef>
                <a:spcPts val="100"/>
              </a:spcBef>
            </a:pPr>
            <a:r>
              <a:rPr sz="1600" spc="-5" dirty="0">
                <a:solidFill>
                  <a:srgbClr val="FFFFFF"/>
                </a:solidFill>
                <a:latin typeface="微软雅黑"/>
                <a:cs typeface="微软雅黑"/>
              </a:rPr>
              <a:t>技术发展趋势由“</a:t>
            </a:r>
            <a:r>
              <a:rPr sz="1600" b="1" spc="-5" dirty="0">
                <a:solidFill>
                  <a:srgbClr val="FFFFFF"/>
                </a:solidFill>
                <a:latin typeface="微软雅黑"/>
                <a:cs typeface="微软雅黑"/>
              </a:rPr>
              <a:t>等同现浇</a:t>
            </a:r>
            <a:r>
              <a:rPr sz="1600" spc="-5" dirty="0">
                <a:solidFill>
                  <a:srgbClr val="FFFFFF"/>
                </a:solidFill>
                <a:latin typeface="微软雅黑"/>
                <a:cs typeface="微软雅黑"/>
              </a:rPr>
              <a:t>”到</a:t>
            </a:r>
            <a:r>
              <a:rPr sz="1600" spc="-15" dirty="0">
                <a:solidFill>
                  <a:srgbClr val="FFFFFF"/>
                </a:solidFill>
                <a:latin typeface="微软雅黑"/>
                <a:cs typeface="微软雅黑"/>
              </a:rPr>
              <a:t> </a:t>
            </a:r>
            <a:r>
              <a:rPr sz="1600" spc="-5" dirty="0">
                <a:solidFill>
                  <a:srgbClr val="FFFFFF"/>
                </a:solidFill>
                <a:latin typeface="微软雅黑"/>
                <a:cs typeface="微软雅黑"/>
              </a:rPr>
              <a:t>“</a:t>
            </a:r>
            <a:r>
              <a:rPr sz="1600" b="1" spc="-5" dirty="0">
                <a:solidFill>
                  <a:srgbClr val="FFFFFF"/>
                </a:solidFill>
                <a:latin typeface="微软雅黑"/>
                <a:cs typeface="微软雅黑"/>
              </a:rPr>
              <a:t>干式装配</a:t>
            </a:r>
            <a:r>
              <a:rPr sz="1600" spc="-5" dirty="0">
                <a:solidFill>
                  <a:srgbClr val="FFFFFF"/>
                </a:solidFill>
                <a:latin typeface="微软雅黑"/>
                <a:cs typeface="微软雅黑"/>
              </a:rPr>
              <a:t>”，是适应新型建造机械化、自动化的 转变升级。</a:t>
            </a:r>
            <a:endParaRPr sz="1600">
              <a:latin typeface="微软雅黑"/>
              <a:cs typeface="微软雅黑"/>
            </a:endParaRPr>
          </a:p>
        </p:txBody>
      </p:sp>
      <p:sp>
        <p:nvSpPr>
          <p:cNvPr id="6" name="object 6"/>
          <p:cNvSpPr/>
          <p:nvPr/>
        </p:nvSpPr>
        <p:spPr>
          <a:xfrm>
            <a:off x="2122932" y="1295400"/>
            <a:ext cx="1042416" cy="10393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123694" y="1296161"/>
            <a:ext cx="1042669" cy="1040765"/>
          </a:xfrm>
          <a:custGeom>
            <a:avLst/>
            <a:gdLst/>
            <a:ahLst/>
            <a:cxnLst/>
            <a:rect l="l" t="t" r="r" b="b"/>
            <a:pathLst>
              <a:path w="1042669" h="1040764">
                <a:moveTo>
                  <a:pt x="0" y="520191"/>
                </a:moveTo>
                <a:lnTo>
                  <a:pt x="2158" y="472821"/>
                </a:lnTo>
                <a:lnTo>
                  <a:pt x="8381" y="426720"/>
                </a:lnTo>
                <a:lnTo>
                  <a:pt x="18668" y="381888"/>
                </a:lnTo>
                <a:lnTo>
                  <a:pt x="32638" y="338709"/>
                </a:lnTo>
                <a:lnTo>
                  <a:pt x="50164" y="297179"/>
                </a:lnTo>
                <a:lnTo>
                  <a:pt x="71119" y="257683"/>
                </a:lnTo>
                <a:lnTo>
                  <a:pt x="95376" y="220217"/>
                </a:lnTo>
                <a:lnTo>
                  <a:pt x="122555" y="185038"/>
                </a:lnTo>
                <a:lnTo>
                  <a:pt x="152654" y="152400"/>
                </a:lnTo>
                <a:lnTo>
                  <a:pt x="185293" y="122300"/>
                </a:lnTo>
                <a:lnTo>
                  <a:pt x="220599" y="95123"/>
                </a:lnTo>
                <a:lnTo>
                  <a:pt x="258063" y="70992"/>
                </a:lnTo>
                <a:lnTo>
                  <a:pt x="297688" y="50037"/>
                </a:lnTo>
                <a:lnTo>
                  <a:pt x="339217" y="32512"/>
                </a:lnTo>
                <a:lnTo>
                  <a:pt x="382524" y="18541"/>
                </a:lnTo>
                <a:lnTo>
                  <a:pt x="427355" y="8382"/>
                </a:lnTo>
                <a:lnTo>
                  <a:pt x="473710" y="2159"/>
                </a:lnTo>
                <a:lnTo>
                  <a:pt x="521081" y="0"/>
                </a:lnTo>
                <a:lnTo>
                  <a:pt x="568451" y="2159"/>
                </a:lnTo>
                <a:lnTo>
                  <a:pt x="614807" y="8382"/>
                </a:lnTo>
                <a:lnTo>
                  <a:pt x="659638" y="18541"/>
                </a:lnTo>
                <a:lnTo>
                  <a:pt x="702944" y="32512"/>
                </a:lnTo>
                <a:lnTo>
                  <a:pt x="744474" y="50037"/>
                </a:lnTo>
                <a:lnTo>
                  <a:pt x="784098" y="70992"/>
                </a:lnTo>
                <a:lnTo>
                  <a:pt x="821563" y="95123"/>
                </a:lnTo>
                <a:lnTo>
                  <a:pt x="856869" y="122300"/>
                </a:lnTo>
                <a:lnTo>
                  <a:pt x="889507" y="152400"/>
                </a:lnTo>
                <a:lnTo>
                  <a:pt x="919607" y="185038"/>
                </a:lnTo>
                <a:lnTo>
                  <a:pt x="946785" y="220217"/>
                </a:lnTo>
                <a:lnTo>
                  <a:pt x="971042" y="257683"/>
                </a:lnTo>
                <a:lnTo>
                  <a:pt x="991997" y="297179"/>
                </a:lnTo>
                <a:lnTo>
                  <a:pt x="1009523" y="338709"/>
                </a:lnTo>
                <a:lnTo>
                  <a:pt x="1023493" y="381888"/>
                </a:lnTo>
                <a:lnTo>
                  <a:pt x="1033780" y="426720"/>
                </a:lnTo>
                <a:lnTo>
                  <a:pt x="1040003" y="472821"/>
                </a:lnTo>
                <a:lnTo>
                  <a:pt x="1042162" y="520191"/>
                </a:lnTo>
                <a:lnTo>
                  <a:pt x="1040003" y="567563"/>
                </a:lnTo>
                <a:lnTo>
                  <a:pt x="1033780" y="613663"/>
                </a:lnTo>
                <a:lnTo>
                  <a:pt x="1023493" y="658495"/>
                </a:lnTo>
                <a:lnTo>
                  <a:pt x="1009523" y="701675"/>
                </a:lnTo>
                <a:lnTo>
                  <a:pt x="991997" y="743203"/>
                </a:lnTo>
                <a:lnTo>
                  <a:pt x="971042" y="782701"/>
                </a:lnTo>
                <a:lnTo>
                  <a:pt x="946785" y="820165"/>
                </a:lnTo>
                <a:lnTo>
                  <a:pt x="919607" y="855345"/>
                </a:lnTo>
                <a:lnTo>
                  <a:pt x="889507" y="887984"/>
                </a:lnTo>
                <a:lnTo>
                  <a:pt x="856869" y="918083"/>
                </a:lnTo>
                <a:lnTo>
                  <a:pt x="821563" y="945261"/>
                </a:lnTo>
                <a:lnTo>
                  <a:pt x="784098" y="969390"/>
                </a:lnTo>
                <a:lnTo>
                  <a:pt x="744474" y="990346"/>
                </a:lnTo>
                <a:lnTo>
                  <a:pt x="702944" y="1007872"/>
                </a:lnTo>
                <a:lnTo>
                  <a:pt x="659638" y="1021841"/>
                </a:lnTo>
                <a:lnTo>
                  <a:pt x="614807" y="1032001"/>
                </a:lnTo>
                <a:lnTo>
                  <a:pt x="568451" y="1038225"/>
                </a:lnTo>
                <a:lnTo>
                  <a:pt x="521081" y="1040384"/>
                </a:lnTo>
                <a:lnTo>
                  <a:pt x="473710" y="1038225"/>
                </a:lnTo>
                <a:lnTo>
                  <a:pt x="427355" y="1032001"/>
                </a:lnTo>
                <a:lnTo>
                  <a:pt x="382524" y="1021841"/>
                </a:lnTo>
                <a:lnTo>
                  <a:pt x="339217" y="1007872"/>
                </a:lnTo>
                <a:lnTo>
                  <a:pt x="297688" y="990346"/>
                </a:lnTo>
                <a:lnTo>
                  <a:pt x="258063" y="969390"/>
                </a:lnTo>
                <a:lnTo>
                  <a:pt x="220599" y="945261"/>
                </a:lnTo>
                <a:lnTo>
                  <a:pt x="185293" y="918083"/>
                </a:lnTo>
                <a:lnTo>
                  <a:pt x="152654" y="887984"/>
                </a:lnTo>
                <a:lnTo>
                  <a:pt x="122555" y="855345"/>
                </a:lnTo>
                <a:lnTo>
                  <a:pt x="95376" y="820165"/>
                </a:lnTo>
                <a:lnTo>
                  <a:pt x="71119" y="782701"/>
                </a:lnTo>
                <a:lnTo>
                  <a:pt x="50164" y="743203"/>
                </a:lnTo>
                <a:lnTo>
                  <a:pt x="32638" y="701675"/>
                </a:lnTo>
                <a:lnTo>
                  <a:pt x="18668" y="658495"/>
                </a:lnTo>
                <a:lnTo>
                  <a:pt x="8381" y="613663"/>
                </a:lnTo>
                <a:lnTo>
                  <a:pt x="2158" y="567563"/>
                </a:lnTo>
                <a:lnTo>
                  <a:pt x="0" y="520191"/>
                </a:lnTo>
                <a:close/>
              </a:path>
            </a:pathLst>
          </a:custGeom>
          <a:ln w="25908">
            <a:solidFill>
              <a:srgbClr val="4F81BB"/>
            </a:solidFill>
          </a:ln>
        </p:spPr>
        <p:txBody>
          <a:bodyPr wrap="square" lIns="0" tIns="0" rIns="0" bIns="0" rtlCol="0"/>
          <a:lstStyle/>
          <a:p>
            <a:endParaRPr/>
          </a:p>
        </p:txBody>
      </p:sp>
      <p:sp>
        <p:nvSpPr>
          <p:cNvPr id="8" name="object 8"/>
          <p:cNvSpPr/>
          <p:nvPr/>
        </p:nvSpPr>
        <p:spPr>
          <a:xfrm>
            <a:off x="3122676" y="2648711"/>
            <a:ext cx="7650480" cy="833755"/>
          </a:xfrm>
          <a:custGeom>
            <a:avLst/>
            <a:gdLst/>
            <a:ahLst/>
            <a:cxnLst/>
            <a:rect l="l" t="t" r="r" b="b"/>
            <a:pathLst>
              <a:path w="7650480" h="833754">
                <a:moveTo>
                  <a:pt x="0" y="833501"/>
                </a:moveTo>
                <a:lnTo>
                  <a:pt x="7650480" y="833501"/>
                </a:lnTo>
                <a:lnTo>
                  <a:pt x="7650480" y="0"/>
                </a:lnTo>
                <a:lnTo>
                  <a:pt x="0" y="0"/>
                </a:lnTo>
                <a:lnTo>
                  <a:pt x="0" y="833501"/>
                </a:lnTo>
                <a:close/>
              </a:path>
            </a:pathLst>
          </a:custGeom>
          <a:solidFill>
            <a:srgbClr val="4F81BB"/>
          </a:solidFill>
        </p:spPr>
        <p:txBody>
          <a:bodyPr wrap="square" lIns="0" tIns="0" rIns="0" bIns="0" rtlCol="0"/>
          <a:lstStyle/>
          <a:p>
            <a:endParaRPr/>
          </a:p>
        </p:txBody>
      </p:sp>
      <p:sp>
        <p:nvSpPr>
          <p:cNvPr id="9" name="object 9"/>
          <p:cNvSpPr/>
          <p:nvPr/>
        </p:nvSpPr>
        <p:spPr>
          <a:xfrm>
            <a:off x="3123438" y="2649473"/>
            <a:ext cx="7650480" cy="833755"/>
          </a:xfrm>
          <a:custGeom>
            <a:avLst/>
            <a:gdLst/>
            <a:ahLst/>
            <a:cxnLst/>
            <a:rect l="l" t="t" r="r" b="b"/>
            <a:pathLst>
              <a:path w="7650480" h="833754">
                <a:moveTo>
                  <a:pt x="0" y="833501"/>
                </a:moveTo>
                <a:lnTo>
                  <a:pt x="7650479" y="833501"/>
                </a:lnTo>
                <a:lnTo>
                  <a:pt x="7650479" y="0"/>
                </a:lnTo>
                <a:lnTo>
                  <a:pt x="0" y="0"/>
                </a:lnTo>
                <a:lnTo>
                  <a:pt x="0" y="833501"/>
                </a:lnTo>
                <a:close/>
              </a:path>
            </a:pathLst>
          </a:custGeom>
          <a:ln w="25907">
            <a:solidFill>
              <a:srgbClr val="FFFFFF"/>
            </a:solidFill>
          </a:ln>
        </p:spPr>
        <p:txBody>
          <a:bodyPr wrap="square" lIns="0" tIns="0" rIns="0" bIns="0" rtlCol="0"/>
          <a:lstStyle/>
          <a:p>
            <a:endParaRPr/>
          </a:p>
        </p:txBody>
      </p:sp>
      <p:sp>
        <p:nvSpPr>
          <p:cNvPr id="10" name="object 10"/>
          <p:cNvSpPr txBox="1"/>
          <p:nvPr/>
        </p:nvSpPr>
        <p:spPr>
          <a:xfrm>
            <a:off x="3769233" y="2652420"/>
            <a:ext cx="6918325" cy="653415"/>
          </a:xfrm>
          <a:prstGeom prst="rect">
            <a:avLst/>
          </a:prstGeom>
        </p:spPr>
        <p:txBody>
          <a:bodyPr vert="horz" wrap="square" lIns="0" tIns="12700" rIns="0" bIns="0" rtlCol="0">
            <a:spAutoFit/>
          </a:bodyPr>
          <a:lstStyle/>
          <a:p>
            <a:pPr marL="12700" marR="5080">
              <a:lnSpc>
                <a:spcPct val="128800"/>
              </a:lnSpc>
              <a:spcBef>
                <a:spcPts val="100"/>
              </a:spcBef>
            </a:pPr>
            <a:r>
              <a:rPr sz="1600" spc="-5" dirty="0">
                <a:solidFill>
                  <a:srgbClr val="FFFFFF"/>
                </a:solidFill>
                <a:latin typeface="微软雅黑"/>
                <a:cs typeface="微软雅黑"/>
              </a:rPr>
              <a:t>建立</a:t>
            </a:r>
            <a:r>
              <a:rPr sz="1600" b="1" spc="-5" dirty="0">
                <a:solidFill>
                  <a:srgbClr val="FFFFFF"/>
                </a:solidFill>
                <a:latin typeface="微软雅黑"/>
                <a:cs typeface="微软雅黑"/>
              </a:rPr>
              <a:t>信息共享平</a:t>
            </a:r>
            <a:r>
              <a:rPr sz="1600" b="1" spc="-15" dirty="0">
                <a:solidFill>
                  <a:srgbClr val="FFFFFF"/>
                </a:solidFill>
                <a:latin typeface="微软雅黑"/>
                <a:cs typeface="微软雅黑"/>
              </a:rPr>
              <a:t>台</a:t>
            </a:r>
            <a:r>
              <a:rPr sz="1600" spc="-5" dirty="0">
                <a:solidFill>
                  <a:srgbClr val="FFFFFF"/>
                </a:solidFill>
                <a:latin typeface="微软雅黑"/>
                <a:cs typeface="微软雅黑"/>
              </a:rPr>
              <a:t>，实现设计、加工、装配、运维的信息交互和共</a:t>
            </a:r>
            <a:r>
              <a:rPr sz="1600" spc="-10" dirty="0">
                <a:solidFill>
                  <a:srgbClr val="FFFFFF"/>
                </a:solidFill>
                <a:latin typeface="微软雅黑"/>
                <a:cs typeface="微软雅黑"/>
              </a:rPr>
              <a:t>享</a:t>
            </a:r>
            <a:r>
              <a:rPr sz="1600" spc="-5" dirty="0">
                <a:solidFill>
                  <a:srgbClr val="FFFFFF"/>
                </a:solidFill>
                <a:latin typeface="微软雅黑"/>
                <a:cs typeface="微软雅黑"/>
              </a:rPr>
              <a:t>，，实现 工期、商务成本、质量、安全的全过程信息化管理。</a:t>
            </a:r>
            <a:endParaRPr sz="1600">
              <a:latin typeface="微软雅黑"/>
              <a:cs typeface="微软雅黑"/>
            </a:endParaRPr>
          </a:p>
        </p:txBody>
      </p:sp>
      <p:sp>
        <p:nvSpPr>
          <p:cNvPr id="11" name="object 11"/>
          <p:cNvSpPr/>
          <p:nvPr/>
        </p:nvSpPr>
        <p:spPr>
          <a:xfrm>
            <a:off x="2599944" y="2543555"/>
            <a:ext cx="1040892" cy="1042415"/>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600705" y="2544317"/>
            <a:ext cx="1042035" cy="1043940"/>
          </a:xfrm>
          <a:custGeom>
            <a:avLst/>
            <a:gdLst/>
            <a:ahLst/>
            <a:cxnLst/>
            <a:rect l="l" t="t" r="r" b="b"/>
            <a:pathLst>
              <a:path w="1042035" h="1043939">
                <a:moveTo>
                  <a:pt x="0" y="521843"/>
                </a:moveTo>
                <a:lnTo>
                  <a:pt x="2158" y="474345"/>
                </a:lnTo>
                <a:lnTo>
                  <a:pt x="8381" y="427990"/>
                </a:lnTo>
                <a:lnTo>
                  <a:pt x="18668" y="383159"/>
                </a:lnTo>
                <a:lnTo>
                  <a:pt x="32638" y="339725"/>
                </a:lnTo>
                <a:lnTo>
                  <a:pt x="50164" y="298196"/>
                </a:lnTo>
                <a:lnTo>
                  <a:pt x="71119" y="258445"/>
                </a:lnTo>
                <a:lnTo>
                  <a:pt x="95250" y="220853"/>
                </a:lnTo>
                <a:lnTo>
                  <a:pt x="122555" y="185674"/>
                </a:lnTo>
                <a:lnTo>
                  <a:pt x="152526" y="152781"/>
                </a:lnTo>
                <a:lnTo>
                  <a:pt x="185293" y="122682"/>
                </a:lnTo>
                <a:lnTo>
                  <a:pt x="220471" y="95504"/>
                </a:lnTo>
                <a:lnTo>
                  <a:pt x="258063" y="71247"/>
                </a:lnTo>
                <a:lnTo>
                  <a:pt x="297688" y="50292"/>
                </a:lnTo>
                <a:lnTo>
                  <a:pt x="339217" y="32639"/>
                </a:lnTo>
                <a:lnTo>
                  <a:pt x="382524" y="18669"/>
                </a:lnTo>
                <a:lnTo>
                  <a:pt x="427355" y="8382"/>
                </a:lnTo>
                <a:lnTo>
                  <a:pt x="473582" y="2159"/>
                </a:lnTo>
                <a:lnTo>
                  <a:pt x="520954" y="0"/>
                </a:lnTo>
                <a:lnTo>
                  <a:pt x="568325" y="2159"/>
                </a:lnTo>
                <a:lnTo>
                  <a:pt x="614552" y="8382"/>
                </a:lnTo>
                <a:lnTo>
                  <a:pt x="659383" y="18669"/>
                </a:lnTo>
                <a:lnTo>
                  <a:pt x="702691" y="32639"/>
                </a:lnTo>
                <a:lnTo>
                  <a:pt x="744219" y="50292"/>
                </a:lnTo>
                <a:lnTo>
                  <a:pt x="783844" y="71247"/>
                </a:lnTo>
                <a:lnTo>
                  <a:pt x="821435" y="95504"/>
                </a:lnTo>
                <a:lnTo>
                  <a:pt x="856615" y="122682"/>
                </a:lnTo>
                <a:lnTo>
                  <a:pt x="889381" y="152781"/>
                </a:lnTo>
                <a:lnTo>
                  <a:pt x="919353" y="185674"/>
                </a:lnTo>
                <a:lnTo>
                  <a:pt x="946657" y="220853"/>
                </a:lnTo>
                <a:lnTo>
                  <a:pt x="970788" y="258445"/>
                </a:lnTo>
                <a:lnTo>
                  <a:pt x="991743" y="298196"/>
                </a:lnTo>
                <a:lnTo>
                  <a:pt x="1009269" y="339725"/>
                </a:lnTo>
                <a:lnTo>
                  <a:pt x="1023239" y="383159"/>
                </a:lnTo>
                <a:lnTo>
                  <a:pt x="1033526" y="427990"/>
                </a:lnTo>
                <a:lnTo>
                  <a:pt x="1039748" y="474345"/>
                </a:lnTo>
                <a:lnTo>
                  <a:pt x="1041907" y="521843"/>
                </a:lnTo>
                <a:lnTo>
                  <a:pt x="1039748" y="569341"/>
                </a:lnTo>
                <a:lnTo>
                  <a:pt x="1033526" y="615696"/>
                </a:lnTo>
                <a:lnTo>
                  <a:pt x="1023239" y="660527"/>
                </a:lnTo>
                <a:lnTo>
                  <a:pt x="1009269" y="703961"/>
                </a:lnTo>
                <a:lnTo>
                  <a:pt x="991743" y="745490"/>
                </a:lnTo>
                <a:lnTo>
                  <a:pt x="970788" y="785241"/>
                </a:lnTo>
                <a:lnTo>
                  <a:pt x="946657" y="822833"/>
                </a:lnTo>
                <a:lnTo>
                  <a:pt x="919353" y="858012"/>
                </a:lnTo>
                <a:lnTo>
                  <a:pt x="889381" y="890778"/>
                </a:lnTo>
                <a:lnTo>
                  <a:pt x="856615" y="921004"/>
                </a:lnTo>
                <a:lnTo>
                  <a:pt x="821435" y="948182"/>
                </a:lnTo>
                <a:lnTo>
                  <a:pt x="783844" y="972439"/>
                </a:lnTo>
                <a:lnTo>
                  <a:pt x="744219" y="993394"/>
                </a:lnTo>
                <a:lnTo>
                  <a:pt x="702691" y="1011047"/>
                </a:lnTo>
                <a:lnTo>
                  <a:pt x="659383" y="1025017"/>
                </a:lnTo>
                <a:lnTo>
                  <a:pt x="614552" y="1035304"/>
                </a:lnTo>
                <a:lnTo>
                  <a:pt x="568325" y="1041527"/>
                </a:lnTo>
                <a:lnTo>
                  <a:pt x="520954" y="1043686"/>
                </a:lnTo>
                <a:lnTo>
                  <a:pt x="473582" y="1041527"/>
                </a:lnTo>
                <a:lnTo>
                  <a:pt x="427355" y="1035304"/>
                </a:lnTo>
                <a:lnTo>
                  <a:pt x="382524" y="1025017"/>
                </a:lnTo>
                <a:lnTo>
                  <a:pt x="339217" y="1011047"/>
                </a:lnTo>
                <a:lnTo>
                  <a:pt x="297688" y="993394"/>
                </a:lnTo>
                <a:lnTo>
                  <a:pt x="258063" y="972439"/>
                </a:lnTo>
                <a:lnTo>
                  <a:pt x="220471" y="948182"/>
                </a:lnTo>
                <a:lnTo>
                  <a:pt x="185293" y="921004"/>
                </a:lnTo>
                <a:lnTo>
                  <a:pt x="152526" y="890778"/>
                </a:lnTo>
                <a:lnTo>
                  <a:pt x="122555" y="858012"/>
                </a:lnTo>
                <a:lnTo>
                  <a:pt x="95250" y="822833"/>
                </a:lnTo>
                <a:lnTo>
                  <a:pt x="71119" y="785241"/>
                </a:lnTo>
                <a:lnTo>
                  <a:pt x="50164" y="745490"/>
                </a:lnTo>
                <a:lnTo>
                  <a:pt x="32638" y="703961"/>
                </a:lnTo>
                <a:lnTo>
                  <a:pt x="18668" y="660527"/>
                </a:lnTo>
                <a:lnTo>
                  <a:pt x="8381" y="615696"/>
                </a:lnTo>
                <a:lnTo>
                  <a:pt x="2158" y="569341"/>
                </a:lnTo>
                <a:lnTo>
                  <a:pt x="0" y="521843"/>
                </a:lnTo>
                <a:close/>
              </a:path>
            </a:pathLst>
          </a:custGeom>
          <a:ln w="25908">
            <a:solidFill>
              <a:srgbClr val="4F81BB"/>
            </a:solidFill>
          </a:ln>
        </p:spPr>
        <p:txBody>
          <a:bodyPr wrap="square" lIns="0" tIns="0" rIns="0" bIns="0" rtlCol="0"/>
          <a:lstStyle/>
          <a:p>
            <a:endParaRPr/>
          </a:p>
        </p:txBody>
      </p:sp>
      <p:sp>
        <p:nvSpPr>
          <p:cNvPr id="13" name="object 13"/>
          <p:cNvSpPr/>
          <p:nvPr/>
        </p:nvSpPr>
        <p:spPr>
          <a:xfrm>
            <a:off x="3122676" y="3898391"/>
            <a:ext cx="7650480" cy="835025"/>
          </a:xfrm>
          <a:custGeom>
            <a:avLst/>
            <a:gdLst/>
            <a:ahLst/>
            <a:cxnLst/>
            <a:rect l="l" t="t" r="r" b="b"/>
            <a:pathLst>
              <a:path w="7650480" h="835025">
                <a:moveTo>
                  <a:pt x="0" y="835024"/>
                </a:moveTo>
                <a:lnTo>
                  <a:pt x="7650480" y="835024"/>
                </a:lnTo>
                <a:lnTo>
                  <a:pt x="7650480" y="0"/>
                </a:lnTo>
                <a:lnTo>
                  <a:pt x="0" y="0"/>
                </a:lnTo>
                <a:lnTo>
                  <a:pt x="0" y="835024"/>
                </a:lnTo>
                <a:close/>
              </a:path>
            </a:pathLst>
          </a:custGeom>
          <a:solidFill>
            <a:srgbClr val="4F81BB"/>
          </a:solidFill>
        </p:spPr>
        <p:txBody>
          <a:bodyPr wrap="square" lIns="0" tIns="0" rIns="0" bIns="0" rtlCol="0"/>
          <a:lstStyle/>
          <a:p>
            <a:endParaRPr/>
          </a:p>
        </p:txBody>
      </p:sp>
      <p:sp>
        <p:nvSpPr>
          <p:cNvPr id="14" name="object 14"/>
          <p:cNvSpPr/>
          <p:nvPr/>
        </p:nvSpPr>
        <p:spPr>
          <a:xfrm>
            <a:off x="3123438" y="3899153"/>
            <a:ext cx="7650480" cy="835025"/>
          </a:xfrm>
          <a:custGeom>
            <a:avLst/>
            <a:gdLst/>
            <a:ahLst/>
            <a:cxnLst/>
            <a:rect l="l" t="t" r="r" b="b"/>
            <a:pathLst>
              <a:path w="7650480" h="835025">
                <a:moveTo>
                  <a:pt x="0" y="835025"/>
                </a:moveTo>
                <a:lnTo>
                  <a:pt x="7650479" y="835025"/>
                </a:lnTo>
                <a:lnTo>
                  <a:pt x="7650479" y="0"/>
                </a:lnTo>
                <a:lnTo>
                  <a:pt x="0" y="0"/>
                </a:lnTo>
                <a:lnTo>
                  <a:pt x="0" y="835025"/>
                </a:lnTo>
                <a:close/>
              </a:path>
            </a:pathLst>
          </a:custGeom>
          <a:ln w="25908">
            <a:solidFill>
              <a:srgbClr val="FFFFFF"/>
            </a:solidFill>
          </a:ln>
        </p:spPr>
        <p:txBody>
          <a:bodyPr wrap="square" lIns="0" tIns="0" rIns="0" bIns="0" rtlCol="0"/>
          <a:lstStyle/>
          <a:p>
            <a:endParaRPr/>
          </a:p>
        </p:txBody>
      </p:sp>
      <p:sp>
        <p:nvSpPr>
          <p:cNvPr id="15" name="object 15"/>
          <p:cNvSpPr txBox="1"/>
          <p:nvPr/>
        </p:nvSpPr>
        <p:spPr>
          <a:xfrm>
            <a:off x="3769233" y="3903370"/>
            <a:ext cx="6918325" cy="653415"/>
          </a:xfrm>
          <a:prstGeom prst="rect">
            <a:avLst/>
          </a:prstGeom>
        </p:spPr>
        <p:txBody>
          <a:bodyPr vert="horz" wrap="square" lIns="0" tIns="12700" rIns="0" bIns="0" rtlCol="0">
            <a:spAutoFit/>
          </a:bodyPr>
          <a:lstStyle/>
          <a:p>
            <a:pPr marL="12700" marR="5080">
              <a:lnSpc>
                <a:spcPct val="128800"/>
              </a:lnSpc>
              <a:spcBef>
                <a:spcPts val="100"/>
              </a:spcBef>
            </a:pPr>
            <a:r>
              <a:rPr sz="1600" spc="-5" dirty="0">
                <a:solidFill>
                  <a:srgbClr val="FFFFFF"/>
                </a:solidFill>
                <a:latin typeface="微软雅黑"/>
                <a:cs typeface="微软雅黑"/>
              </a:rPr>
              <a:t>研发自动化装配和复合型机器人，替代产业工人进行高效作业，实</a:t>
            </a:r>
            <a:r>
              <a:rPr sz="1600" spc="-10" dirty="0">
                <a:solidFill>
                  <a:srgbClr val="FFFFFF"/>
                </a:solidFill>
                <a:latin typeface="微软雅黑"/>
                <a:cs typeface="微软雅黑"/>
              </a:rPr>
              <a:t>现</a:t>
            </a:r>
            <a:r>
              <a:rPr sz="1600" spc="-5" dirty="0">
                <a:solidFill>
                  <a:srgbClr val="FFFFFF"/>
                </a:solidFill>
                <a:latin typeface="微软雅黑"/>
                <a:cs typeface="微软雅黑"/>
              </a:rPr>
              <a:t>预制工厂 构件生产的自动化和施工现场高效施工，大幅提高工效和自动化水平。</a:t>
            </a:r>
            <a:endParaRPr sz="1600">
              <a:latin typeface="微软雅黑"/>
              <a:cs typeface="微软雅黑"/>
            </a:endParaRPr>
          </a:p>
        </p:txBody>
      </p:sp>
      <p:sp>
        <p:nvSpPr>
          <p:cNvPr id="16" name="object 16"/>
          <p:cNvSpPr/>
          <p:nvPr/>
        </p:nvSpPr>
        <p:spPr>
          <a:xfrm>
            <a:off x="2599944" y="3794759"/>
            <a:ext cx="1040892" cy="1040891"/>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2600705" y="3795521"/>
            <a:ext cx="1042035" cy="1042035"/>
          </a:xfrm>
          <a:custGeom>
            <a:avLst/>
            <a:gdLst/>
            <a:ahLst/>
            <a:cxnLst/>
            <a:rect l="l" t="t" r="r" b="b"/>
            <a:pathLst>
              <a:path w="1042035" h="1042035">
                <a:moveTo>
                  <a:pt x="0" y="520953"/>
                </a:moveTo>
                <a:lnTo>
                  <a:pt x="2158" y="473582"/>
                </a:lnTo>
                <a:lnTo>
                  <a:pt x="8381" y="427354"/>
                </a:lnTo>
                <a:lnTo>
                  <a:pt x="18668" y="382523"/>
                </a:lnTo>
                <a:lnTo>
                  <a:pt x="32638" y="339216"/>
                </a:lnTo>
                <a:lnTo>
                  <a:pt x="50164" y="297688"/>
                </a:lnTo>
                <a:lnTo>
                  <a:pt x="71119" y="258063"/>
                </a:lnTo>
                <a:lnTo>
                  <a:pt x="95250" y="220471"/>
                </a:lnTo>
                <a:lnTo>
                  <a:pt x="122555" y="185292"/>
                </a:lnTo>
                <a:lnTo>
                  <a:pt x="152526" y="152526"/>
                </a:lnTo>
                <a:lnTo>
                  <a:pt x="185293" y="122554"/>
                </a:lnTo>
                <a:lnTo>
                  <a:pt x="220471" y="95250"/>
                </a:lnTo>
                <a:lnTo>
                  <a:pt x="258063" y="71119"/>
                </a:lnTo>
                <a:lnTo>
                  <a:pt x="297688" y="50164"/>
                </a:lnTo>
                <a:lnTo>
                  <a:pt x="339217" y="32638"/>
                </a:lnTo>
                <a:lnTo>
                  <a:pt x="382524" y="18668"/>
                </a:lnTo>
                <a:lnTo>
                  <a:pt x="427355" y="8381"/>
                </a:lnTo>
                <a:lnTo>
                  <a:pt x="473582" y="2158"/>
                </a:lnTo>
                <a:lnTo>
                  <a:pt x="520954" y="0"/>
                </a:lnTo>
                <a:lnTo>
                  <a:pt x="568325" y="2158"/>
                </a:lnTo>
                <a:lnTo>
                  <a:pt x="614552" y="8381"/>
                </a:lnTo>
                <a:lnTo>
                  <a:pt x="659383" y="18668"/>
                </a:lnTo>
                <a:lnTo>
                  <a:pt x="702691" y="32638"/>
                </a:lnTo>
                <a:lnTo>
                  <a:pt x="744219" y="50164"/>
                </a:lnTo>
                <a:lnTo>
                  <a:pt x="783844" y="71119"/>
                </a:lnTo>
                <a:lnTo>
                  <a:pt x="821435" y="95250"/>
                </a:lnTo>
                <a:lnTo>
                  <a:pt x="856615" y="122554"/>
                </a:lnTo>
                <a:lnTo>
                  <a:pt x="889381" y="152526"/>
                </a:lnTo>
                <a:lnTo>
                  <a:pt x="919353" y="185292"/>
                </a:lnTo>
                <a:lnTo>
                  <a:pt x="946657" y="220471"/>
                </a:lnTo>
                <a:lnTo>
                  <a:pt x="970788" y="258063"/>
                </a:lnTo>
                <a:lnTo>
                  <a:pt x="991743" y="297688"/>
                </a:lnTo>
                <a:lnTo>
                  <a:pt x="1009269" y="339216"/>
                </a:lnTo>
                <a:lnTo>
                  <a:pt x="1023239" y="382523"/>
                </a:lnTo>
                <a:lnTo>
                  <a:pt x="1033526" y="427354"/>
                </a:lnTo>
                <a:lnTo>
                  <a:pt x="1039748" y="473582"/>
                </a:lnTo>
                <a:lnTo>
                  <a:pt x="1041907" y="520953"/>
                </a:lnTo>
                <a:lnTo>
                  <a:pt x="1039748" y="568325"/>
                </a:lnTo>
                <a:lnTo>
                  <a:pt x="1033526" y="614552"/>
                </a:lnTo>
                <a:lnTo>
                  <a:pt x="1023239" y="659383"/>
                </a:lnTo>
                <a:lnTo>
                  <a:pt x="1009269" y="702690"/>
                </a:lnTo>
                <a:lnTo>
                  <a:pt x="991743" y="744219"/>
                </a:lnTo>
                <a:lnTo>
                  <a:pt x="970788" y="783844"/>
                </a:lnTo>
                <a:lnTo>
                  <a:pt x="946657" y="821435"/>
                </a:lnTo>
                <a:lnTo>
                  <a:pt x="919353" y="856614"/>
                </a:lnTo>
                <a:lnTo>
                  <a:pt x="889381" y="889380"/>
                </a:lnTo>
                <a:lnTo>
                  <a:pt x="856615" y="919352"/>
                </a:lnTo>
                <a:lnTo>
                  <a:pt x="821435" y="946657"/>
                </a:lnTo>
                <a:lnTo>
                  <a:pt x="783844" y="970788"/>
                </a:lnTo>
                <a:lnTo>
                  <a:pt x="744219" y="991742"/>
                </a:lnTo>
                <a:lnTo>
                  <a:pt x="702691" y="1009269"/>
                </a:lnTo>
                <a:lnTo>
                  <a:pt x="659383" y="1023238"/>
                </a:lnTo>
                <a:lnTo>
                  <a:pt x="614552" y="1033526"/>
                </a:lnTo>
                <a:lnTo>
                  <a:pt x="568325" y="1039748"/>
                </a:lnTo>
                <a:lnTo>
                  <a:pt x="520954" y="1041907"/>
                </a:lnTo>
                <a:lnTo>
                  <a:pt x="473582" y="1039748"/>
                </a:lnTo>
                <a:lnTo>
                  <a:pt x="427355" y="1033526"/>
                </a:lnTo>
                <a:lnTo>
                  <a:pt x="382524" y="1023238"/>
                </a:lnTo>
                <a:lnTo>
                  <a:pt x="339217" y="1009269"/>
                </a:lnTo>
                <a:lnTo>
                  <a:pt x="297688" y="991742"/>
                </a:lnTo>
                <a:lnTo>
                  <a:pt x="258063" y="970788"/>
                </a:lnTo>
                <a:lnTo>
                  <a:pt x="220471" y="946657"/>
                </a:lnTo>
                <a:lnTo>
                  <a:pt x="185293" y="919352"/>
                </a:lnTo>
                <a:lnTo>
                  <a:pt x="152526" y="889380"/>
                </a:lnTo>
                <a:lnTo>
                  <a:pt x="122555" y="856614"/>
                </a:lnTo>
                <a:lnTo>
                  <a:pt x="95250" y="821435"/>
                </a:lnTo>
                <a:lnTo>
                  <a:pt x="71119" y="783844"/>
                </a:lnTo>
                <a:lnTo>
                  <a:pt x="50164" y="744219"/>
                </a:lnTo>
                <a:lnTo>
                  <a:pt x="32638" y="702690"/>
                </a:lnTo>
                <a:lnTo>
                  <a:pt x="18668" y="659383"/>
                </a:lnTo>
                <a:lnTo>
                  <a:pt x="8381" y="614552"/>
                </a:lnTo>
                <a:lnTo>
                  <a:pt x="2158" y="568325"/>
                </a:lnTo>
                <a:lnTo>
                  <a:pt x="0" y="520953"/>
                </a:lnTo>
                <a:close/>
              </a:path>
            </a:pathLst>
          </a:custGeom>
          <a:ln w="25908">
            <a:solidFill>
              <a:srgbClr val="4F81BB"/>
            </a:solidFill>
          </a:ln>
        </p:spPr>
        <p:txBody>
          <a:bodyPr wrap="square" lIns="0" tIns="0" rIns="0" bIns="0" rtlCol="0"/>
          <a:lstStyle/>
          <a:p>
            <a:endParaRPr/>
          </a:p>
        </p:txBody>
      </p:sp>
      <p:sp>
        <p:nvSpPr>
          <p:cNvPr id="18" name="object 18"/>
          <p:cNvSpPr/>
          <p:nvPr/>
        </p:nvSpPr>
        <p:spPr>
          <a:xfrm>
            <a:off x="2642616" y="5151120"/>
            <a:ext cx="8130540" cy="833755"/>
          </a:xfrm>
          <a:custGeom>
            <a:avLst/>
            <a:gdLst/>
            <a:ahLst/>
            <a:cxnLst/>
            <a:rect l="l" t="t" r="r" b="b"/>
            <a:pathLst>
              <a:path w="8130540" h="833754">
                <a:moveTo>
                  <a:pt x="0" y="833500"/>
                </a:moveTo>
                <a:lnTo>
                  <a:pt x="8130285" y="833500"/>
                </a:lnTo>
                <a:lnTo>
                  <a:pt x="8130285" y="0"/>
                </a:lnTo>
                <a:lnTo>
                  <a:pt x="0" y="0"/>
                </a:lnTo>
                <a:lnTo>
                  <a:pt x="0" y="833500"/>
                </a:lnTo>
                <a:close/>
              </a:path>
            </a:pathLst>
          </a:custGeom>
          <a:solidFill>
            <a:srgbClr val="4F81BB"/>
          </a:solidFill>
        </p:spPr>
        <p:txBody>
          <a:bodyPr wrap="square" lIns="0" tIns="0" rIns="0" bIns="0" rtlCol="0"/>
          <a:lstStyle/>
          <a:p>
            <a:endParaRPr/>
          </a:p>
        </p:txBody>
      </p:sp>
      <p:sp>
        <p:nvSpPr>
          <p:cNvPr id="19" name="object 19"/>
          <p:cNvSpPr/>
          <p:nvPr/>
        </p:nvSpPr>
        <p:spPr>
          <a:xfrm>
            <a:off x="2643377" y="5151882"/>
            <a:ext cx="8130540" cy="833755"/>
          </a:xfrm>
          <a:custGeom>
            <a:avLst/>
            <a:gdLst/>
            <a:ahLst/>
            <a:cxnLst/>
            <a:rect l="l" t="t" r="r" b="b"/>
            <a:pathLst>
              <a:path w="8130540" h="833754">
                <a:moveTo>
                  <a:pt x="0" y="833500"/>
                </a:moveTo>
                <a:lnTo>
                  <a:pt x="8130285" y="833500"/>
                </a:lnTo>
                <a:lnTo>
                  <a:pt x="8130285" y="0"/>
                </a:lnTo>
                <a:lnTo>
                  <a:pt x="0" y="0"/>
                </a:lnTo>
                <a:lnTo>
                  <a:pt x="0" y="833500"/>
                </a:lnTo>
                <a:close/>
              </a:path>
            </a:pathLst>
          </a:custGeom>
          <a:ln w="25908">
            <a:solidFill>
              <a:srgbClr val="FFFFFF"/>
            </a:solidFill>
          </a:ln>
        </p:spPr>
        <p:txBody>
          <a:bodyPr wrap="square" lIns="0" tIns="0" rIns="0" bIns="0" rtlCol="0"/>
          <a:lstStyle/>
          <a:p>
            <a:endParaRPr/>
          </a:p>
        </p:txBody>
      </p:sp>
      <p:sp>
        <p:nvSpPr>
          <p:cNvPr id="20" name="object 20"/>
          <p:cNvSpPr txBox="1"/>
          <p:nvPr/>
        </p:nvSpPr>
        <p:spPr>
          <a:xfrm>
            <a:off x="3291332" y="5154371"/>
            <a:ext cx="7323455" cy="653415"/>
          </a:xfrm>
          <a:prstGeom prst="rect">
            <a:avLst/>
          </a:prstGeom>
        </p:spPr>
        <p:txBody>
          <a:bodyPr vert="horz" wrap="square" lIns="0" tIns="12700" rIns="0" bIns="0" rtlCol="0">
            <a:spAutoFit/>
          </a:bodyPr>
          <a:lstStyle/>
          <a:p>
            <a:pPr marL="12700" marR="5080">
              <a:lnSpc>
                <a:spcPct val="128699"/>
              </a:lnSpc>
              <a:spcBef>
                <a:spcPts val="100"/>
              </a:spcBef>
            </a:pPr>
            <a:r>
              <a:rPr sz="1600" spc="-5" dirty="0">
                <a:solidFill>
                  <a:srgbClr val="FFFFFF"/>
                </a:solidFill>
                <a:latin typeface="微软雅黑"/>
                <a:cs typeface="微软雅黑"/>
              </a:rPr>
              <a:t>节能环保的建筑材料集可持续发展、资源有效利用、环境保护、清洁生产等综合效 益与一体，成为未来新型建筑材料发展的方向和趋势。</a:t>
            </a:r>
            <a:endParaRPr sz="1600">
              <a:latin typeface="微软雅黑"/>
              <a:cs typeface="微软雅黑"/>
            </a:endParaRPr>
          </a:p>
        </p:txBody>
      </p:sp>
      <p:sp>
        <p:nvSpPr>
          <p:cNvPr id="21" name="object 21"/>
          <p:cNvSpPr/>
          <p:nvPr/>
        </p:nvSpPr>
        <p:spPr>
          <a:xfrm>
            <a:off x="2122932" y="5045964"/>
            <a:ext cx="1042416" cy="1040892"/>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2123694" y="5046726"/>
            <a:ext cx="1042669" cy="1042669"/>
          </a:xfrm>
          <a:custGeom>
            <a:avLst/>
            <a:gdLst/>
            <a:ahLst/>
            <a:cxnLst/>
            <a:rect l="l" t="t" r="r" b="b"/>
            <a:pathLst>
              <a:path w="1042669" h="1042670">
                <a:moveTo>
                  <a:pt x="0" y="521081"/>
                </a:moveTo>
                <a:lnTo>
                  <a:pt x="2158" y="473710"/>
                </a:lnTo>
                <a:lnTo>
                  <a:pt x="8381" y="427355"/>
                </a:lnTo>
                <a:lnTo>
                  <a:pt x="18668" y="382524"/>
                </a:lnTo>
                <a:lnTo>
                  <a:pt x="32638" y="339217"/>
                </a:lnTo>
                <a:lnTo>
                  <a:pt x="50164" y="297688"/>
                </a:lnTo>
                <a:lnTo>
                  <a:pt x="71119" y="258064"/>
                </a:lnTo>
                <a:lnTo>
                  <a:pt x="95376" y="220599"/>
                </a:lnTo>
                <a:lnTo>
                  <a:pt x="122555" y="185293"/>
                </a:lnTo>
                <a:lnTo>
                  <a:pt x="152654" y="152654"/>
                </a:lnTo>
                <a:lnTo>
                  <a:pt x="185293" y="122555"/>
                </a:lnTo>
                <a:lnTo>
                  <a:pt x="220599" y="95376"/>
                </a:lnTo>
                <a:lnTo>
                  <a:pt x="258063" y="71119"/>
                </a:lnTo>
                <a:lnTo>
                  <a:pt x="297688" y="50165"/>
                </a:lnTo>
                <a:lnTo>
                  <a:pt x="339217" y="32638"/>
                </a:lnTo>
                <a:lnTo>
                  <a:pt x="382524" y="18668"/>
                </a:lnTo>
                <a:lnTo>
                  <a:pt x="427355" y="8381"/>
                </a:lnTo>
                <a:lnTo>
                  <a:pt x="473710" y="2159"/>
                </a:lnTo>
                <a:lnTo>
                  <a:pt x="521081" y="0"/>
                </a:lnTo>
                <a:lnTo>
                  <a:pt x="568451" y="2159"/>
                </a:lnTo>
                <a:lnTo>
                  <a:pt x="614807" y="8381"/>
                </a:lnTo>
                <a:lnTo>
                  <a:pt x="659638" y="18668"/>
                </a:lnTo>
                <a:lnTo>
                  <a:pt x="702944" y="32638"/>
                </a:lnTo>
                <a:lnTo>
                  <a:pt x="744474" y="50165"/>
                </a:lnTo>
                <a:lnTo>
                  <a:pt x="784098" y="71119"/>
                </a:lnTo>
                <a:lnTo>
                  <a:pt x="821563" y="95376"/>
                </a:lnTo>
                <a:lnTo>
                  <a:pt x="856869" y="122555"/>
                </a:lnTo>
                <a:lnTo>
                  <a:pt x="889507" y="152654"/>
                </a:lnTo>
                <a:lnTo>
                  <a:pt x="919607" y="185293"/>
                </a:lnTo>
                <a:lnTo>
                  <a:pt x="946785" y="220599"/>
                </a:lnTo>
                <a:lnTo>
                  <a:pt x="971042" y="258064"/>
                </a:lnTo>
                <a:lnTo>
                  <a:pt x="991997" y="297688"/>
                </a:lnTo>
                <a:lnTo>
                  <a:pt x="1009523" y="339217"/>
                </a:lnTo>
                <a:lnTo>
                  <a:pt x="1023493" y="382524"/>
                </a:lnTo>
                <a:lnTo>
                  <a:pt x="1033780" y="427355"/>
                </a:lnTo>
                <a:lnTo>
                  <a:pt x="1040003" y="473710"/>
                </a:lnTo>
                <a:lnTo>
                  <a:pt x="1042162" y="521081"/>
                </a:lnTo>
                <a:lnTo>
                  <a:pt x="1040003" y="568502"/>
                </a:lnTo>
                <a:lnTo>
                  <a:pt x="1033780" y="614743"/>
                </a:lnTo>
                <a:lnTo>
                  <a:pt x="1023493" y="659599"/>
                </a:lnTo>
                <a:lnTo>
                  <a:pt x="1009523" y="702906"/>
                </a:lnTo>
                <a:lnTo>
                  <a:pt x="991997" y="744461"/>
                </a:lnTo>
                <a:lnTo>
                  <a:pt x="971042" y="784085"/>
                </a:lnTo>
                <a:lnTo>
                  <a:pt x="946785" y="821588"/>
                </a:lnTo>
                <a:lnTo>
                  <a:pt x="919607" y="856805"/>
                </a:lnTo>
                <a:lnTo>
                  <a:pt x="889507" y="889546"/>
                </a:lnTo>
                <a:lnTo>
                  <a:pt x="856869" y="919607"/>
                </a:lnTo>
                <a:lnTo>
                  <a:pt x="821563" y="946835"/>
                </a:lnTo>
                <a:lnTo>
                  <a:pt x="784098" y="971016"/>
                </a:lnTo>
                <a:lnTo>
                  <a:pt x="744474" y="991984"/>
                </a:lnTo>
                <a:lnTo>
                  <a:pt x="702944" y="1009561"/>
                </a:lnTo>
                <a:lnTo>
                  <a:pt x="659638" y="1023543"/>
                </a:lnTo>
                <a:lnTo>
                  <a:pt x="614807" y="1033767"/>
                </a:lnTo>
                <a:lnTo>
                  <a:pt x="568451" y="1040028"/>
                </a:lnTo>
                <a:lnTo>
                  <a:pt x="521081" y="1042162"/>
                </a:lnTo>
                <a:lnTo>
                  <a:pt x="473710" y="1040028"/>
                </a:lnTo>
                <a:lnTo>
                  <a:pt x="427355" y="1033767"/>
                </a:lnTo>
                <a:lnTo>
                  <a:pt x="382524" y="1023543"/>
                </a:lnTo>
                <a:lnTo>
                  <a:pt x="339217" y="1009561"/>
                </a:lnTo>
                <a:lnTo>
                  <a:pt x="297688" y="991984"/>
                </a:lnTo>
                <a:lnTo>
                  <a:pt x="258063" y="971016"/>
                </a:lnTo>
                <a:lnTo>
                  <a:pt x="220599" y="946835"/>
                </a:lnTo>
                <a:lnTo>
                  <a:pt x="185293" y="919607"/>
                </a:lnTo>
                <a:lnTo>
                  <a:pt x="152654" y="889546"/>
                </a:lnTo>
                <a:lnTo>
                  <a:pt x="122555" y="856805"/>
                </a:lnTo>
                <a:lnTo>
                  <a:pt x="95376" y="821588"/>
                </a:lnTo>
                <a:lnTo>
                  <a:pt x="71119" y="784085"/>
                </a:lnTo>
                <a:lnTo>
                  <a:pt x="50164" y="744461"/>
                </a:lnTo>
                <a:lnTo>
                  <a:pt x="32638" y="702906"/>
                </a:lnTo>
                <a:lnTo>
                  <a:pt x="18668" y="659599"/>
                </a:lnTo>
                <a:lnTo>
                  <a:pt x="8381" y="614743"/>
                </a:lnTo>
                <a:lnTo>
                  <a:pt x="2158" y="568502"/>
                </a:lnTo>
                <a:lnTo>
                  <a:pt x="0" y="521081"/>
                </a:lnTo>
                <a:close/>
              </a:path>
            </a:pathLst>
          </a:custGeom>
          <a:ln w="25908">
            <a:solidFill>
              <a:srgbClr val="4F81BB"/>
            </a:solidFill>
          </a:ln>
        </p:spPr>
        <p:txBody>
          <a:bodyPr wrap="square" lIns="0" tIns="0" rIns="0" bIns="0" rtlCol="0"/>
          <a:lstStyle/>
          <a:p>
            <a:endParaRPr/>
          </a:p>
        </p:txBody>
      </p:sp>
      <p:sp>
        <p:nvSpPr>
          <p:cNvPr id="23" name="object 23"/>
          <p:cNvSpPr txBox="1">
            <a:spLocks noGrp="1"/>
          </p:cNvSpPr>
          <p:nvPr>
            <p:ph type="title"/>
          </p:nvPr>
        </p:nvSpPr>
        <p:spPr>
          <a:xfrm>
            <a:off x="561238" y="349072"/>
            <a:ext cx="2562860" cy="635000"/>
          </a:xfrm>
          <a:prstGeom prst="rect">
            <a:avLst/>
          </a:prstGeom>
        </p:spPr>
        <p:txBody>
          <a:bodyPr vert="horz" wrap="square" lIns="0" tIns="12065" rIns="0" bIns="0" rtlCol="0">
            <a:spAutoFit/>
          </a:bodyPr>
          <a:lstStyle/>
          <a:p>
            <a:pPr marL="12700">
              <a:lnSpc>
                <a:spcPct val="100000"/>
              </a:lnSpc>
              <a:spcBef>
                <a:spcPts val="95"/>
              </a:spcBef>
            </a:pPr>
            <a:r>
              <a:rPr sz="4000" u="none" spc="-10" dirty="0"/>
              <a:t>总结与展望</a:t>
            </a:r>
            <a:endParaRPr sz="4000"/>
          </a:p>
        </p:txBody>
      </p:sp>
      <p:pic>
        <p:nvPicPr>
          <p:cNvPr id="24" name="luvvoice.com-20240823-aIPY">
            <a:hlinkClick r:id="" action="ppaction://media"/>
            <a:extLst>
              <a:ext uri="{FF2B5EF4-FFF2-40B4-BE49-F238E27FC236}">
                <a16:creationId xmlns:a16="http://schemas.microsoft.com/office/drawing/2014/main" id="{62178189-B66C-A673-2EC0-C97C4C1178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3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A607946-D8C6-08D8-85CF-FD8C229DE0E5}"/>
              </a:ext>
            </a:extLst>
          </p:cNvPr>
          <p:cNvSpPr/>
          <p:nvPr/>
        </p:nvSpPr>
        <p:spPr>
          <a:xfrm>
            <a:off x="0" y="3013501"/>
            <a:ext cx="12192000" cy="830997"/>
          </a:xfrm>
          <a:prstGeom prst="rect">
            <a:avLst/>
          </a:prstGeom>
          <a:noFill/>
        </p:spPr>
        <p:txBody>
          <a:bodyPr wrap="square" lIns="91440" tIns="45720" rIns="91440" bIns="45720">
            <a:spAutoFit/>
          </a:bodyPr>
          <a:lstStyle/>
          <a:p>
            <a:pPr algn="ctr"/>
            <a:r>
              <a:rPr lang="zh-CN" altLang="en-US" sz="4800" dirty="0">
                <a:latin typeface="微软雅黑" panose="020B0503020204020204" pitchFamily="34" charset="-122"/>
                <a:ea typeface="微软雅黑" panose="020B0503020204020204" pitchFamily="34" charset="-122"/>
              </a:rPr>
              <a:t>谢谢</a:t>
            </a:r>
          </a:p>
        </p:txBody>
      </p:sp>
    </p:spTree>
    <p:extLst>
      <p:ext uri="{BB962C8B-B14F-4D97-AF65-F5344CB8AC3E}">
        <p14:creationId xmlns:p14="http://schemas.microsoft.com/office/powerpoint/2010/main" val="14258163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594" y="41274"/>
            <a:ext cx="5995035" cy="369570"/>
          </a:xfrm>
          <a:prstGeom prst="rect">
            <a:avLst/>
          </a:prstGeom>
        </p:spPr>
        <p:txBody>
          <a:bodyPr vert="horz" wrap="square" lIns="0" tIns="13335" rIns="0" bIns="0" rtlCol="0">
            <a:spAutoFit/>
          </a:bodyPr>
          <a:lstStyle/>
          <a:p>
            <a:pPr marL="12700">
              <a:lnSpc>
                <a:spcPct val="100000"/>
              </a:lnSpc>
              <a:spcBef>
                <a:spcPts val="105"/>
              </a:spcBef>
            </a:pPr>
            <a:r>
              <a:rPr u="none" spc="-10" dirty="0"/>
              <a:t>早期装配式建</a:t>
            </a:r>
            <a:r>
              <a:rPr u="none" spc="5" dirty="0"/>
              <a:t>筑</a:t>
            </a:r>
            <a:r>
              <a:rPr u="none" spc="-40" dirty="0"/>
              <a:t> </a:t>
            </a:r>
            <a:r>
              <a:rPr u="none" dirty="0"/>
              <a:t>–</a:t>
            </a:r>
            <a:r>
              <a:rPr u="none" spc="-15" dirty="0"/>
              <a:t> </a:t>
            </a:r>
            <a:r>
              <a:rPr u="none" spc="-65" dirty="0"/>
              <a:t>HABITAT</a:t>
            </a:r>
            <a:r>
              <a:rPr u="none" spc="-5" dirty="0"/>
              <a:t> </a:t>
            </a:r>
            <a:r>
              <a:rPr u="none" spc="-10" dirty="0"/>
              <a:t>1967,</a:t>
            </a:r>
            <a:r>
              <a:rPr u="none" spc="-50" dirty="0"/>
              <a:t> </a:t>
            </a:r>
            <a:r>
              <a:rPr u="none" spc="-10" dirty="0"/>
              <a:t>MONTREAL</a:t>
            </a:r>
          </a:p>
        </p:txBody>
      </p:sp>
      <p:sp>
        <p:nvSpPr>
          <p:cNvPr id="3" name="object 3"/>
          <p:cNvSpPr txBox="1"/>
          <p:nvPr/>
        </p:nvSpPr>
        <p:spPr>
          <a:xfrm>
            <a:off x="5381371" y="674365"/>
            <a:ext cx="6155690" cy="908050"/>
          </a:xfrm>
          <a:prstGeom prst="rect">
            <a:avLst/>
          </a:prstGeom>
        </p:spPr>
        <p:txBody>
          <a:bodyPr vert="horz" wrap="square" lIns="0" tIns="31750" rIns="0" bIns="0" rtlCol="0">
            <a:spAutoFit/>
          </a:bodyPr>
          <a:lstStyle/>
          <a:p>
            <a:pPr marL="12700">
              <a:lnSpc>
                <a:spcPct val="100000"/>
              </a:lnSpc>
              <a:spcBef>
                <a:spcPts val="250"/>
              </a:spcBef>
            </a:pPr>
            <a:r>
              <a:rPr sz="1850" spc="-5" dirty="0">
                <a:latin typeface="Calibri"/>
                <a:cs typeface="Calibri"/>
              </a:rPr>
              <a:t>1967</a:t>
            </a:r>
            <a:r>
              <a:rPr sz="1850" spc="5" dirty="0">
                <a:latin typeface="微软雅黑"/>
                <a:cs typeface="微软雅黑"/>
              </a:rPr>
              <a:t>年，</a:t>
            </a:r>
            <a:r>
              <a:rPr sz="1850" spc="10" dirty="0">
                <a:latin typeface="微软雅黑"/>
                <a:cs typeface="微软雅黑"/>
              </a:rPr>
              <a:t>由</a:t>
            </a:r>
            <a:r>
              <a:rPr sz="1850" spc="-5" dirty="0">
                <a:latin typeface="Calibri"/>
                <a:cs typeface="Calibri"/>
              </a:rPr>
              <a:t>354</a:t>
            </a:r>
            <a:r>
              <a:rPr sz="1850" spc="5" dirty="0">
                <a:latin typeface="微软雅黑"/>
                <a:cs typeface="微软雅黑"/>
              </a:rPr>
              <a:t>个模块组成的住宅区</a:t>
            </a:r>
            <a:endParaRPr sz="1850">
              <a:latin typeface="微软雅黑"/>
              <a:cs typeface="微软雅黑"/>
            </a:endParaRPr>
          </a:p>
          <a:p>
            <a:pPr marL="12700">
              <a:lnSpc>
                <a:spcPts val="2210"/>
              </a:lnSpc>
              <a:spcBef>
                <a:spcPts val="155"/>
              </a:spcBef>
            </a:pPr>
            <a:r>
              <a:rPr sz="1850" spc="5" dirty="0">
                <a:latin typeface="微软雅黑"/>
                <a:cs typeface="微软雅黑"/>
              </a:rPr>
              <a:t>但是</a:t>
            </a:r>
            <a:r>
              <a:rPr sz="1850" spc="-10" dirty="0">
                <a:latin typeface="微软雅黑"/>
                <a:cs typeface="微软雅黑"/>
              </a:rPr>
              <a:t>，</a:t>
            </a:r>
            <a:r>
              <a:rPr sz="1850" spc="5" dirty="0">
                <a:latin typeface="微软雅黑"/>
                <a:cs typeface="微软雅黑"/>
              </a:rPr>
              <a:t>这个</a:t>
            </a:r>
            <a:r>
              <a:rPr sz="1850" spc="-10" dirty="0">
                <a:latin typeface="微软雅黑"/>
                <a:cs typeface="微软雅黑"/>
              </a:rPr>
              <a:t>项</a:t>
            </a:r>
            <a:r>
              <a:rPr sz="1850" spc="5" dirty="0">
                <a:latin typeface="微软雅黑"/>
                <a:cs typeface="微软雅黑"/>
              </a:rPr>
              <a:t>目并</a:t>
            </a:r>
            <a:r>
              <a:rPr sz="1850" spc="-10" dirty="0">
                <a:latin typeface="微软雅黑"/>
                <a:cs typeface="微软雅黑"/>
              </a:rPr>
              <a:t>没</a:t>
            </a:r>
            <a:r>
              <a:rPr sz="1850" spc="5" dirty="0">
                <a:latin typeface="微软雅黑"/>
                <a:cs typeface="微软雅黑"/>
              </a:rPr>
              <a:t>有引</a:t>
            </a:r>
            <a:r>
              <a:rPr sz="1850" spc="-10" dirty="0">
                <a:latin typeface="微软雅黑"/>
                <a:cs typeface="微软雅黑"/>
              </a:rPr>
              <a:t>起</a:t>
            </a:r>
            <a:r>
              <a:rPr sz="1850" spc="5" dirty="0">
                <a:latin typeface="微软雅黑"/>
                <a:cs typeface="微软雅黑"/>
              </a:rPr>
              <a:t>装配</a:t>
            </a:r>
            <a:r>
              <a:rPr sz="1850" spc="-10" dirty="0">
                <a:latin typeface="微软雅黑"/>
                <a:cs typeface="微软雅黑"/>
              </a:rPr>
              <a:t>式</a:t>
            </a:r>
            <a:r>
              <a:rPr sz="1850" spc="5" dirty="0">
                <a:latin typeface="微软雅黑"/>
                <a:cs typeface="微软雅黑"/>
              </a:rPr>
              <a:t>建筑</a:t>
            </a:r>
            <a:r>
              <a:rPr sz="1850" spc="-10" dirty="0">
                <a:latin typeface="微软雅黑"/>
                <a:cs typeface="微软雅黑"/>
              </a:rPr>
              <a:t>的</a:t>
            </a:r>
            <a:r>
              <a:rPr sz="1850" spc="5" dirty="0">
                <a:latin typeface="微软雅黑"/>
                <a:cs typeface="微软雅黑"/>
              </a:rPr>
              <a:t>潮流</a:t>
            </a:r>
            <a:r>
              <a:rPr sz="1850" spc="-10" dirty="0">
                <a:latin typeface="微软雅黑"/>
                <a:cs typeface="微软雅黑"/>
              </a:rPr>
              <a:t>，</a:t>
            </a:r>
            <a:r>
              <a:rPr sz="1850" spc="5" dirty="0">
                <a:latin typeface="微软雅黑"/>
                <a:cs typeface="微软雅黑"/>
              </a:rPr>
              <a:t>因为</a:t>
            </a:r>
            <a:r>
              <a:rPr sz="1850" spc="-10" dirty="0">
                <a:latin typeface="微软雅黑"/>
                <a:cs typeface="微软雅黑"/>
              </a:rPr>
              <a:t>整</a:t>
            </a:r>
            <a:r>
              <a:rPr sz="1850" spc="5" dirty="0">
                <a:latin typeface="微软雅黑"/>
                <a:cs typeface="微软雅黑"/>
              </a:rPr>
              <a:t>体</a:t>
            </a:r>
            <a:r>
              <a:rPr sz="1850" spc="20" dirty="0">
                <a:latin typeface="微软雅黑"/>
                <a:cs typeface="微软雅黑"/>
              </a:rPr>
              <a:t>造</a:t>
            </a:r>
            <a:endParaRPr sz="1850">
              <a:latin typeface="微软雅黑"/>
              <a:cs typeface="微软雅黑"/>
            </a:endParaRPr>
          </a:p>
          <a:p>
            <a:pPr marL="12700">
              <a:lnSpc>
                <a:spcPts val="2210"/>
              </a:lnSpc>
            </a:pPr>
            <a:r>
              <a:rPr sz="1850" spc="5" dirty="0">
                <a:latin typeface="微软雅黑"/>
                <a:cs typeface="微软雅黑"/>
              </a:rPr>
              <a:t>价相</a:t>
            </a:r>
            <a:r>
              <a:rPr sz="1850" spc="-5" dirty="0">
                <a:latin typeface="微软雅黑"/>
                <a:cs typeface="微软雅黑"/>
              </a:rPr>
              <a:t>对</a:t>
            </a:r>
            <a:r>
              <a:rPr sz="1850" spc="5" dirty="0">
                <a:latin typeface="微软雅黑"/>
                <a:cs typeface="微软雅黑"/>
              </a:rPr>
              <a:t>较</a:t>
            </a:r>
            <a:r>
              <a:rPr sz="1850" spc="20" dirty="0">
                <a:latin typeface="微软雅黑"/>
                <a:cs typeface="微软雅黑"/>
              </a:rPr>
              <a:t>高</a:t>
            </a:r>
            <a:endParaRPr sz="1850">
              <a:latin typeface="微软雅黑"/>
              <a:cs typeface="微软雅黑"/>
            </a:endParaRPr>
          </a:p>
        </p:txBody>
      </p:sp>
      <p:sp>
        <p:nvSpPr>
          <p:cNvPr id="4" name="object 4"/>
          <p:cNvSpPr/>
          <p:nvPr/>
        </p:nvSpPr>
        <p:spPr>
          <a:xfrm>
            <a:off x="5382767" y="2110739"/>
            <a:ext cx="5935980" cy="3910584"/>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5376671" y="2104644"/>
            <a:ext cx="5948045" cy="3923029"/>
          </a:xfrm>
          <a:custGeom>
            <a:avLst/>
            <a:gdLst/>
            <a:ahLst/>
            <a:cxnLst/>
            <a:rect l="l" t="t" r="r" b="b"/>
            <a:pathLst>
              <a:path w="5948045" h="3923029">
                <a:moveTo>
                  <a:pt x="0" y="3922776"/>
                </a:moveTo>
                <a:lnTo>
                  <a:pt x="5948045" y="3922776"/>
                </a:lnTo>
                <a:lnTo>
                  <a:pt x="5948045" y="0"/>
                </a:lnTo>
                <a:lnTo>
                  <a:pt x="0" y="0"/>
                </a:lnTo>
                <a:lnTo>
                  <a:pt x="0" y="3922776"/>
                </a:lnTo>
                <a:close/>
              </a:path>
            </a:pathLst>
          </a:custGeom>
          <a:ln w="9144">
            <a:solidFill>
              <a:srgbClr val="000000"/>
            </a:solidFill>
          </a:ln>
        </p:spPr>
        <p:txBody>
          <a:bodyPr wrap="square" lIns="0" tIns="0" rIns="0" bIns="0" rtlCol="0"/>
          <a:lstStyle/>
          <a:p>
            <a:endParaRPr/>
          </a:p>
        </p:txBody>
      </p:sp>
      <p:sp>
        <p:nvSpPr>
          <p:cNvPr id="6" name="object 6"/>
          <p:cNvSpPr txBox="1"/>
          <p:nvPr/>
        </p:nvSpPr>
        <p:spPr>
          <a:xfrm>
            <a:off x="540816" y="6539280"/>
            <a:ext cx="2594610" cy="147955"/>
          </a:xfrm>
          <a:prstGeom prst="rect">
            <a:avLst/>
          </a:prstGeom>
        </p:spPr>
        <p:txBody>
          <a:bodyPr vert="horz" wrap="square" lIns="0" tIns="12700" rIns="0" bIns="0" rtlCol="0">
            <a:spAutoFit/>
          </a:bodyPr>
          <a:lstStyle/>
          <a:p>
            <a:pPr marL="12700">
              <a:lnSpc>
                <a:spcPct val="100000"/>
              </a:lnSpc>
              <a:spcBef>
                <a:spcPts val="100"/>
              </a:spcBef>
            </a:pPr>
            <a:r>
              <a:rPr sz="800" spc="-15" dirty="0">
                <a:solidFill>
                  <a:srgbClr val="6E2E9F"/>
                </a:solidFill>
                <a:latin typeface="Calibri"/>
                <a:cs typeface="Calibri"/>
              </a:rPr>
              <a:t>(Source:</a:t>
            </a:r>
            <a:r>
              <a:rPr sz="800" spc="55" dirty="0">
                <a:solidFill>
                  <a:srgbClr val="6E2E9F"/>
                </a:solidFill>
                <a:latin typeface="Calibri"/>
                <a:cs typeface="Calibri"/>
              </a:rPr>
              <a:t> </a:t>
            </a:r>
            <a:r>
              <a:rPr sz="800" u="sng" spc="-15" dirty="0">
                <a:solidFill>
                  <a:srgbClr val="0000FF"/>
                </a:solidFill>
                <a:uFill>
                  <a:solidFill>
                    <a:srgbClr val="6E2E9F"/>
                  </a:solidFill>
                </a:uFill>
                <a:latin typeface="Calibri"/>
                <a:cs typeface="Calibri"/>
                <a:hlinkClick r:id="rId6"/>
              </a:rPr>
              <a:t>http://onsomething.tumblr.com/image/49346585744</a:t>
            </a:r>
            <a:r>
              <a:rPr sz="800" spc="-15" dirty="0">
                <a:solidFill>
                  <a:srgbClr val="0000FF"/>
                </a:solidFill>
                <a:latin typeface="Calibri"/>
                <a:cs typeface="Calibri"/>
                <a:hlinkClick r:id="rId6"/>
              </a:rPr>
              <a:t>)</a:t>
            </a:r>
            <a:endParaRPr sz="800">
              <a:latin typeface="Calibri"/>
              <a:cs typeface="Calibri"/>
            </a:endParaRPr>
          </a:p>
        </p:txBody>
      </p:sp>
      <p:sp>
        <p:nvSpPr>
          <p:cNvPr id="7" name="object 7"/>
          <p:cNvSpPr/>
          <p:nvPr/>
        </p:nvSpPr>
        <p:spPr>
          <a:xfrm>
            <a:off x="3090798" y="6661708"/>
            <a:ext cx="29209" cy="6350"/>
          </a:xfrm>
          <a:custGeom>
            <a:avLst/>
            <a:gdLst/>
            <a:ahLst/>
            <a:cxnLst/>
            <a:rect l="l" t="t" r="r" b="b"/>
            <a:pathLst>
              <a:path w="29210" h="6350">
                <a:moveTo>
                  <a:pt x="0" y="6096"/>
                </a:moveTo>
                <a:lnTo>
                  <a:pt x="28956" y="6096"/>
                </a:lnTo>
                <a:lnTo>
                  <a:pt x="28956" y="0"/>
                </a:lnTo>
                <a:lnTo>
                  <a:pt x="0" y="0"/>
                </a:lnTo>
                <a:lnTo>
                  <a:pt x="0" y="6096"/>
                </a:lnTo>
                <a:close/>
              </a:path>
            </a:pathLst>
          </a:custGeom>
          <a:solidFill>
            <a:srgbClr val="0000FF"/>
          </a:solidFill>
        </p:spPr>
        <p:txBody>
          <a:bodyPr wrap="square" lIns="0" tIns="0" rIns="0" bIns="0" rtlCol="0"/>
          <a:lstStyle/>
          <a:p>
            <a:endParaRPr/>
          </a:p>
        </p:txBody>
      </p:sp>
      <p:sp>
        <p:nvSpPr>
          <p:cNvPr id="8" name="object 8"/>
          <p:cNvSpPr txBox="1"/>
          <p:nvPr/>
        </p:nvSpPr>
        <p:spPr>
          <a:xfrm>
            <a:off x="5367273" y="6138468"/>
            <a:ext cx="3368675" cy="147955"/>
          </a:xfrm>
          <a:prstGeom prst="rect">
            <a:avLst/>
          </a:prstGeom>
        </p:spPr>
        <p:txBody>
          <a:bodyPr vert="horz" wrap="square" lIns="0" tIns="12700" rIns="0" bIns="0" rtlCol="0">
            <a:spAutoFit/>
          </a:bodyPr>
          <a:lstStyle/>
          <a:p>
            <a:pPr marL="12700">
              <a:lnSpc>
                <a:spcPct val="100000"/>
              </a:lnSpc>
              <a:spcBef>
                <a:spcPts val="100"/>
              </a:spcBef>
            </a:pPr>
            <a:r>
              <a:rPr sz="800" spc="-15" dirty="0">
                <a:solidFill>
                  <a:srgbClr val="6E2E9F"/>
                </a:solidFill>
                <a:latin typeface="Calibri"/>
                <a:cs typeface="Calibri"/>
              </a:rPr>
              <a:t>(Source:</a:t>
            </a:r>
            <a:r>
              <a:rPr sz="800" spc="45" dirty="0">
                <a:solidFill>
                  <a:srgbClr val="6E2E9F"/>
                </a:solidFill>
                <a:latin typeface="Calibri"/>
                <a:cs typeface="Calibri"/>
              </a:rPr>
              <a:t> </a:t>
            </a:r>
            <a:r>
              <a:rPr sz="800" u="sng" spc="-10" dirty="0">
                <a:solidFill>
                  <a:srgbClr val="6E2E9F"/>
                </a:solidFill>
                <a:uFill>
                  <a:solidFill>
                    <a:srgbClr val="6E2E9F"/>
                  </a:solidFill>
                </a:uFill>
                <a:latin typeface="Calibri"/>
                <a:cs typeface="Calibri"/>
              </a:rPr>
              <a:t>https://</a:t>
            </a:r>
            <a:r>
              <a:rPr sz="800" u="sng" spc="-10" dirty="0">
                <a:solidFill>
                  <a:srgbClr val="0000FF"/>
                </a:solidFill>
                <a:uFill>
                  <a:solidFill>
                    <a:srgbClr val="6E2E9F"/>
                  </a:solidFill>
                </a:uFill>
                <a:latin typeface="Calibri"/>
                <a:cs typeface="Calibri"/>
                <a:hlinkClick r:id="rId7"/>
              </a:rPr>
              <a:t>www.archdaily.com/404803/ad-classics-habitat-67-moshe-safdie</a:t>
            </a:r>
            <a:r>
              <a:rPr sz="800" spc="-10" dirty="0">
                <a:solidFill>
                  <a:srgbClr val="0000FF"/>
                </a:solidFill>
                <a:latin typeface="Calibri"/>
                <a:cs typeface="Calibri"/>
                <a:hlinkClick r:id="rId7"/>
              </a:rPr>
              <a:t>)</a:t>
            </a:r>
            <a:endParaRPr sz="800">
              <a:latin typeface="Calibri"/>
              <a:cs typeface="Calibri"/>
            </a:endParaRPr>
          </a:p>
        </p:txBody>
      </p:sp>
      <p:sp>
        <p:nvSpPr>
          <p:cNvPr id="9" name="object 9"/>
          <p:cNvSpPr/>
          <p:nvPr/>
        </p:nvSpPr>
        <p:spPr>
          <a:xfrm>
            <a:off x="8690991" y="6260998"/>
            <a:ext cx="29209" cy="6350"/>
          </a:xfrm>
          <a:custGeom>
            <a:avLst/>
            <a:gdLst/>
            <a:ahLst/>
            <a:cxnLst/>
            <a:rect l="l" t="t" r="r" b="b"/>
            <a:pathLst>
              <a:path w="29209" h="6350">
                <a:moveTo>
                  <a:pt x="0" y="6095"/>
                </a:moveTo>
                <a:lnTo>
                  <a:pt x="28955" y="6095"/>
                </a:lnTo>
                <a:lnTo>
                  <a:pt x="28955" y="0"/>
                </a:lnTo>
                <a:lnTo>
                  <a:pt x="0" y="0"/>
                </a:lnTo>
                <a:lnTo>
                  <a:pt x="0" y="6095"/>
                </a:lnTo>
                <a:close/>
              </a:path>
            </a:pathLst>
          </a:custGeom>
          <a:solidFill>
            <a:srgbClr val="0000FF"/>
          </a:solidFill>
        </p:spPr>
        <p:txBody>
          <a:bodyPr wrap="square" lIns="0" tIns="0" rIns="0" bIns="0" rtlCol="0"/>
          <a:lstStyle/>
          <a:p>
            <a:endParaRPr/>
          </a:p>
        </p:txBody>
      </p:sp>
      <p:sp>
        <p:nvSpPr>
          <p:cNvPr id="10" name="object 10"/>
          <p:cNvSpPr/>
          <p:nvPr/>
        </p:nvSpPr>
        <p:spPr>
          <a:xfrm>
            <a:off x="580644" y="525780"/>
            <a:ext cx="4032504" cy="589178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574548" y="519683"/>
            <a:ext cx="4044950" cy="5904230"/>
          </a:xfrm>
          <a:custGeom>
            <a:avLst/>
            <a:gdLst/>
            <a:ahLst/>
            <a:cxnLst/>
            <a:rect l="l" t="t" r="r" b="b"/>
            <a:pathLst>
              <a:path w="4044950" h="5904230">
                <a:moveTo>
                  <a:pt x="0" y="5903976"/>
                </a:moveTo>
                <a:lnTo>
                  <a:pt x="4044696" y="5903976"/>
                </a:lnTo>
                <a:lnTo>
                  <a:pt x="4044696" y="0"/>
                </a:lnTo>
                <a:lnTo>
                  <a:pt x="0" y="0"/>
                </a:lnTo>
                <a:lnTo>
                  <a:pt x="0" y="5903976"/>
                </a:lnTo>
                <a:close/>
              </a:path>
            </a:pathLst>
          </a:custGeom>
          <a:ln w="9144">
            <a:solidFill>
              <a:srgbClr val="000000"/>
            </a:solidFill>
          </a:ln>
        </p:spPr>
        <p:txBody>
          <a:bodyPr wrap="square" lIns="0" tIns="0" rIns="0" bIns="0" rtlCol="0"/>
          <a:lstStyle/>
          <a:p>
            <a:endParaRPr/>
          </a:p>
        </p:txBody>
      </p:sp>
      <p:sp>
        <p:nvSpPr>
          <p:cNvPr id="12" name="object 12"/>
          <p:cNvSpPr/>
          <p:nvPr/>
        </p:nvSpPr>
        <p:spPr>
          <a:xfrm>
            <a:off x="0" y="472440"/>
            <a:ext cx="12192000" cy="0"/>
          </a:xfrm>
          <a:custGeom>
            <a:avLst/>
            <a:gdLst/>
            <a:ahLst/>
            <a:cxnLst/>
            <a:rect l="l" t="t" r="r" b="b"/>
            <a:pathLst>
              <a:path w="12192000">
                <a:moveTo>
                  <a:pt x="0" y="0"/>
                </a:moveTo>
                <a:lnTo>
                  <a:pt x="12192000" y="0"/>
                </a:lnTo>
              </a:path>
            </a:pathLst>
          </a:custGeom>
          <a:ln w="6096">
            <a:solidFill>
              <a:srgbClr val="000000"/>
            </a:solidFill>
            <a:prstDash val="sysDot"/>
          </a:ln>
        </p:spPr>
        <p:txBody>
          <a:bodyPr wrap="square" lIns="0" tIns="0" rIns="0" bIns="0" rtlCol="0"/>
          <a:lstStyle/>
          <a:p>
            <a:endParaRPr/>
          </a:p>
        </p:txBody>
      </p:sp>
      <p:pic>
        <p:nvPicPr>
          <p:cNvPr id="13" name="luvvoice.com-20240823-tHUd">
            <a:hlinkClick r:id="" action="ppaction://media"/>
            <a:extLst>
              <a:ext uri="{FF2B5EF4-FFF2-40B4-BE49-F238E27FC236}">
                <a16:creationId xmlns:a16="http://schemas.microsoft.com/office/drawing/2014/main" id="{C3EDE67C-4DC6-AC26-F1D8-A7B7DBC9B6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tabLst>
                <a:tab pos="386715" algn="l"/>
                <a:tab pos="12204065" algn="l"/>
              </a:tabLst>
            </a:pPr>
            <a:r>
              <a:rPr dirty="0">
                <a:latin typeface="Times New Roman"/>
                <a:cs typeface="Times New Roman"/>
              </a:rPr>
              <a:t> 	</a:t>
            </a:r>
            <a:r>
              <a:rPr spc="-10" dirty="0"/>
              <a:t>早期装配式建</a:t>
            </a:r>
            <a:r>
              <a:rPr spc="5" dirty="0"/>
              <a:t>筑</a:t>
            </a:r>
            <a:r>
              <a:rPr spc="-35" dirty="0"/>
              <a:t> </a:t>
            </a:r>
            <a:r>
              <a:rPr dirty="0"/>
              <a:t>–</a:t>
            </a:r>
            <a:r>
              <a:rPr spc="-15" dirty="0"/>
              <a:t> </a:t>
            </a:r>
            <a:r>
              <a:rPr spc="-20" dirty="0"/>
              <a:t>NAKAGIN</a:t>
            </a:r>
            <a:r>
              <a:rPr spc="-10" dirty="0"/>
              <a:t> CAPSULE</a:t>
            </a:r>
            <a:r>
              <a:rPr spc="-20" dirty="0"/>
              <a:t> </a:t>
            </a:r>
            <a:r>
              <a:rPr spc="-30" dirty="0"/>
              <a:t>TOWER</a:t>
            </a:r>
            <a:r>
              <a:rPr spc="-15" dirty="0"/>
              <a:t> </a:t>
            </a:r>
            <a:r>
              <a:rPr spc="-10" dirty="0"/>
              <a:t>1972,</a:t>
            </a:r>
            <a:r>
              <a:rPr spc="20" dirty="0"/>
              <a:t> </a:t>
            </a:r>
            <a:r>
              <a:rPr spc="-45" dirty="0"/>
              <a:t>TOKYO	</a:t>
            </a:r>
          </a:p>
        </p:txBody>
      </p:sp>
      <p:sp>
        <p:nvSpPr>
          <p:cNvPr id="3" name="object 3"/>
          <p:cNvSpPr/>
          <p:nvPr/>
        </p:nvSpPr>
        <p:spPr>
          <a:xfrm>
            <a:off x="6786371" y="765048"/>
            <a:ext cx="5070348" cy="49911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6786753" y="5829096"/>
            <a:ext cx="2207260" cy="116839"/>
          </a:xfrm>
          <a:prstGeom prst="rect">
            <a:avLst/>
          </a:prstGeom>
        </p:spPr>
        <p:txBody>
          <a:bodyPr vert="horz" wrap="square" lIns="0" tIns="12700" rIns="0" bIns="0" rtlCol="0">
            <a:spAutoFit/>
          </a:bodyPr>
          <a:lstStyle/>
          <a:p>
            <a:pPr marL="12700">
              <a:lnSpc>
                <a:spcPct val="100000"/>
              </a:lnSpc>
              <a:spcBef>
                <a:spcPts val="100"/>
              </a:spcBef>
            </a:pPr>
            <a:r>
              <a:rPr sz="600" spc="-5" dirty="0">
                <a:solidFill>
                  <a:srgbClr val="6E2E9F"/>
                </a:solidFill>
                <a:latin typeface="Calibri"/>
                <a:cs typeface="Calibri"/>
              </a:rPr>
              <a:t>(Source:</a:t>
            </a:r>
            <a:r>
              <a:rPr sz="600" spc="45" dirty="0">
                <a:solidFill>
                  <a:srgbClr val="6E2E9F"/>
                </a:solidFill>
                <a:latin typeface="Calibri"/>
                <a:cs typeface="Calibri"/>
              </a:rPr>
              <a:t> </a:t>
            </a:r>
            <a:r>
              <a:rPr sz="600" u="sng" spc="-10" dirty="0">
                <a:solidFill>
                  <a:srgbClr val="0000FF"/>
                </a:solidFill>
                <a:uFill>
                  <a:solidFill>
                    <a:srgbClr val="6E2E9F"/>
                  </a:solidFill>
                </a:uFill>
                <a:latin typeface="Calibri"/>
                <a:cs typeface="Calibri"/>
                <a:hlinkClick r:id="rId6"/>
              </a:rPr>
              <a:t>http://archeyes.com/nakagin-capsule-tower-kisho-kurokawa/</a:t>
            </a:r>
            <a:r>
              <a:rPr sz="600" spc="-10" dirty="0">
                <a:solidFill>
                  <a:srgbClr val="0000FF"/>
                </a:solidFill>
                <a:latin typeface="Calibri"/>
                <a:cs typeface="Calibri"/>
                <a:hlinkClick r:id="rId6"/>
              </a:rPr>
              <a:t>)</a:t>
            </a:r>
            <a:endParaRPr sz="600">
              <a:latin typeface="Calibri"/>
              <a:cs typeface="Calibri"/>
            </a:endParaRPr>
          </a:p>
        </p:txBody>
      </p:sp>
      <p:sp>
        <p:nvSpPr>
          <p:cNvPr id="5" name="object 5"/>
          <p:cNvSpPr/>
          <p:nvPr/>
        </p:nvSpPr>
        <p:spPr>
          <a:xfrm>
            <a:off x="8956675" y="5922860"/>
            <a:ext cx="22860" cy="5080"/>
          </a:xfrm>
          <a:custGeom>
            <a:avLst/>
            <a:gdLst/>
            <a:ahLst/>
            <a:cxnLst/>
            <a:rect l="l" t="t" r="r" b="b"/>
            <a:pathLst>
              <a:path w="22859" h="5079">
                <a:moveTo>
                  <a:pt x="0" y="4572"/>
                </a:moveTo>
                <a:lnTo>
                  <a:pt x="22859" y="4572"/>
                </a:lnTo>
                <a:lnTo>
                  <a:pt x="22859" y="0"/>
                </a:lnTo>
                <a:lnTo>
                  <a:pt x="0" y="0"/>
                </a:lnTo>
                <a:lnTo>
                  <a:pt x="0" y="4572"/>
                </a:lnTo>
                <a:close/>
              </a:path>
            </a:pathLst>
          </a:custGeom>
          <a:solidFill>
            <a:srgbClr val="0000FF"/>
          </a:solidFill>
        </p:spPr>
        <p:txBody>
          <a:bodyPr wrap="square" lIns="0" tIns="0" rIns="0" bIns="0" rtlCol="0"/>
          <a:lstStyle/>
          <a:p>
            <a:endParaRPr/>
          </a:p>
        </p:txBody>
      </p:sp>
      <p:sp>
        <p:nvSpPr>
          <p:cNvPr id="6" name="object 6"/>
          <p:cNvSpPr/>
          <p:nvPr/>
        </p:nvSpPr>
        <p:spPr>
          <a:xfrm>
            <a:off x="2825495" y="765048"/>
            <a:ext cx="3657600" cy="5715000"/>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155549" y="2298319"/>
            <a:ext cx="2768600" cy="3317875"/>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rgbClr val="1F2021"/>
                </a:solidFill>
                <a:latin typeface="微软雅黑"/>
                <a:cs typeface="微软雅黑"/>
              </a:rPr>
              <a:t>现代建筑史上首座 真正以胶囊般的建 </a:t>
            </a:r>
            <a:r>
              <a:rPr sz="2400" spc="-5" dirty="0">
                <a:solidFill>
                  <a:srgbClr val="1F2021"/>
                </a:solidFill>
                <a:latin typeface="微软雅黑"/>
                <a:cs typeface="微软雅黑"/>
              </a:rPr>
              <a:t>筑模块兴建的建筑， </a:t>
            </a:r>
            <a:r>
              <a:rPr sz="2400" dirty="0">
                <a:solidFill>
                  <a:srgbClr val="1F2021"/>
                </a:solidFill>
                <a:latin typeface="微软雅黑"/>
                <a:cs typeface="微软雅黑"/>
              </a:rPr>
              <a:t>由两座相互连结的 大楼组成，</a:t>
            </a:r>
            <a:r>
              <a:rPr sz="2400" dirty="0">
                <a:solidFill>
                  <a:srgbClr val="FF0000"/>
                </a:solidFill>
                <a:latin typeface="微软雅黑"/>
                <a:cs typeface="微软雅黑"/>
              </a:rPr>
              <a:t>总共包 含了</a:t>
            </a:r>
            <a:r>
              <a:rPr sz="2400" spc="-5" dirty="0">
                <a:solidFill>
                  <a:srgbClr val="FF0000"/>
                </a:solidFill>
                <a:latin typeface="微软雅黑"/>
                <a:cs typeface="微软雅黑"/>
              </a:rPr>
              <a:t>140</a:t>
            </a:r>
            <a:r>
              <a:rPr sz="2400" dirty="0">
                <a:solidFill>
                  <a:srgbClr val="FF0000"/>
                </a:solidFill>
                <a:latin typeface="微软雅黑"/>
                <a:cs typeface="微软雅黑"/>
              </a:rPr>
              <a:t>块建筑模 </a:t>
            </a:r>
            <a:r>
              <a:rPr sz="2400" spc="-5" dirty="0">
                <a:solidFill>
                  <a:srgbClr val="FF0000"/>
                </a:solidFill>
                <a:latin typeface="微软雅黑"/>
                <a:cs typeface="微软雅黑"/>
              </a:rPr>
              <a:t>块</a:t>
            </a:r>
            <a:r>
              <a:rPr sz="2400" dirty="0">
                <a:solidFill>
                  <a:srgbClr val="1F2021"/>
                </a:solidFill>
                <a:latin typeface="微软雅黑"/>
                <a:cs typeface="微软雅黑"/>
              </a:rPr>
              <a:t>，每一个独立单 位被设计为可以独 立更换</a:t>
            </a:r>
            <a:endParaRPr sz="2400" dirty="0">
              <a:latin typeface="微软雅黑"/>
              <a:cs typeface="微软雅黑"/>
            </a:endParaRPr>
          </a:p>
        </p:txBody>
      </p:sp>
      <p:pic>
        <p:nvPicPr>
          <p:cNvPr id="8" name="luvvoice.com-20240823-nuFp">
            <a:hlinkClick r:id="" action="ppaction://media"/>
            <a:extLst>
              <a:ext uri="{FF2B5EF4-FFF2-40B4-BE49-F238E27FC236}">
                <a16:creationId xmlns:a16="http://schemas.microsoft.com/office/drawing/2014/main" id="{02130A61-40AB-F3A0-C264-6301D749F1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594" y="245491"/>
            <a:ext cx="4465320" cy="369570"/>
          </a:xfrm>
          <a:prstGeom prst="rect">
            <a:avLst/>
          </a:prstGeom>
        </p:spPr>
        <p:txBody>
          <a:bodyPr vert="horz" wrap="square" lIns="0" tIns="13335" rIns="0" bIns="0" rtlCol="0">
            <a:spAutoFit/>
          </a:bodyPr>
          <a:lstStyle/>
          <a:p>
            <a:pPr marL="12700">
              <a:lnSpc>
                <a:spcPct val="100000"/>
              </a:lnSpc>
              <a:spcBef>
                <a:spcPts val="105"/>
              </a:spcBef>
            </a:pPr>
            <a:r>
              <a:rPr u="none" spc="-10" dirty="0"/>
              <a:t>现代装配式建</a:t>
            </a:r>
            <a:r>
              <a:rPr u="none" spc="5" dirty="0"/>
              <a:t>筑</a:t>
            </a:r>
            <a:r>
              <a:rPr u="none" spc="-50" dirty="0"/>
              <a:t> </a:t>
            </a:r>
            <a:r>
              <a:rPr u="none" dirty="0"/>
              <a:t>–</a:t>
            </a:r>
            <a:r>
              <a:rPr u="none" spc="-25" dirty="0"/>
              <a:t> </a:t>
            </a:r>
            <a:r>
              <a:rPr u="none" dirty="0"/>
              <a:t>461</a:t>
            </a:r>
            <a:r>
              <a:rPr u="none" spc="-10" dirty="0"/>
              <a:t> </a:t>
            </a:r>
            <a:r>
              <a:rPr u="none" dirty="0"/>
              <a:t>DEAN,</a:t>
            </a:r>
            <a:r>
              <a:rPr u="none" spc="-40" dirty="0"/>
              <a:t> </a:t>
            </a:r>
            <a:r>
              <a:rPr u="none" spc="5" dirty="0"/>
              <a:t>纽约</a:t>
            </a:r>
          </a:p>
        </p:txBody>
      </p:sp>
      <p:sp>
        <p:nvSpPr>
          <p:cNvPr id="3" name="object 3"/>
          <p:cNvSpPr/>
          <p:nvPr/>
        </p:nvSpPr>
        <p:spPr>
          <a:xfrm>
            <a:off x="7693152" y="143255"/>
            <a:ext cx="4280915" cy="2596896"/>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8971533" y="2828289"/>
            <a:ext cx="2786380" cy="147955"/>
          </a:xfrm>
          <a:prstGeom prst="rect">
            <a:avLst/>
          </a:prstGeom>
        </p:spPr>
        <p:txBody>
          <a:bodyPr vert="horz" wrap="square" lIns="0" tIns="13335" rIns="0" bIns="0" rtlCol="0">
            <a:spAutoFit/>
          </a:bodyPr>
          <a:lstStyle/>
          <a:p>
            <a:pPr marL="12700">
              <a:lnSpc>
                <a:spcPct val="100000"/>
              </a:lnSpc>
              <a:spcBef>
                <a:spcPts val="105"/>
              </a:spcBef>
            </a:pPr>
            <a:r>
              <a:rPr sz="800" spc="-15" dirty="0">
                <a:solidFill>
                  <a:srgbClr val="6E2E9F"/>
                </a:solidFill>
                <a:latin typeface="Calibri"/>
                <a:cs typeface="Calibri"/>
              </a:rPr>
              <a:t>(Source:</a:t>
            </a:r>
            <a:r>
              <a:rPr sz="800" dirty="0">
                <a:solidFill>
                  <a:srgbClr val="6E2E9F"/>
                </a:solidFill>
                <a:latin typeface="Calibri"/>
                <a:cs typeface="Calibri"/>
              </a:rPr>
              <a:t> </a:t>
            </a:r>
            <a:r>
              <a:rPr sz="800" u="sng" spc="-10" dirty="0">
                <a:solidFill>
                  <a:srgbClr val="6E2E9F"/>
                </a:solidFill>
                <a:uFill>
                  <a:solidFill>
                    <a:srgbClr val="6E2E9F"/>
                  </a:solidFill>
                </a:uFill>
                <a:latin typeface="Calibri"/>
                <a:cs typeface="Calibri"/>
              </a:rPr>
              <a:t>https://jamesprovost.com/portfolio/modular-construction</a:t>
            </a:r>
            <a:r>
              <a:rPr sz="800" spc="-10" dirty="0">
                <a:solidFill>
                  <a:srgbClr val="6E2E9F"/>
                </a:solidFill>
                <a:latin typeface="Calibri"/>
                <a:cs typeface="Calibri"/>
              </a:rPr>
              <a:t>)</a:t>
            </a:r>
            <a:endParaRPr sz="800">
              <a:latin typeface="Calibri"/>
              <a:cs typeface="Calibri"/>
            </a:endParaRPr>
          </a:p>
        </p:txBody>
      </p:sp>
      <p:sp>
        <p:nvSpPr>
          <p:cNvPr id="5" name="object 5"/>
          <p:cNvSpPr/>
          <p:nvPr/>
        </p:nvSpPr>
        <p:spPr>
          <a:xfrm>
            <a:off x="4091940" y="716280"/>
            <a:ext cx="3148584" cy="2455164"/>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9051035" y="3278123"/>
            <a:ext cx="2691383" cy="3012948"/>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4040504" y="3234689"/>
            <a:ext cx="3336925" cy="269875"/>
          </a:xfrm>
          <a:prstGeom prst="rect">
            <a:avLst/>
          </a:prstGeom>
        </p:spPr>
        <p:txBody>
          <a:bodyPr vert="horz" wrap="square" lIns="0" tIns="13335" rIns="0" bIns="0" rtlCol="0">
            <a:spAutoFit/>
          </a:bodyPr>
          <a:lstStyle/>
          <a:p>
            <a:pPr marL="12700" marR="5080">
              <a:lnSpc>
                <a:spcPct val="100000"/>
              </a:lnSpc>
              <a:spcBef>
                <a:spcPts val="105"/>
              </a:spcBef>
            </a:pPr>
            <a:r>
              <a:rPr sz="800" spc="-10" dirty="0">
                <a:solidFill>
                  <a:srgbClr val="6E2E9F"/>
                </a:solidFill>
                <a:latin typeface="Calibri"/>
                <a:cs typeface="Calibri"/>
              </a:rPr>
              <a:t>(Source:</a:t>
            </a:r>
            <a:r>
              <a:rPr sz="800" u="sng" spc="-10" dirty="0">
                <a:solidFill>
                  <a:srgbClr val="0000FF"/>
                </a:solidFill>
                <a:uFill>
                  <a:solidFill>
                    <a:srgbClr val="6E2E9F"/>
                  </a:solidFill>
                </a:uFill>
                <a:latin typeface="Calibri"/>
                <a:cs typeface="Calibri"/>
                <a:hlinkClick r:id="rId8"/>
              </a:rPr>
              <a:t>http://www.ctbuh.org/Events/CTBUHRelatedEvents/AtlanticYardsB2Mod </a:t>
            </a:r>
            <a:r>
              <a:rPr sz="800" spc="-10" dirty="0">
                <a:solidFill>
                  <a:srgbClr val="0000FF"/>
                </a:solidFill>
                <a:latin typeface="Calibri"/>
                <a:cs typeface="Calibri"/>
              </a:rPr>
              <a:t> </a:t>
            </a:r>
            <a:r>
              <a:rPr sz="800" u="sng" spc="-10" dirty="0">
                <a:solidFill>
                  <a:srgbClr val="6E2E9F"/>
                </a:solidFill>
                <a:uFill>
                  <a:solidFill>
                    <a:srgbClr val="6E2E9F"/>
                  </a:solidFill>
                </a:uFill>
                <a:latin typeface="Calibri"/>
                <a:cs typeface="Calibri"/>
              </a:rPr>
              <a:t>ularontheRise/tabid/4814/language/en-US/Default.aspx</a:t>
            </a:r>
            <a:r>
              <a:rPr sz="800" spc="-10" dirty="0">
                <a:solidFill>
                  <a:srgbClr val="6E2E9F"/>
                </a:solidFill>
                <a:latin typeface="Calibri"/>
                <a:cs typeface="Calibri"/>
              </a:rPr>
              <a:t>)</a:t>
            </a:r>
            <a:endParaRPr sz="800">
              <a:latin typeface="Calibri"/>
              <a:cs typeface="Calibri"/>
            </a:endParaRPr>
          </a:p>
        </p:txBody>
      </p:sp>
      <p:sp>
        <p:nvSpPr>
          <p:cNvPr id="8" name="object 8"/>
          <p:cNvSpPr txBox="1"/>
          <p:nvPr/>
        </p:nvSpPr>
        <p:spPr>
          <a:xfrm>
            <a:off x="8837421" y="6271971"/>
            <a:ext cx="3138805" cy="269875"/>
          </a:xfrm>
          <a:prstGeom prst="rect">
            <a:avLst/>
          </a:prstGeom>
        </p:spPr>
        <p:txBody>
          <a:bodyPr vert="horz" wrap="square" lIns="0" tIns="12700" rIns="0" bIns="0" rtlCol="0">
            <a:spAutoFit/>
          </a:bodyPr>
          <a:lstStyle/>
          <a:p>
            <a:pPr marL="12700" marR="5080">
              <a:lnSpc>
                <a:spcPct val="100000"/>
              </a:lnSpc>
              <a:spcBef>
                <a:spcPts val="100"/>
              </a:spcBef>
            </a:pPr>
            <a:r>
              <a:rPr sz="800" spc="-15" dirty="0">
                <a:solidFill>
                  <a:srgbClr val="6E2E9F"/>
                </a:solidFill>
                <a:latin typeface="Calibri"/>
                <a:cs typeface="Calibri"/>
              </a:rPr>
              <a:t>(Source: </a:t>
            </a:r>
            <a:r>
              <a:rPr sz="800" u="sng" spc="-10" dirty="0">
                <a:solidFill>
                  <a:srgbClr val="6E2E9F"/>
                </a:solidFill>
                <a:uFill>
                  <a:solidFill>
                    <a:srgbClr val="6E2E9F"/>
                  </a:solidFill>
                </a:uFill>
                <a:latin typeface="Calibri"/>
                <a:cs typeface="Calibri"/>
              </a:rPr>
              <a:t>https://thinkwingradio.com/2011/03/28/modular-construction-the</a:t>
            </a:r>
            <a:r>
              <a:rPr sz="800" spc="-10" dirty="0">
                <a:solidFill>
                  <a:srgbClr val="6E2E9F"/>
                </a:solidFill>
                <a:latin typeface="Calibri"/>
                <a:cs typeface="Calibri"/>
              </a:rPr>
              <a:t>-  future-of-high-rise-building/)</a:t>
            </a:r>
            <a:endParaRPr sz="800">
              <a:latin typeface="Calibri"/>
              <a:cs typeface="Calibri"/>
            </a:endParaRPr>
          </a:p>
        </p:txBody>
      </p:sp>
      <p:sp>
        <p:nvSpPr>
          <p:cNvPr id="9" name="object 9"/>
          <p:cNvSpPr txBox="1"/>
          <p:nvPr/>
        </p:nvSpPr>
        <p:spPr>
          <a:xfrm>
            <a:off x="308254" y="891616"/>
            <a:ext cx="2979420" cy="576580"/>
          </a:xfrm>
          <a:prstGeom prst="rect">
            <a:avLst/>
          </a:prstGeom>
        </p:spPr>
        <p:txBody>
          <a:bodyPr vert="horz" wrap="square" lIns="0" tIns="12700" rIns="0" bIns="0" rtlCol="0">
            <a:spAutoFit/>
          </a:bodyPr>
          <a:lstStyle/>
          <a:p>
            <a:pPr marL="12700">
              <a:lnSpc>
                <a:spcPct val="100000"/>
              </a:lnSpc>
              <a:spcBef>
                <a:spcPts val="100"/>
              </a:spcBef>
            </a:pPr>
            <a:r>
              <a:rPr sz="1800" b="1" u="heavy" spc="-5" dirty="0">
                <a:uFill>
                  <a:solidFill>
                    <a:srgbClr val="000000"/>
                  </a:solidFill>
                </a:uFill>
                <a:latin typeface="Calibri"/>
                <a:cs typeface="Calibri"/>
              </a:rPr>
              <a:t>461 </a:t>
            </a:r>
            <a:r>
              <a:rPr sz="1800" b="1" u="heavy" dirty="0">
                <a:uFill>
                  <a:solidFill>
                    <a:srgbClr val="000000"/>
                  </a:solidFill>
                </a:uFill>
                <a:latin typeface="Calibri"/>
                <a:cs typeface="Calibri"/>
              </a:rPr>
              <a:t>Dean </a:t>
            </a:r>
            <a:r>
              <a:rPr sz="1800" b="1" u="heavy" spc="-10" dirty="0">
                <a:uFill>
                  <a:solidFill>
                    <a:srgbClr val="000000"/>
                  </a:solidFill>
                </a:uFill>
                <a:latin typeface="Calibri"/>
                <a:cs typeface="Calibri"/>
              </a:rPr>
              <a:t>Street, </a:t>
            </a:r>
            <a:r>
              <a:rPr sz="1800" b="1" u="heavy" spc="-5" dirty="0">
                <a:uFill>
                  <a:solidFill>
                    <a:srgbClr val="000000"/>
                  </a:solidFill>
                </a:uFill>
                <a:latin typeface="Calibri"/>
                <a:cs typeface="Calibri"/>
              </a:rPr>
              <a:t>New</a:t>
            </a:r>
            <a:r>
              <a:rPr sz="1800" b="1" u="heavy" spc="-200" dirty="0">
                <a:uFill>
                  <a:solidFill>
                    <a:srgbClr val="000000"/>
                  </a:solidFill>
                </a:uFill>
                <a:latin typeface="Calibri"/>
                <a:cs typeface="Calibri"/>
              </a:rPr>
              <a:t> </a:t>
            </a:r>
            <a:r>
              <a:rPr sz="1800" b="1" u="heavy" spc="-70" dirty="0">
                <a:uFill>
                  <a:solidFill>
                    <a:srgbClr val="000000"/>
                  </a:solidFill>
                </a:uFill>
                <a:latin typeface="Calibri"/>
                <a:cs typeface="Calibri"/>
              </a:rPr>
              <a:t>York</a:t>
            </a:r>
            <a:endParaRPr sz="1800">
              <a:latin typeface="Calibri"/>
              <a:cs typeface="Calibri"/>
            </a:endParaRPr>
          </a:p>
          <a:p>
            <a:pPr marL="12700">
              <a:lnSpc>
                <a:spcPct val="100000"/>
              </a:lnSpc>
              <a:spcBef>
                <a:spcPts val="15"/>
              </a:spcBef>
            </a:pPr>
            <a:r>
              <a:rPr sz="1800" spc="-15" dirty="0">
                <a:latin typeface="微软雅黑"/>
                <a:cs typeface="微软雅黑"/>
              </a:rPr>
              <a:t>预制件厂距离施工现</a:t>
            </a:r>
            <a:r>
              <a:rPr sz="1800" spc="-10" dirty="0">
                <a:latin typeface="微软雅黑"/>
                <a:cs typeface="微软雅黑"/>
              </a:rPr>
              <a:t>场</a:t>
            </a:r>
            <a:r>
              <a:rPr sz="1800" spc="-15" dirty="0">
                <a:latin typeface="Calibri"/>
                <a:cs typeface="Calibri"/>
              </a:rPr>
              <a:t>10</a:t>
            </a:r>
            <a:r>
              <a:rPr sz="1800" spc="-15" dirty="0">
                <a:latin typeface="微软雅黑"/>
                <a:cs typeface="微软雅黑"/>
              </a:rPr>
              <a:t>千米</a:t>
            </a:r>
            <a:endParaRPr sz="1800">
              <a:latin typeface="微软雅黑"/>
              <a:cs typeface="微软雅黑"/>
            </a:endParaRPr>
          </a:p>
        </p:txBody>
      </p:sp>
      <p:sp>
        <p:nvSpPr>
          <p:cNvPr id="10" name="object 10"/>
          <p:cNvSpPr/>
          <p:nvPr/>
        </p:nvSpPr>
        <p:spPr>
          <a:xfrm>
            <a:off x="132587" y="3793234"/>
            <a:ext cx="8267700" cy="2948940"/>
          </a:xfrm>
          <a:prstGeom prst="rect">
            <a:avLst/>
          </a:prstGeom>
          <a:blipFill>
            <a:blip r:embed="rId9" cstate="print"/>
            <a:stretch>
              <a:fillRect/>
            </a:stretch>
          </a:blipFill>
        </p:spPr>
        <p:txBody>
          <a:bodyPr wrap="square" lIns="0" tIns="0" rIns="0" bIns="0" rtlCol="0"/>
          <a:lstStyle/>
          <a:p>
            <a:endParaRPr/>
          </a:p>
        </p:txBody>
      </p:sp>
      <p:pic>
        <p:nvPicPr>
          <p:cNvPr id="11" name="luvvoice.com-20240823-pMn1">
            <a:hlinkClick r:id="" action="ppaction://media"/>
            <a:extLst>
              <a:ext uri="{FF2B5EF4-FFF2-40B4-BE49-F238E27FC236}">
                <a16:creationId xmlns:a16="http://schemas.microsoft.com/office/drawing/2014/main" id="{335A6C18-3BA5-ACBD-7D90-E0DF804F7E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4408" y="1136396"/>
            <a:ext cx="8690610" cy="360680"/>
          </a:xfrm>
          <a:prstGeom prst="rect">
            <a:avLst/>
          </a:prstGeom>
        </p:spPr>
        <p:txBody>
          <a:bodyPr vert="horz" wrap="square" lIns="0" tIns="12065" rIns="0" bIns="0" rtlCol="0">
            <a:spAutoFit/>
          </a:bodyPr>
          <a:lstStyle/>
          <a:p>
            <a:pPr marL="302260" indent="-289560">
              <a:lnSpc>
                <a:spcPct val="100000"/>
              </a:lnSpc>
              <a:spcBef>
                <a:spcPts val="95"/>
              </a:spcBef>
              <a:buFont typeface="Wingdings"/>
              <a:buChar char=""/>
              <a:tabLst>
                <a:tab pos="302260" algn="l"/>
              </a:tabLst>
            </a:pPr>
            <a:r>
              <a:rPr sz="2200" b="1" spc="-5" dirty="0">
                <a:latin typeface="微软雅黑"/>
                <a:cs typeface="微软雅黑"/>
              </a:rPr>
              <a:t>我国对装配式建筑的定义：</a:t>
            </a:r>
            <a:r>
              <a:rPr sz="2200" spc="-5" dirty="0">
                <a:latin typeface="微软雅黑"/>
                <a:cs typeface="微软雅黑"/>
              </a:rPr>
              <a:t>由预</a:t>
            </a:r>
            <a:r>
              <a:rPr sz="2200" dirty="0">
                <a:latin typeface="微软雅黑"/>
                <a:cs typeface="微软雅黑"/>
              </a:rPr>
              <a:t>制</a:t>
            </a:r>
            <a:r>
              <a:rPr sz="2200" spc="-5" dirty="0">
                <a:latin typeface="微软雅黑"/>
                <a:cs typeface="微软雅黑"/>
              </a:rPr>
              <a:t>部品</a:t>
            </a:r>
            <a:r>
              <a:rPr sz="2200" dirty="0">
                <a:latin typeface="微软雅黑"/>
                <a:cs typeface="微软雅黑"/>
              </a:rPr>
              <a:t>部</a:t>
            </a:r>
            <a:r>
              <a:rPr sz="2200" spc="-5" dirty="0">
                <a:latin typeface="微软雅黑"/>
                <a:cs typeface="微软雅黑"/>
              </a:rPr>
              <a:t>件在</a:t>
            </a:r>
            <a:r>
              <a:rPr sz="2200" dirty="0">
                <a:latin typeface="微软雅黑"/>
                <a:cs typeface="微软雅黑"/>
              </a:rPr>
              <a:t>工</a:t>
            </a:r>
            <a:r>
              <a:rPr sz="2200" spc="-5" dirty="0">
                <a:latin typeface="微软雅黑"/>
                <a:cs typeface="微软雅黑"/>
              </a:rPr>
              <a:t>地装</a:t>
            </a:r>
            <a:r>
              <a:rPr sz="2200" dirty="0">
                <a:latin typeface="微软雅黑"/>
                <a:cs typeface="微软雅黑"/>
              </a:rPr>
              <a:t>配</a:t>
            </a:r>
            <a:r>
              <a:rPr sz="2200" spc="-5" dirty="0">
                <a:latin typeface="微软雅黑"/>
                <a:cs typeface="微软雅黑"/>
              </a:rPr>
              <a:t>而成</a:t>
            </a:r>
            <a:r>
              <a:rPr sz="2200" dirty="0">
                <a:latin typeface="微软雅黑"/>
                <a:cs typeface="微软雅黑"/>
              </a:rPr>
              <a:t>的</a:t>
            </a:r>
            <a:r>
              <a:rPr sz="2200" spc="-5" dirty="0">
                <a:latin typeface="微软雅黑"/>
                <a:cs typeface="微软雅黑"/>
              </a:rPr>
              <a:t>建</a:t>
            </a:r>
            <a:r>
              <a:rPr sz="2200" spc="15" dirty="0">
                <a:latin typeface="微软雅黑"/>
                <a:cs typeface="微软雅黑"/>
              </a:rPr>
              <a:t>筑</a:t>
            </a:r>
            <a:r>
              <a:rPr sz="2200" spc="-5" dirty="0">
                <a:latin typeface="微软雅黑"/>
                <a:cs typeface="微软雅黑"/>
              </a:rPr>
              <a:t>。</a:t>
            </a:r>
            <a:endParaRPr sz="2200" dirty="0">
              <a:latin typeface="微软雅黑"/>
              <a:cs typeface="微软雅黑"/>
            </a:endParaRPr>
          </a:p>
        </p:txBody>
      </p:sp>
      <p:sp>
        <p:nvSpPr>
          <p:cNvPr id="3" name="object 3"/>
          <p:cNvSpPr/>
          <p:nvPr/>
        </p:nvSpPr>
        <p:spPr>
          <a:xfrm>
            <a:off x="9425178" y="2652522"/>
            <a:ext cx="2103120" cy="1701164"/>
          </a:xfrm>
          <a:custGeom>
            <a:avLst/>
            <a:gdLst/>
            <a:ahLst/>
            <a:cxnLst/>
            <a:rect l="l" t="t" r="r" b="b"/>
            <a:pathLst>
              <a:path w="2103120" h="1701164">
                <a:moveTo>
                  <a:pt x="0" y="1700783"/>
                </a:moveTo>
                <a:lnTo>
                  <a:pt x="2103120" y="1700783"/>
                </a:lnTo>
                <a:lnTo>
                  <a:pt x="2103120" y="0"/>
                </a:lnTo>
                <a:lnTo>
                  <a:pt x="0" y="0"/>
                </a:lnTo>
                <a:lnTo>
                  <a:pt x="0" y="1700783"/>
                </a:lnTo>
                <a:close/>
              </a:path>
            </a:pathLst>
          </a:custGeom>
          <a:ln w="25908">
            <a:solidFill>
              <a:srgbClr val="0000FF"/>
            </a:solidFill>
          </a:ln>
        </p:spPr>
        <p:txBody>
          <a:bodyPr wrap="square" lIns="0" tIns="0" rIns="0" bIns="0" rtlCol="0"/>
          <a:lstStyle/>
          <a:p>
            <a:endParaRPr/>
          </a:p>
        </p:txBody>
      </p:sp>
      <p:sp>
        <p:nvSpPr>
          <p:cNvPr id="4" name="object 4"/>
          <p:cNvSpPr txBox="1"/>
          <p:nvPr/>
        </p:nvSpPr>
        <p:spPr>
          <a:xfrm>
            <a:off x="9504680" y="2609215"/>
            <a:ext cx="2159000" cy="1671955"/>
          </a:xfrm>
          <a:prstGeom prst="rect">
            <a:avLst/>
          </a:prstGeom>
        </p:spPr>
        <p:txBody>
          <a:bodyPr vert="horz" wrap="square" lIns="0" tIns="12700" rIns="0" bIns="0" rtlCol="0">
            <a:spAutoFit/>
          </a:bodyPr>
          <a:lstStyle/>
          <a:p>
            <a:pPr marL="12700" marR="5080">
              <a:lnSpc>
                <a:spcPct val="150000"/>
              </a:lnSpc>
              <a:spcBef>
                <a:spcPts val="100"/>
              </a:spcBef>
            </a:pPr>
            <a:r>
              <a:rPr sz="2400" b="1" dirty="0">
                <a:latin typeface="微软雅黑"/>
                <a:cs typeface="微软雅黑"/>
              </a:rPr>
              <a:t>简单而言：像 造汽车、搭积 </a:t>
            </a:r>
            <a:r>
              <a:rPr sz="2400" b="1" spc="-5" dirty="0">
                <a:latin typeface="微软雅黑"/>
                <a:cs typeface="微软雅黑"/>
              </a:rPr>
              <a:t>木一样造房子！</a:t>
            </a:r>
            <a:endParaRPr sz="2400">
              <a:latin typeface="微软雅黑"/>
              <a:cs typeface="微软雅黑"/>
            </a:endParaRPr>
          </a:p>
        </p:txBody>
      </p:sp>
      <p:sp>
        <p:nvSpPr>
          <p:cNvPr id="5" name="object 5"/>
          <p:cNvSpPr/>
          <p:nvPr/>
        </p:nvSpPr>
        <p:spPr>
          <a:xfrm>
            <a:off x="982980" y="2060448"/>
            <a:ext cx="7491983" cy="341680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68502" y="2045970"/>
            <a:ext cx="7520940" cy="3446145"/>
          </a:xfrm>
          <a:custGeom>
            <a:avLst/>
            <a:gdLst/>
            <a:ahLst/>
            <a:cxnLst/>
            <a:rect l="l" t="t" r="r" b="b"/>
            <a:pathLst>
              <a:path w="7520940" h="3446145">
                <a:moveTo>
                  <a:pt x="0" y="3445764"/>
                </a:moveTo>
                <a:lnTo>
                  <a:pt x="7520940" y="3445764"/>
                </a:lnTo>
                <a:lnTo>
                  <a:pt x="7520940" y="0"/>
                </a:lnTo>
                <a:lnTo>
                  <a:pt x="0" y="0"/>
                </a:lnTo>
                <a:lnTo>
                  <a:pt x="0" y="3445764"/>
                </a:lnTo>
                <a:close/>
              </a:path>
            </a:pathLst>
          </a:custGeom>
          <a:ln w="28956">
            <a:solidFill>
              <a:srgbClr val="0000FF"/>
            </a:solidFill>
          </a:ln>
        </p:spPr>
        <p:txBody>
          <a:bodyPr wrap="square" lIns="0" tIns="0" rIns="0" bIns="0" rtlCol="0"/>
          <a:lstStyle/>
          <a:p>
            <a:endParaRPr/>
          </a:p>
        </p:txBody>
      </p:sp>
      <p:sp>
        <p:nvSpPr>
          <p:cNvPr id="7" name="object 7"/>
          <p:cNvSpPr/>
          <p:nvPr/>
        </p:nvSpPr>
        <p:spPr>
          <a:xfrm>
            <a:off x="8775192" y="3204972"/>
            <a:ext cx="548640" cy="768350"/>
          </a:xfrm>
          <a:custGeom>
            <a:avLst/>
            <a:gdLst/>
            <a:ahLst/>
            <a:cxnLst/>
            <a:rect l="l" t="t" r="r" b="b"/>
            <a:pathLst>
              <a:path w="548640" h="768350">
                <a:moveTo>
                  <a:pt x="274319" y="0"/>
                </a:moveTo>
                <a:lnTo>
                  <a:pt x="274319" y="192024"/>
                </a:lnTo>
                <a:lnTo>
                  <a:pt x="0" y="192024"/>
                </a:lnTo>
                <a:lnTo>
                  <a:pt x="0" y="576071"/>
                </a:lnTo>
                <a:lnTo>
                  <a:pt x="274319" y="576071"/>
                </a:lnTo>
                <a:lnTo>
                  <a:pt x="274319" y="768095"/>
                </a:lnTo>
                <a:lnTo>
                  <a:pt x="548639" y="384048"/>
                </a:lnTo>
                <a:lnTo>
                  <a:pt x="274319" y="0"/>
                </a:lnTo>
                <a:close/>
              </a:path>
            </a:pathLst>
          </a:custGeom>
          <a:solidFill>
            <a:srgbClr val="F79546"/>
          </a:solidFill>
        </p:spPr>
        <p:txBody>
          <a:bodyPr wrap="square" lIns="0" tIns="0" rIns="0" bIns="0" rtlCol="0"/>
          <a:lstStyle/>
          <a:p>
            <a:endParaRPr/>
          </a:p>
        </p:txBody>
      </p:sp>
      <p:sp>
        <p:nvSpPr>
          <p:cNvPr id="8" name="object 8"/>
          <p:cNvSpPr txBox="1"/>
          <p:nvPr/>
        </p:nvSpPr>
        <p:spPr>
          <a:xfrm>
            <a:off x="2914904" y="5944615"/>
            <a:ext cx="655002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00"/>
                </a:solidFill>
                <a:latin typeface="黑体"/>
                <a:cs typeface="黑体"/>
              </a:rPr>
              <a:t>装配</a:t>
            </a:r>
            <a:r>
              <a:rPr sz="3200" b="1" spc="-10" dirty="0">
                <a:solidFill>
                  <a:srgbClr val="FF0000"/>
                </a:solidFill>
                <a:latin typeface="黑体"/>
                <a:cs typeface="黑体"/>
              </a:rPr>
              <a:t>式</a:t>
            </a:r>
            <a:r>
              <a:rPr sz="3200" b="1" dirty="0">
                <a:solidFill>
                  <a:srgbClr val="FF0000"/>
                </a:solidFill>
                <a:latin typeface="黑体"/>
                <a:cs typeface="黑体"/>
              </a:rPr>
              <a:t>是</a:t>
            </a:r>
            <a:r>
              <a:rPr sz="3200" b="1" spc="-5" dirty="0">
                <a:solidFill>
                  <a:srgbClr val="FF0000"/>
                </a:solidFill>
                <a:latin typeface="黑体"/>
                <a:cs typeface="黑体"/>
              </a:rPr>
              <a:t>工</a:t>
            </a:r>
            <a:r>
              <a:rPr sz="3200" b="1" spc="-10" dirty="0">
                <a:solidFill>
                  <a:srgbClr val="FF0000"/>
                </a:solidFill>
                <a:latin typeface="黑体"/>
                <a:cs typeface="黑体"/>
              </a:rPr>
              <a:t>业</a:t>
            </a:r>
            <a:r>
              <a:rPr sz="3200" b="1" dirty="0">
                <a:solidFill>
                  <a:srgbClr val="FF0000"/>
                </a:solidFill>
                <a:latin typeface="黑体"/>
                <a:cs typeface="黑体"/>
              </a:rPr>
              <a:t>化</a:t>
            </a:r>
            <a:r>
              <a:rPr sz="3200" b="1" spc="-5" dirty="0">
                <a:solidFill>
                  <a:srgbClr val="FF0000"/>
                </a:solidFill>
                <a:latin typeface="黑体"/>
                <a:cs typeface="黑体"/>
              </a:rPr>
              <a:t>最</a:t>
            </a:r>
            <a:r>
              <a:rPr sz="3200" b="1" spc="-10" dirty="0">
                <a:solidFill>
                  <a:srgbClr val="FF0000"/>
                </a:solidFill>
                <a:latin typeface="黑体"/>
                <a:cs typeface="黑体"/>
              </a:rPr>
              <a:t>主</a:t>
            </a:r>
            <a:r>
              <a:rPr sz="3200" b="1" dirty="0">
                <a:solidFill>
                  <a:srgbClr val="FF0000"/>
                </a:solidFill>
                <a:latin typeface="黑体"/>
                <a:cs typeface="黑体"/>
              </a:rPr>
              <a:t>要</a:t>
            </a:r>
            <a:r>
              <a:rPr sz="3200" b="1" spc="-5" dirty="0">
                <a:solidFill>
                  <a:srgbClr val="FF0000"/>
                </a:solidFill>
                <a:latin typeface="黑体"/>
                <a:cs typeface="黑体"/>
              </a:rPr>
              <a:t>的</a:t>
            </a:r>
            <a:r>
              <a:rPr sz="3200" b="1" spc="-10" dirty="0">
                <a:solidFill>
                  <a:srgbClr val="FF0000"/>
                </a:solidFill>
                <a:latin typeface="黑体"/>
                <a:cs typeface="黑体"/>
              </a:rPr>
              <a:t>实</a:t>
            </a:r>
            <a:r>
              <a:rPr sz="3200" b="1" dirty="0">
                <a:solidFill>
                  <a:srgbClr val="FF0000"/>
                </a:solidFill>
                <a:latin typeface="黑体"/>
                <a:cs typeface="黑体"/>
              </a:rPr>
              <a:t>现</a:t>
            </a:r>
            <a:r>
              <a:rPr sz="3200" b="1" spc="-5" dirty="0">
                <a:solidFill>
                  <a:srgbClr val="FF0000"/>
                </a:solidFill>
                <a:latin typeface="黑体"/>
                <a:cs typeface="黑体"/>
              </a:rPr>
              <a:t>途</a:t>
            </a:r>
            <a:r>
              <a:rPr sz="3200" b="1" spc="-10" dirty="0">
                <a:solidFill>
                  <a:srgbClr val="FF0000"/>
                </a:solidFill>
                <a:latin typeface="黑体"/>
                <a:cs typeface="黑体"/>
              </a:rPr>
              <a:t>径！</a:t>
            </a:r>
            <a:endParaRPr sz="3200">
              <a:latin typeface="黑体"/>
              <a:cs typeface="黑体"/>
            </a:endParaRPr>
          </a:p>
        </p:txBody>
      </p:sp>
      <p:sp>
        <p:nvSpPr>
          <p:cNvPr id="9" name="object 9"/>
          <p:cNvSpPr txBox="1">
            <a:spLocks noGrp="1"/>
          </p:cNvSpPr>
          <p:nvPr>
            <p:ph type="title"/>
          </p:nvPr>
        </p:nvSpPr>
        <p:spPr>
          <a:xfrm>
            <a:off x="324104" y="146684"/>
            <a:ext cx="3283585" cy="513715"/>
          </a:xfrm>
          <a:prstGeom prst="rect">
            <a:avLst/>
          </a:prstGeom>
        </p:spPr>
        <p:txBody>
          <a:bodyPr vert="horz" wrap="square" lIns="0" tIns="12700" rIns="0" bIns="0" rtlCol="0">
            <a:spAutoFit/>
          </a:bodyPr>
          <a:lstStyle/>
          <a:p>
            <a:pPr marL="12700">
              <a:lnSpc>
                <a:spcPct val="100000"/>
              </a:lnSpc>
              <a:spcBef>
                <a:spcPts val="100"/>
              </a:spcBef>
            </a:pPr>
            <a:r>
              <a:rPr sz="3200" b="1" u="none" dirty="0">
                <a:solidFill>
                  <a:srgbClr val="C00000"/>
                </a:solidFill>
                <a:latin typeface="微软雅黑"/>
                <a:cs typeface="微软雅黑"/>
              </a:rPr>
              <a:t>什么是装配式建筑</a:t>
            </a:r>
            <a:endParaRPr sz="3200">
              <a:latin typeface="微软雅黑"/>
              <a:cs typeface="微软雅黑"/>
            </a:endParaRPr>
          </a:p>
        </p:txBody>
      </p:sp>
      <p:pic>
        <p:nvPicPr>
          <p:cNvPr id="10" name="luvvoice.com-20240823-Q5Ap">
            <a:hlinkClick r:id="" action="ppaction://media"/>
            <a:extLst>
              <a:ext uri="{FF2B5EF4-FFF2-40B4-BE49-F238E27FC236}">
                <a16:creationId xmlns:a16="http://schemas.microsoft.com/office/drawing/2014/main" id="{D51501D2-AD25-CE25-5E9C-889F834A2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267" y="1806617"/>
            <a:ext cx="12087891" cy="3925062"/>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9966" y="154889"/>
            <a:ext cx="3688079"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装配式结构体系对比</a:t>
            </a:r>
            <a:endParaRPr sz="3200">
              <a:latin typeface="微软雅黑"/>
              <a:cs typeface="微软雅黑"/>
            </a:endParaRPr>
          </a:p>
        </p:txBody>
      </p:sp>
      <p:sp>
        <p:nvSpPr>
          <p:cNvPr id="4" name="object 4"/>
          <p:cNvSpPr txBox="1"/>
          <p:nvPr/>
        </p:nvSpPr>
        <p:spPr>
          <a:xfrm>
            <a:off x="9967721" y="6391452"/>
            <a:ext cx="212725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微软雅黑"/>
                <a:cs typeface="微软雅黑"/>
              </a:rPr>
              <a:t>Source:</a:t>
            </a:r>
            <a:r>
              <a:rPr sz="1200" spc="-95" dirty="0">
                <a:latin typeface="微软雅黑"/>
                <a:cs typeface="微软雅黑"/>
              </a:rPr>
              <a:t> </a:t>
            </a:r>
            <a:r>
              <a:rPr sz="1200" dirty="0">
                <a:latin typeface="微软雅黑"/>
                <a:cs typeface="微软雅黑"/>
              </a:rPr>
              <a:t>东南大学吴刚教授团队</a:t>
            </a:r>
            <a:endParaRPr sz="1200">
              <a:latin typeface="微软雅黑"/>
              <a:cs typeface="微软雅黑"/>
            </a:endParaRPr>
          </a:p>
        </p:txBody>
      </p:sp>
      <p:sp>
        <p:nvSpPr>
          <p:cNvPr id="5" name="object 5"/>
          <p:cNvSpPr/>
          <p:nvPr/>
        </p:nvSpPr>
        <p:spPr>
          <a:xfrm>
            <a:off x="3720846" y="2155698"/>
            <a:ext cx="0" cy="3528695"/>
          </a:xfrm>
          <a:custGeom>
            <a:avLst/>
            <a:gdLst/>
            <a:ahLst/>
            <a:cxnLst/>
            <a:rect l="l" t="t" r="r" b="b"/>
            <a:pathLst>
              <a:path h="3528695">
                <a:moveTo>
                  <a:pt x="0" y="0"/>
                </a:moveTo>
                <a:lnTo>
                  <a:pt x="0" y="3528390"/>
                </a:lnTo>
              </a:path>
            </a:pathLst>
          </a:custGeom>
          <a:ln w="25908">
            <a:solidFill>
              <a:srgbClr val="000000"/>
            </a:solidFill>
          </a:ln>
        </p:spPr>
        <p:txBody>
          <a:bodyPr wrap="square" lIns="0" tIns="0" rIns="0" bIns="0" rtlCol="0"/>
          <a:lstStyle/>
          <a:p>
            <a:endParaRPr/>
          </a:p>
        </p:txBody>
      </p:sp>
      <p:sp>
        <p:nvSpPr>
          <p:cNvPr id="6" name="object 6"/>
          <p:cNvSpPr/>
          <p:nvPr/>
        </p:nvSpPr>
        <p:spPr>
          <a:xfrm>
            <a:off x="8113014" y="2155698"/>
            <a:ext cx="0" cy="3528695"/>
          </a:xfrm>
          <a:custGeom>
            <a:avLst/>
            <a:gdLst/>
            <a:ahLst/>
            <a:cxnLst/>
            <a:rect l="l" t="t" r="r" b="b"/>
            <a:pathLst>
              <a:path h="3528695">
                <a:moveTo>
                  <a:pt x="0" y="0"/>
                </a:moveTo>
                <a:lnTo>
                  <a:pt x="0" y="3528390"/>
                </a:lnTo>
              </a:path>
            </a:pathLst>
          </a:custGeom>
          <a:ln w="25908">
            <a:solidFill>
              <a:srgbClr val="000000"/>
            </a:solidFill>
          </a:ln>
        </p:spPr>
        <p:txBody>
          <a:bodyPr wrap="square" lIns="0" tIns="0" rIns="0" bIns="0" rtlCol="0"/>
          <a:lstStyle/>
          <a:p>
            <a:endParaRPr/>
          </a:p>
        </p:txBody>
      </p:sp>
      <p:sp>
        <p:nvSpPr>
          <p:cNvPr id="7" name="object 7"/>
          <p:cNvSpPr/>
          <p:nvPr/>
        </p:nvSpPr>
        <p:spPr>
          <a:xfrm>
            <a:off x="9553193" y="2155698"/>
            <a:ext cx="0" cy="3528695"/>
          </a:xfrm>
          <a:custGeom>
            <a:avLst/>
            <a:gdLst/>
            <a:ahLst/>
            <a:cxnLst/>
            <a:rect l="l" t="t" r="r" b="b"/>
            <a:pathLst>
              <a:path h="3528695">
                <a:moveTo>
                  <a:pt x="0" y="0"/>
                </a:moveTo>
                <a:lnTo>
                  <a:pt x="0" y="3528390"/>
                </a:lnTo>
              </a:path>
            </a:pathLst>
          </a:custGeom>
          <a:ln w="25908">
            <a:solidFill>
              <a:srgbClr val="000000"/>
            </a:solidFill>
          </a:ln>
        </p:spPr>
        <p:txBody>
          <a:bodyPr wrap="square" lIns="0" tIns="0" rIns="0" bIns="0" rtlCol="0"/>
          <a:lstStyle/>
          <a:p>
            <a:endParaRPr/>
          </a:p>
        </p:txBody>
      </p:sp>
      <p:pic>
        <p:nvPicPr>
          <p:cNvPr id="8" name="luvvoice.com-20240823-3NOn">
            <a:hlinkClick r:id="" action="ppaction://media"/>
            <a:extLst>
              <a:ext uri="{FF2B5EF4-FFF2-40B4-BE49-F238E27FC236}">
                <a16:creationId xmlns:a16="http://schemas.microsoft.com/office/drawing/2014/main" id="{ADD9E915-AA39-5FEC-591E-B9E6A8B8DD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42144104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1114" y="910336"/>
            <a:ext cx="161963" cy="161543"/>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695388" y="877061"/>
            <a:ext cx="1562290" cy="223265"/>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3646170" y="876553"/>
            <a:ext cx="2718180" cy="223774"/>
          </a:xfrm>
          <a:prstGeom prst="rect">
            <a:avLst/>
          </a:prstGeom>
          <a:blipFill>
            <a:blip r:embed="rId7" cstate="print"/>
            <a:stretch>
              <a:fillRect/>
            </a:stretch>
          </a:blipFill>
        </p:spPr>
        <p:txBody>
          <a:bodyPr wrap="square" lIns="0" tIns="0" rIns="0" bIns="0" rtlCol="0"/>
          <a:lstStyle/>
          <a:p>
            <a:endParaRPr/>
          </a:p>
        </p:txBody>
      </p:sp>
      <p:sp>
        <p:nvSpPr>
          <p:cNvPr id="5" name="object 5"/>
          <p:cNvSpPr txBox="1"/>
          <p:nvPr/>
        </p:nvSpPr>
        <p:spPr>
          <a:xfrm>
            <a:off x="6364604" y="827278"/>
            <a:ext cx="73596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C00000"/>
                </a:solidFill>
                <a:latin typeface="Arial"/>
                <a:cs typeface="Arial"/>
              </a:rPr>
              <a:t>50</a:t>
            </a:r>
            <a:r>
              <a:rPr sz="1800" b="1" dirty="0">
                <a:solidFill>
                  <a:srgbClr val="C00000"/>
                </a:solidFill>
                <a:latin typeface="微软雅黑"/>
                <a:cs typeface="微软雅黑"/>
              </a:rPr>
              <a:t>余部</a:t>
            </a:r>
            <a:endParaRPr sz="1800">
              <a:latin typeface="微软雅黑"/>
              <a:cs typeface="微软雅黑"/>
            </a:endParaRPr>
          </a:p>
        </p:txBody>
      </p:sp>
      <p:sp>
        <p:nvSpPr>
          <p:cNvPr id="6" name="object 6"/>
          <p:cNvSpPr/>
          <p:nvPr/>
        </p:nvSpPr>
        <p:spPr>
          <a:xfrm>
            <a:off x="7121397" y="877061"/>
            <a:ext cx="875665" cy="223265"/>
          </a:xfrm>
          <a:prstGeom prst="rect">
            <a:avLst/>
          </a:prstGeom>
          <a:blipFill>
            <a:blip r:embed="rId8" cstate="print"/>
            <a:stretch>
              <a:fillRect/>
            </a:stretch>
          </a:blipFill>
        </p:spPr>
        <p:txBody>
          <a:bodyPr wrap="square" lIns="0" tIns="0" rIns="0" bIns="0" rtlCol="0"/>
          <a:lstStyle/>
          <a:p>
            <a:endParaRPr/>
          </a:p>
        </p:txBody>
      </p:sp>
      <p:sp>
        <p:nvSpPr>
          <p:cNvPr id="7" name="object 7"/>
          <p:cNvSpPr txBox="1"/>
          <p:nvPr/>
        </p:nvSpPr>
        <p:spPr>
          <a:xfrm>
            <a:off x="7989569" y="827278"/>
            <a:ext cx="11684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微软雅黑"/>
                <a:cs typeface="微软雅黑"/>
              </a:rPr>
              <a:t>装配式建筑</a:t>
            </a:r>
            <a:endParaRPr sz="1800">
              <a:latin typeface="微软雅黑"/>
              <a:cs typeface="微软雅黑"/>
            </a:endParaRPr>
          </a:p>
        </p:txBody>
      </p:sp>
      <p:sp>
        <p:nvSpPr>
          <p:cNvPr id="8" name="object 8"/>
          <p:cNvSpPr/>
          <p:nvPr/>
        </p:nvSpPr>
        <p:spPr>
          <a:xfrm>
            <a:off x="9147175" y="877061"/>
            <a:ext cx="670559" cy="221487"/>
          </a:xfrm>
          <a:prstGeom prst="rect">
            <a:avLst/>
          </a:prstGeom>
          <a:blipFill>
            <a:blip r:embed="rId9" cstate="print"/>
            <a:stretch>
              <a:fillRect/>
            </a:stretch>
          </a:blipFill>
        </p:spPr>
        <p:txBody>
          <a:bodyPr wrap="square" lIns="0" tIns="0" rIns="0" bIns="0" rtlCol="0"/>
          <a:lstStyle/>
          <a:p>
            <a:endParaRPr/>
          </a:p>
        </p:txBody>
      </p:sp>
      <p:sp>
        <p:nvSpPr>
          <p:cNvPr id="9" name="object 9"/>
          <p:cNvSpPr txBox="1"/>
          <p:nvPr/>
        </p:nvSpPr>
        <p:spPr>
          <a:xfrm>
            <a:off x="649020" y="689737"/>
            <a:ext cx="2997835" cy="849630"/>
          </a:xfrm>
          <a:prstGeom prst="rect">
            <a:avLst/>
          </a:prstGeom>
        </p:spPr>
        <p:txBody>
          <a:bodyPr vert="horz" wrap="square" lIns="0" tIns="149860" rIns="0" bIns="0" rtlCol="0">
            <a:spAutoFit/>
          </a:bodyPr>
          <a:lstStyle/>
          <a:p>
            <a:pPr marL="1612900">
              <a:lnSpc>
                <a:spcPct val="100000"/>
              </a:lnSpc>
              <a:spcBef>
                <a:spcPts val="1180"/>
              </a:spcBef>
            </a:pPr>
            <a:r>
              <a:rPr sz="1800" b="1" dirty="0">
                <a:solidFill>
                  <a:srgbClr val="C00000"/>
                </a:solidFill>
                <a:latin typeface="微软雅黑"/>
                <a:cs typeface="微软雅黑"/>
              </a:rPr>
              <a:t>传统建造模式</a:t>
            </a:r>
            <a:endParaRPr sz="1800" dirty="0">
              <a:latin typeface="微软雅黑"/>
              <a:cs typeface="微软雅黑"/>
            </a:endParaRPr>
          </a:p>
          <a:p>
            <a:pPr marL="12700">
              <a:lnSpc>
                <a:spcPct val="100000"/>
              </a:lnSpc>
              <a:spcBef>
                <a:spcPts val="1085"/>
              </a:spcBef>
            </a:pPr>
            <a:r>
              <a:rPr sz="1800" b="1" spc="-10" dirty="0">
                <a:solidFill>
                  <a:srgbClr val="C00000"/>
                </a:solidFill>
                <a:latin typeface="Arial"/>
                <a:cs typeface="Arial"/>
              </a:rPr>
              <a:t>10</a:t>
            </a:r>
            <a:r>
              <a:rPr sz="1800" b="1" dirty="0">
                <a:solidFill>
                  <a:srgbClr val="C00000"/>
                </a:solidFill>
                <a:latin typeface="微软雅黑"/>
                <a:cs typeface="微软雅黑"/>
              </a:rPr>
              <a:t>余部</a:t>
            </a:r>
            <a:endParaRPr sz="1800" dirty="0">
              <a:latin typeface="微软雅黑"/>
              <a:cs typeface="微软雅黑"/>
            </a:endParaRPr>
          </a:p>
        </p:txBody>
      </p:sp>
      <p:sp>
        <p:nvSpPr>
          <p:cNvPr id="10" name="object 10"/>
          <p:cNvSpPr/>
          <p:nvPr/>
        </p:nvSpPr>
        <p:spPr>
          <a:xfrm>
            <a:off x="1386511" y="1449197"/>
            <a:ext cx="55954" cy="56895"/>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31114" y="1833879"/>
            <a:ext cx="161963" cy="161544"/>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64349" y="1800351"/>
            <a:ext cx="4565764" cy="224536"/>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268214" y="1799717"/>
            <a:ext cx="3621024" cy="22453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8920988" y="1962276"/>
            <a:ext cx="44450" cy="60578"/>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9123426" y="1802638"/>
            <a:ext cx="678688" cy="220472"/>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666369" y="2210689"/>
            <a:ext cx="2496566" cy="223900"/>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3179191" y="2212467"/>
            <a:ext cx="910208" cy="223520"/>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4104004" y="2212720"/>
            <a:ext cx="1802130" cy="22301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5922390" y="2212467"/>
            <a:ext cx="910209" cy="223520"/>
          </a:xfrm>
          <a:prstGeom prst="rect">
            <a:avLst/>
          </a:prstGeom>
          <a:blipFill>
            <a:blip r:embed="rId17" cstate="print"/>
            <a:stretch>
              <a:fillRect/>
            </a:stretch>
          </a:blipFill>
        </p:spPr>
        <p:txBody>
          <a:bodyPr wrap="square" lIns="0" tIns="0" rIns="0" bIns="0" rtlCol="0"/>
          <a:lstStyle/>
          <a:p>
            <a:endParaRPr/>
          </a:p>
        </p:txBody>
      </p:sp>
      <p:sp>
        <p:nvSpPr>
          <p:cNvPr id="20" name="object 20"/>
          <p:cNvSpPr/>
          <p:nvPr/>
        </p:nvSpPr>
        <p:spPr>
          <a:xfrm>
            <a:off x="6847205" y="2213355"/>
            <a:ext cx="1428877" cy="221234"/>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331114" y="2758948"/>
            <a:ext cx="161963" cy="161543"/>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684453" y="2725166"/>
            <a:ext cx="9117152" cy="223900"/>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663905" y="3137535"/>
            <a:ext cx="523951" cy="222885"/>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1351661" y="3137407"/>
            <a:ext cx="2505964" cy="223392"/>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3896614" y="3300857"/>
            <a:ext cx="34416" cy="59562"/>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4094226" y="3137407"/>
            <a:ext cx="2962402" cy="223646"/>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7077127" y="3297809"/>
            <a:ext cx="55954" cy="56895"/>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10235183" y="2097023"/>
            <a:ext cx="1611629" cy="1133093"/>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10250423" y="1002791"/>
            <a:ext cx="1583435" cy="1104900"/>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10235183" y="3439667"/>
            <a:ext cx="1611629" cy="1133093"/>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10250423" y="2345435"/>
            <a:ext cx="1583435" cy="1104900"/>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248411" y="5736332"/>
            <a:ext cx="1434845" cy="1121665"/>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275843" y="3717035"/>
            <a:ext cx="1382268" cy="2017776"/>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269747" y="3710940"/>
            <a:ext cx="1394460" cy="2030730"/>
          </a:xfrm>
          <a:custGeom>
            <a:avLst/>
            <a:gdLst/>
            <a:ahLst/>
            <a:cxnLst/>
            <a:rect l="l" t="t" r="r" b="b"/>
            <a:pathLst>
              <a:path w="1394460" h="2030729">
                <a:moveTo>
                  <a:pt x="86360" y="0"/>
                </a:moveTo>
                <a:lnTo>
                  <a:pt x="1308481" y="0"/>
                </a:lnTo>
                <a:lnTo>
                  <a:pt x="1325753" y="1651"/>
                </a:lnTo>
                <a:lnTo>
                  <a:pt x="1369314" y="25527"/>
                </a:lnTo>
                <a:lnTo>
                  <a:pt x="1392809" y="69215"/>
                </a:lnTo>
                <a:lnTo>
                  <a:pt x="1394460" y="86360"/>
                </a:lnTo>
                <a:lnTo>
                  <a:pt x="1394460" y="1944331"/>
                </a:lnTo>
                <a:lnTo>
                  <a:pt x="1379982" y="1992274"/>
                </a:lnTo>
                <a:lnTo>
                  <a:pt x="1342009" y="2023478"/>
                </a:lnTo>
                <a:lnTo>
                  <a:pt x="1308481" y="2030298"/>
                </a:lnTo>
                <a:lnTo>
                  <a:pt x="86360" y="2030298"/>
                </a:lnTo>
                <a:lnTo>
                  <a:pt x="38404" y="2015388"/>
                </a:lnTo>
                <a:lnTo>
                  <a:pt x="6819" y="1977402"/>
                </a:lnTo>
                <a:lnTo>
                  <a:pt x="0" y="1944331"/>
                </a:lnTo>
                <a:lnTo>
                  <a:pt x="0" y="86360"/>
                </a:lnTo>
                <a:lnTo>
                  <a:pt x="14935" y="38354"/>
                </a:lnTo>
                <a:lnTo>
                  <a:pt x="52882" y="6858"/>
                </a:lnTo>
                <a:lnTo>
                  <a:pt x="86360" y="0"/>
                </a:lnTo>
                <a:close/>
              </a:path>
            </a:pathLst>
          </a:custGeom>
          <a:ln w="12192">
            <a:solidFill>
              <a:srgbClr val="000000"/>
            </a:solidFill>
          </a:ln>
        </p:spPr>
        <p:txBody>
          <a:bodyPr wrap="square" lIns="0" tIns="0" rIns="0" bIns="0" rtlCol="0"/>
          <a:lstStyle/>
          <a:p>
            <a:endParaRPr/>
          </a:p>
        </p:txBody>
      </p:sp>
      <p:sp>
        <p:nvSpPr>
          <p:cNvPr id="35" name="object 35"/>
          <p:cNvSpPr/>
          <p:nvPr/>
        </p:nvSpPr>
        <p:spPr>
          <a:xfrm>
            <a:off x="1834895" y="5743958"/>
            <a:ext cx="1436370" cy="1114039"/>
          </a:xfrm>
          <a:prstGeom prst="rect">
            <a:avLst/>
          </a:prstGeom>
          <a:blipFill>
            <a:blip r:embed="rId33" cstate="print"/>
            <a:stretch>
              <a:fillRect/>
            </a:stretch>
          </a:blipFill>
        </p:spPr>
        <p:txBody>
          <a:bodyPr wrap="square" lIns="0" tIns="0" rIns="0" bIns="0" rtlCol="0"/>
          <a:lstStyle/>
          <a:p>
            <a:endParaRPr/>
          </a:p>
        </p:txBody>
      </p:sp>
      <p:sp>
        <p:nvSpPr>
          <p:cNvPr id="36" name="object 36"/>
          <p:cNvSpPr/>
          <p:nvPr/>
        </p:nvSpPr>
        <p:spPr>
          <a:xfrm>
            <a:off x="1862327" y="3730752"/>
            <a:ext cx="1383792" cy="2011680"/>
          </a:xfrm>
          <a:prstGeom prst="rect">
            <a:avLst/>
          </a:prstGeom>
          <a:blipFill>
            <a:blip r:embed="rId34" cstate="print"/>
            <a:stretch>
              <a:fillRect/>
            </a:stretch>
          </a:blipFill>
        </p:spPr>
        <p:txBody>
          <a:bodyPr wrap="square" lIns="0" tIns="0" rIns="0" bIns="0" rtlCol="0"/>
          <a:lstStyle/>
          <a:p>
            <a:endParaRPr/>
          </a:p>
        </p:txBody>
      </p:sp>
      <p:sp>
        <p:nvSpPr>
          <p:cNvPr id="37" name="object 37"/>
          <p:cNvSpPr/>
          <p:nvPr/>
        </p:nvSpPr>
        <p:spPr>
          <a:xfrm>
            <a:off x="1856232" y="3724655"/>
            <a:ext cx="1396365" cy="2024380"/>
          </a:xfrm>
          <a:custGeom>
            <a:avLst/>
            <a:gdLst/>
            <a:ahLst/>
            <a:cxnLst/>
            <a:rect l="l" t="t" r="r" b="b"/>
            <a:pathLst>
              <a:path w="1396364" h="2024379">
                <a:moveTo>
                  <a:pt x="86360" y="0"/>
                </a:moveTo>
                <a:lnTo>
                  <a:pt x="1310132" y="0"/>
                </a:lnTo>
                <a:lnTo>
                  <a:pt x="1327277" y="1651"/>
                </a:lnTo>
                <a:lnTo>
                  <a:pt x="1370965" y="25527"/>
                </a:lnTo>
                <a:lnTo>
                  <a:pt x="1394460" y="69215"/>
                </a:lnTo>
                <a:lnTo>
                  <a:pt x="1396110" y="86360"/>
                </a:lnTo>
                <a:lnTo>
                  <a:pt x="1396110" y="1937981"/>
                </a:lnTo>
                <a:lnTo>
                  <a:pt x="1381633" y="1985949"/>
                </a:lnTo>
                <a:lnTo>
                  <a:pt x="1343533" y="2017153"/>
                </a:lnTo>
                <a:lnTo>
                  <a:pt x="1310132" y="2023948"/>
                </a:lnTo>
                <a:lnTo>
                  <a:pt x="86360" y="2023948"/>
                </a:lnTo>
                <a:lnTo>
                  <a:pt x="38354" y="2009457"/>
                </a:lnTo>
                <a:lnTo>
                  <a:pt x="6857" y="1971471"/>
                </a:lnTo>
                <a:lnTo>
                  <a:pt x="0" y="1937981"/>
                </a:lnTo>
                <a:lnTo>
                  <a:pt x="0" y="86360"/>
                </a:lnTo>
                <a:lnTo>
                  <a:pt x="14986" y="38354"/>
                </a:lnTo>
                <a:lnTo>
                  <a:pt x="52831" y="6858"/>
                </a:lnTo>
                <a:lnTo>
                  <a:pt x="86360" y="0"/>
                </a:lnTo>
                <a:close/>
              </a:path>
            </a:pathLst>
          </a:custGeom>
          <a:ln w="12192">
            <a:solidFill>
              <a:srgbClr val="000000"/>
            </a:solidFill>
          </a:ln>
        </p:spPr>
        <p:txBody>
          <a:bodyPr wrap="square" lIns="0" tIns="0" rIns="0" bIns="0" rtlCol="0"/>
          <a:lstStyle/>
          <a:p>
            <a:endParaRPr/>
          </a:p>
        </p:txBody>
      </p:sp>
      <p:sp>
        <p:nvSpPr>
          <p:cNvPr id="38" name="object 38"/>
          <p:cNvSpPr/>
          <p:nvPr/>
        </p:nvSpPr>
        <p:spPr>
          <a:xfrm>
            <a:off x="3421379" y="5743958"/>
            <a:ext cx="1472946" cy="1114039"/>
          </a:xfrm>
          <a:prstGeom prst="rect">
            <a:avLst/>
          </a:prstGeom>
          <a:blipFill>
            <a:blip r:embed="rId35" cstate="print"/>
            <a:stretch>
              <a:fillRect/>
            </a:stretch>
          </a:blipFill>
        </p:spPr>
        <p:txBody>
          <a:bodyPr wrap="square" lIns="0" tIns="0" rIns="0" bIns="0" rtlCol="0"/>
          <a:lstStyle/>
          <a:p>
            <a:endParaRPr/>
          </a:p>
        </p:txBody>
      </p:sp>
      <p:sp>
        <p:nvSpPr>
          <p:cNvPr id="39" name="object 39"/>
          <p:cNvSpPr/>
          <p:nvPr/>
        </p:nvSpPr>
        <p:spPr>
          <a:xfrm>
            <a:off x="3448811" y="3726179"/>
            <a:ext cx="1420367" cy="2016252"/>
          </a:xfrm>
          <a:prstGeom prst="rect">
            <a:avLst/>
          </a:prstGeom>
          <a:blipFill>
            <a:blip r:embed="rId36" cstate="print"/>
            <a:stretch>
              <a:fillRect/>
            </a:stretch>
          </a:blipFill>
        </p:spPr>
        <p:txBody>
          <a:bodyPr wrap="square" lIns="0" tIns="0" rIns="0" bIns="0" rtlCol="0"/>
          <a:lstStyle/>
          <a:p>
            <a:endParaRPr/>
          </a:p>
        </p:txBody>
      </p:sp>
      <p:sp>
        <p:nvSpPr>
          <p:cNvPr id="40" name="object 40"/>
          <p:cNvSpPr/>
          <p:nvPr/>
        </p:nvSpPr>
        <p:spPr>
          <a:xfrm>
            <a:off x="3442715" y="3720084"/>
            <a:ext cx="1432560" cy="2028825"/>
          </a:xfrm>
          <a:custGeom>
            <a:avLst/>
            <a:gdLst/>
            <a:ahLst/>
            <a:cxnLst/>
            <a:rect l="l" t="t" r="r" b="b"/>
            <a:pathLst>
              <a:path w="1432560" h="2028825">
                <a:moveTo>
                  <a:pt x="88392" y="0"/>
                </a:moveTo>
                <a:lnTo>
                  <a:pt x="1344676" y="0"/>
                </a:lnTo>
                <a:lnTo>
                  <a:pt x="1362202" y="1651"/>
                </a:lnTo>
                <a:lnTo>
                  <a:pt x="1406652" y="26035"/>
                </a:lnTo>
                <a:lnTo>
                  <a:pt x="1430909" y="70739"/>
                </a:lnTo>
                <a:lnTo>
                  <a:pt x="1432560" y="88392"/>
                </a:lnTo>
                <a:lnTo>
                  <a:pt x="1432560" y="1940356"/>
                </a:lnTo>
                <a:lnTo>
                  <a:pt x="1417701" y="1989556"/>
                </a:lnTo>
                <a:lnTo>
                  <a:pt x="1378458" y="2021916"/>
                </a:lnTo>
                <a:lnTo>
                  <a:pt x="1344676" y="2028710"/>
                </a:lnTo>
                <a:lnTo>
                  <a:pt x="88392" y="2028710"/>
                </a:lnTo>
                <a:lnTo>
                  <a:pt x="39116" y="2013788"/>
                </a:lnTo>
                <a:lnTo>
                  <a:pt x="6858" y="1974583"/>
                </a:lnTo>
                <a:lnTo>
                  <a:pt x="0" y="1940356"/>
                </a:lnTo>
                <a:lnTo>
                  <a:pt x="0" y="88392"/>
                </a:lnTo>
                <a:lnTo>
                  <a:pt x="14859" y="39116"/>
                </a:lnTo>
                <a:lnTo>
                  <a:pt x="54101" y="6858"/>
                </a:lnTo>
                <a:lnTo>
                  <a:pt x="88392" y="0"/>
                </a:lnTo>
                <a:close/>
              </a:path>
            </a:pathLst>
          </a:custGeom>
          <a:ln w="12192">
            <a:solidFill>
              <a:srgbClr val="000000"/>
            </a:solidFill>
          </a:ln>
        </p:spPr>
        <p:txBody>
          <a:bodyPr wrap="square" lIns="0" tIns="0" rIns="0" bIns="0" rtlCol="0"/>
          <a:lstStyle/>
          <a:p>
            <a:endParaRPr/>
          </a:p>
        </p:txBody>
      </p:sp>
      <p:sp>
        <p:nvSpPr>
          <p:cNvPr id="41" name="object 41"/>
          <p:cNvSpPr txBox="1"/>
          <p:nvPr/>
        </p:nvSpPr>
        <p:spPr>
          <a:xfrm>
            <a:off x="243941" y="5772099"/>
            <a:ext cx="131508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(a)</a:t>
            </a:r>
            <a:r>
              <a:rPr sz="1200" spc="-30" dirty="0">
                <a:latin typeface="Times New Roman"/>
                <a:cs typeface="Times New Roman"/>
              </a:rPr>
              <a:t> </a:t>
            </a:r>
            <a:r>
              <a:rPr sz="1200" spc="-5" dirty="0">
                <a:latin typeface="Times New Roman"/>
                <a:cs typeface="Times New Roman"/>
              </a:rPr>
              <a:t>GB/T51231-2016</a:t>
            </a:r>
            <a:endParaRPr sz="1200">
              <a:latin typeface="Times New Roman"/>
              <a:cs typeface="Times New Roman"/>
            </a:endParaRPr>
          </a:p>
        </p:txBody>
      </p:sp>
      <p:sp>
        <p:nvSpPr>
          <p:cNvPr id="42" name="object 42"/>
          <p:cNvSpPr txBox="1"/>
          <p:nvPr/>
        </p:nvSpPr>
        <p:spPr>
          <a:xfrm>
            <a:off x="1993773" y="5772099"/>
            <a:ext cx="118872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imes New Roman"/>
                <a:cs typeface="Times New Roman"/>
              </a:rPr>
              <a:t>(b)</a:t>
            </a:r>
            <a:r>
              <a:rPr sz="1200" spc="-45" dirty="0">
                <a:latin typeface="Times New Roman"/>
                <a:cs typeface="Times New Roman"/>
              </a:rPr>
              <a:t> </a:t>
            </a:r>
            <a:r>
              <a:rPr sz="1200" spc="-5" dirty="0">
                <a:latin typeface="Times New Roman"/>
                <a:cs typeface="Times New Roman"/>
              </a:rPr>
              <a:t>GB50010-2010</a:t>
            </a:r>
            <a:endParaRPr sz="1200">
              <a:latin typeface="Times New Roman"/>
              <a:cs typeface="Times New Roman"/>
            </a:endParaRPr>
          </a:p>
        </p:txBody>
      </p:sp>
      <p:sp>
        <p:nvSpPr>
          <p:cNvPr id="43" name="object 43"/>
          <p:cNvSpPr txBox="1"/>
          <p:nvPr/>
        </p:nvSpPr>
        <p:spPr>
          <a:xfrm>
            <a:off x="3689984" y="5772099"/>
            <a:ext cx="117538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(c)</a:t>
            </a:r>
            <a:r>
              <a:rPr sz="1200" spc="-15" dirty="0">
                <a:latin typeface="Times New Roman"/>
                <a:cs typeface="Times New Roman"/>
              </a:rPr>
              <a:t> </a:t>
            </a:r>
            <a:r>
              <a:rPr sz="1200" spc="-10" dirty="0">
                <a:latin typeface="Times New Roman"/>
                <a:cs typeface="Times New Roman"/>
              </a:rPr>
              <a:t>GB50011-2010</a:t>
            </a:r>
            <a:endParaRPr sz="1200">
              <a:latin typeface="Times New Roman"/>
              <a:cs typeface="Times New Roman"/>
            </a:endParaRPr>
          </a:p>
        </p:txBody>
      </p:sp>
      <p:sp>
        <p:nvSpPr>
          <p:cNvPr id="44" name="object 44"/>
          <p:cNvSpPr/>
          <p:nvPr/>
        </p:nvSpPr>
        <p:spPr>
          <a:xfrm>
            <a:off x="988441" y="6155715"/>
            <a:ext cx="3201543" cy="174129"/>
          </a:xfrm>
          <a:prstGeom prst="rect">
            <a:avLst/>
          </a:prstGeom>
          <a:blipFill>
            <a:blip r:embed="rId37" cstate="print"/>
            <a:stretch>
              <a:fillRect/>
            </a:stretch>
          </a:blipFill>
        </p:spPr>
        <p:txBody>
          <a:bodyPr wrap="square" lIns="0" tIns="0" rIns="0" bIns="0" rtlCol="0"/>
          <a:lstStyle/>
          <a:p>
            <a:endParaRPr/>
          </a:p>
        </p:txBody>
      </p:sp>
      <p:sp>
        <p:nvSpPr>
          <p:cNvPr id="45" name="object 45"/>
          <p:cNvSpPr/>
          <p:nvPr/>
        </p:nvSpPr>
        <p:spPr>
          <a:xfrm>
            <a:off x="5377434" y="3789426"/>
            <a:ext cx="0" cy="2359660"/>
          </a:xfrm>
          <a:custGeom>
            <a:avLst/>
            <a:gdLst/>
            <a:ahLst/>
            <a:cxnLst/>
            <a:rect l="l" t="t" r="r" b="b"/>
            <a:pathLst>
              <a:path h="2359660">
                <a:moveTo>
                  <a:pt x="0" y="0"/>
                </a:moveTo>
                <a:lnTo>
                  <a:pt x="0" y="2359634"/>
                </a:lnTo>
              </a:path>
            </a:pathLst>
          </a:custGeom>
          <a:ln w="22860">
            <a:solidFill>
              <a:srgbClr val="173149"/>
            </a:solidFill>
            <a:prstDash val="sysDash"/>
          </a:ln>
        </p:spPr>
        <p:txBody>
          <a:bodyPr wrap="square" lIns="0" tIns="0" rIns="0" bIns="0" rtlCol="0"/>
          <a:lstStyle/>
          <a:p>
            <a:endParaRPr/>
          </a:p>
        </p:txBody>
      </p:sp>
      <p:sp>
        <p:nvSpPr>
          <p:cNvPr id="46" name="object 46"/>
          <p:cNvSpPr/>
          <p:nvPr/>
        </p:nvSpPr>
        <p:spPr>
          <a:xfrm>
            <a:off x="8948928" y="3919728"/>
            <a:ext cx="2504440" cy="2326005"/>
          </a:xfrm>
          <a:custGeom>
            <a:avLst/>
            <a:gdLst/>
            <a:ahLst/>
            <a:cxnLst/>
            <a:rect l="l" t="t" r="r" b="b"/>
            <a:pathLst>
              <a:path w="2504440" h="2326004">
                <a:moveTo>
                  <a:pt x="0" y="387604"/>
                </a:moveTo>
                <a:lnTo>
                  <a:pt x="3019" y="338973"/>
                </a:lnTo>
                <a:lnTo>
                  <a:pt x="11834" y="292147"/>
                </a:lnTo>
                <a:lnTo>
                  <a:pt x="26083" y="247491"/>
                </a:lnTo>
                <a:lnTo>
                  <a:pt x="45403" y="205365"/>
                </a:lnTo>
                <a:lnTo>
                  <a:pt x="69430" y="166133"/>
                </a:lnTo>
                <a:lnTo>
                  <a:pt x="97803" y="130158"/>
                </a:lnTo>
                <a:lnTo>
                  <a:pt x="130158" y="97803"/>
                </a:lnTo>
                <a:lnTo>
                  <a:pt x="166133" y="69430"/>
                </a:lnTo>
                <a:lnTo>
                  <a:pt x="205365" y="45403"/>
                </a:lnTo>
                <a:lnTo>
                  <a:pt x="247491" y="26083"/>
                </a:lnTo>
                <a:lnTo>
                  <a:pt x="292147" y="11834"/>
                </a:lnTo>
                <a:lnTo>
                  <a:pt x="338973" y="3019"/>
                </a:lnTo>
                <a:lnTo>
                  <a:pt x="387603" y="0"/>
                </a:lnTo>
                <a:lnTo>
                  <a:pt x="2116328" y="0"/>
                </a:lnTo>
                <a:lnTo>
                  <a:pt x="2164958" y="3019"/>
                </a:lnTo>
                <a:lnTo>
                  <a:pt x="2211784" y="11834"/>
                </a:lnTo>
                <a:lnTo>
                  <a:pt x="2256440" y="26083"/>
                </a:lnTo>
                <a:lnTo>
                  <a:pt x="2298566" y="45403"/>
                </a:lnTo>
                <a:lnTo>
                  <a:pt x="2337798" y="69430"/>
                </a:lnTo>
                <a:lnTo>
                  <a:pt x="2373773" y="97803"/>
                </a:lnTo>
                <a:lnTo>
                  <a:pt x="2406128" y="130158"/>
                </a:lnTo>
                <a:lnTo>
                  <a:pt x="2434501" y="166133"/>
                </a:lnTo>
                <a:lnTo>
                  <a:pt x="2458528" y="205365"/>
                </a:lnTo>
                <a:lnTo>
                  <a:pt x="2477848" y="247491"/>
                </a:lnTo>
                <a:lnTo>
                  <a:pt x="2492097" y="292147"/>
                </a:lnTo>
                <a:lnTo>
                  <a:pt x="2500912" y="338973"/>
                </a:lnTo>
                <a:lnTo>
                  <a:pt x="2503931" y="387604"/>
                </a:lnTo>
                <a:lnTo>
                  <a:pt x="2503931" y="1938007"/>
                </a:lnTo>
                <a:lnTo>
                  <a:pt x="2500912" y="1986628"/>
                </a:lnTo>
                <a:lnTo>
                  <a:pt x="2492097" y="2033447"/>
                </a:lnTo>
                <a:lnTo>
                  <a:pt x="2477848" y="2078101"/>
                </a:lnTo>
                <a:lnTo>
                  <a:pt x="2458528" y="2120226"/>
                </a:lnTo>
                <a:lnTo>
                  <a:pt x="2434501" y="2159459"/>
                </a:lnTo>
                <a:lnTo>
                  <a:pt x="2406128" y="2195437"/>
                </a:lnTo>
                <a:lnTo>
                  <a:pt x="2373773" y="2227797"/>
                </a:lnTo>
                <a:lnTo>
                  <a:pt x="2337798" y="2256175"/>
                </a:lnTo>
                <a:lnTo>
                  <a:pt x="2298566" y="2280207"/>
                </a:lnTo>
                <a:lnTo>
                  <a:pt x="2256440" y="2299532"/>
                </a:lnTo>
                <a:lnTo>
                  <a:pt x="2211784" y="2313785"/>
                </a:lnTo>
                <a:lnTo>
                  <a:pt x="2164958" y="2322603"/>
                </a:lnTo>
                <a:lnTo>
                  <a:pt x="2116328" y="2325624"/>
                </a:lnTo>
                <a:lnTo>
                  <a:pt x="387603" y="2325624"/>
                </a:lnTo>
                <a:lnTo>
                  <a:pt x="338973" y="2322603"/>
                </a:lnTo>
                <a:lnTo>
                  <a:pt x="292147" y="2313785"/>
                </a:lnTo>
                <a:lnTo>
                  <a:pt x="247491" y="2299532"/>
                </a:lnTo>
                <a:lnTo>
                  <a:pt x="205365" y="2280207"/>
                </a:lnTo>
                <a:lnTo>
                  <a:pt x="166133" y="2256175"/>
                </a:lnTo>
                <a:lnTo>
                  <a:pt x="130158" y="2227797"/>
                </a:lnTo>
                <a:lnTo>
                  <a:pt x="97803" y="2195437"/>
                </a:lnTo>
                <a:lnTo>
                  <a:pt x="69430" y="2159459"/>
                </a:lnTo>
                <a:lnTo>
                  <a:pt x="45403" y="2120226"/>
                </a:lnTo>
                <a:lnTo>
                  <a:pt x="26083" y="2078101"/>
                </a:lnTo>
                <a:lnTo>
                  <a:pt x="11834" y="2033447"/>
                </a:lnTo>
                <a:lnTo>
                  <a:pt x="3019" y="1986628"/>
                </a:lnTo>
                <a:lnTo>
                  <a:pt x="0" y="1938007"/>
                </a:lnTo>
                <a:lnTo>
                  <a:pt x="0" y="387604"/>
                </a:lnTo>
                <a:close/>
              </a:path>
            </a:pathLst>
          </a:custGeom>
          <a:ln w="9144">
            <a:solidFill>
              <a:srgbClr val="000000"/>
            </a:solidFill>
            <a:prstDash val="sysDash"/>
          </a:ln>
        </p:spPr>
        <p:txBody>
          <a:bodyPr wrap="square" lIns="0" tIns="0" rIns="0" bIns="0" rtlCol="0"/>
          <a:lstStyle/>
          <a:p>
            <a:endParaRPr/>
          </a:p>
        </p:txBody>
      </p:sp>
      <p:sp>
        <p:nvSpPr>
          <p:cNvPr id="47" name="object 47"/>
          <p:cNvSpPr/>
          <p:nvPr/>
        </p:nvSpPr>
        <p:spPr>
          <a:xfrm>
            <a:off x="9108567" y="5186679"/>
            <a:ext cx="128904" cy="128269"/>
          </a:xfrm>
          <a:prstGeom prst="rect">
            <a:avLst/>
          </a:prstGeom>
          <a:blipFill>
            <a:blip r:embed="rId38" cstate="print"/>
            <a:stretch>
              <a:fillRect/>
            </a:stretch>
          </a:blipFill>
        </p:spPr>
        <p:txBody>
          <a:bodyPr wrap="square" lIns="0" tIns="0" rIns="0" bIns="0" rtlCol="0"/>
          <a:lstStyle/>
          <a:p>
            <a:endParaRPr/>
          </a:p>
        </p:txBody>
      </p:sp>
      <p:sp>
        <p:nvSpPr>
          <p:cNvPr id="48" name="object 48"/>
          <p:cNvSpPr/>
          <p:nvPr/>
        </p:nvSpPr>
        <p:spPr>
          <a:xfrm>
            <a:off x="9382379" y="5166486"/>
            <a:ext cx="1477899" cy="173990"/>
          </a:xfrm>
          <a:prstGeom prst="rect">
            <a:avLst/>
          </a:prstGeom>
          <a:blipFill>
            <a:blip r:embed="rId39" cstate="print"/>
            <a:stretch>
              <a:fillRect/>
            </a:stretch>
          </a:blipFill>
        </p:spPr>
        <p:txBody>
          <a:bodyPr wrap="square" lIns="0" tIns="0" rIns="0" bIns="0" rtlCol="0"/>
          <a:lstStyle/>
          <a:p>
            <a:endParaRPr/>
          </a:p>
        </p:txBody>
      </p:sp>
      <p:sp>
        <p:nvSpPr>
          <p:cNvPr id="49" name="object 49"/>
          <p:cNvSpPr/>
          <p:nvPr/>
        </p:nvSpPr>
        <p:spPr>
          <a:xfrm>
            <a:off x="10985118" y="5166995"/>
            <a:ext cx="354202" cy="171831"/>
          </a:xfrm>
          <a:prstGeom prst="rect">
            <a:avLst/>
          </a:prstGeom>
          <a:blipFill>
            <a:blip r:embed="rId40" cstate="print"/>
            <a:stretch>
              <a:fillRect/>
            </a:stretch>
          </a:blipFill>
        </p:spPr>
        <p:txBody>
          <a:bodyPr wrap="square" lIns="0" tIns="0" rIns="0" bIns="0" rtlCol="0"/>
          <a:lstStyle/>
          <a:p>
            <a:endParaRPr/>
          </a:p>
        </p:txBody>
      </p:sp>
      <p:sp>
        <p:nvSpPr>
          <p:cNvPr id="50" name="object 50"/>
          <p:cNvSpPr/>
          <p:nvPr/>
        </p:nvSpPr>
        <p:spPr>
          <a:xfrm>
            <a:off x="9381108" y="5379720"/>
            <a:ext cx="1957451" cy="174117"/>
          </a:xfrm>
          <a:prstGeom prst="rect">
            <a:avLst/>
          </a:prstGeom>
          <a:blipFill>
            <a:blip r:embed="rId41" cstate="print"/>
            <a:stretch>
              <a:fillRect/>
            </a:stretch>
          </a:blipFill>
        </p:spPr>
        <p:txBody>
          <a:bodyPr wrap="square" lIns="0" tIns="0" rIns="0" bIns="0" rtlCol="0"/>
          <a:lstStyle/>
          <a:p>
            <a:endParaRPr/>
          </a:p>
        </p:txBody>
      </p:sp>
      <p:sp>
        <p:nvSpPr>
          <p:cNvPr id="51" name="object 51"/>
          <p:cNvSpPr/>
          <p:nvPr/>
        </p:nvSpPr>
        <p:spPr>
          <a:xfrm>
            <a:off x="9381870" y="5592178"/>
            <a:ext cx="529589" cy="173774"/>
          </a:xfrm>
          <a:prstGeom prst="rect">
            <a:avLst/>
          </a:prstGeom>
          <a:blipFill>
            <a:blip r:embed="rId42" cstate="print"/>
            <a:stretch>
              <a:fillRect/>
            </a:stretch>
          </a:blipFill>
        </p:spPr>
        <p:txBody>
          <a:bodyPr wrap="square" lIns="0" tIns="0" rIns="0" bIns="0" rtlCol="0"/>
          <a:lstStyle/>
          <a:p>
            <a:endParaRPr/>
          </a:p>
        </p:txBody>
      </p:sp>
      <p:sp>
        <p:nvSpPr>
          <p:cNvPr id="52" name="object 52"/>
          <p:cNvSpPr/>
          <p:nvPr/>
        </p:nvSpPr>
        <p:spPr>
          <a:xfrm>
            <a:off x="9941814" y="5592698"/>
            <a:ext cx="1386331" cy="174650"/>
          </a:xfrm>
          <a:prstGeom prst="rect">
            <a:avLst/>
          </a:prstGeom>
          <a:blipFill>
            <a:blip r:embed="rId43" cstate="print"/>
            <a:stretch>
              <a:fillRect/>
            </a:stretch>
          </a:blipFill>
        </p:spPr>
        <p:txBody>
          <a:bodyPr wrap="square" lIns="0" tIns="0" rIns="0" bIns="0" rtlCol="0"/>
          <a:lstStyle/>
          <a:p>
            <a:endParaRPr/>
          </a:p>
        </p:txBody>
      </p:sp>
      <p:sp>
        <p:nvSpPr>
          <p:cNvPr id="53" name="object 53"/>
          <p:cNvSpPr/>
          <p:nvPr/>
        </p:nvSpPr>
        <p:spPr>
          <a:xfrm>
            <a:off x="9384538" y="5808281"/>
            <a:ext cx="1660652" cy="173075"/>
          </a:xfrm>
          <a:prstGeom prst="rect">
            <a:avLst/>
          </a:prstGeom>
          <a:blipFill>
            <a:blip r:embed="rId44" cstate="print"/>
            <a:stretch>
              <a:fillRect/>
            </a:stretch>
          </a:blipFill>
        </p:spPr>
        <p:txBody>
          <a:bodyPr wrap="square" lIns="0" tIns="0" rIns="0" bIns="0" rtlCol="0"/>
          <a:lstStyle/>
          <a:p>
            <a:endParaRPr/>
          </a:p>
        </p:txBody>
      </p:sp>
      <p:sp>
        <p:nvSpPr>
          <p:cNvPr id="54" name="object 54"/>
          <p:cNvSpPr txBox="1"/>
          <p:nvPr/>
        </p:nvSpPr>
        <p:spPr>
          <a:xfrm>
            <a:off x="6200394" y="5257622"/>
            <a:ext cx="2306955"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微软雅黑"/>
                <a:cs typeface="微软雅黑"/>
              </a:rPr>
              <a:t>典</a:t>
            </a:r>
            <a:r>
              <a:rPr sz="1100" spc="5" dirty="0">
                <a:latin typeface="微软雅黑"/>
                <a:cs typeface="微软雅黑"/>
              </a:rPr>
              <a:t>型</a:t>
            </a:r>
            <a:r>
              <a:rPr sz="1100" spc="-75" dirty="0">
                <a:latin typeface="微软雅黑"/>
                <a:cs typeface="微软雅黑"/>
              </a:rPr>
              <a:t> </a:t>
            </a:r>
            <a:r>
              <a:rPr sz="1100" dirty="0">
                <a:latin typeface="微软雅黑"/>
                <a:cs typeface="微软雅黑"/>
              </a:rPr>
              <a:t>“干式”和“湿式”节点</a:t>
            </a:r>
            <a:r>
              <a:rPr sz="1100" spc="-10" dirty="0">
                <a:latin typeface="微软雅黑"/>
                <a:cs typeface="微软雅黑"/>
              </a:rPr>
              <a:t>构</a:t>
            </a:r>
            <a:r>
              <a:rPr sz="1100" dirty="0">
                <a:latin typeface="微软雅黑"/>
                <a:cs typeface="微软雅黑"/>
              </a:rPr>
              <a:t>造图</a:t>
            </a:r>
            <a:endParaRPr sz="1100">
              <a:latin typeface="微软雅黑"/>
              <a:cs typeface="微软雅黑"/>
            </a:endParaRPr>
          </a:p>
        </p:txBody>
      </p:sp>
      <p:sp>
        <p:nvSpPr>
          <p:cNvPr id="55" name="object 55"/>
          <p:cNvSpPr/>
          <p:nvPr/>
        </p:nvSpPr>
        <p:spPr>
          <a:xfrm>
            <a:off x="9107805" y="4138929"/>
            <a:ext cx="128777" cy="128270"/>
          </a:xfrm>
          <a:prstGeom prst="rect">
            <a:avLst/>
          </a:prstGeom>
          <a:blipFill>
            <a:blip r:embed="rId45" cstate="print"/>
            <a:stretch>
              <a:fillRect/>
            </a:stretch>
          </a:blipFill>
        </p:spPr>
        <p:txBody>
          <a:bodyPr wrap="square" lIns="0" tIns="0" rIns="0" bIns="0" rtlCol="0"/>
          <a:lstStyle/>
          <a:p>
            <a:endParaRPr/>
          </a:p>
        </p:txBody>
      </p:sp>
      <p:sp>
        <p:nvSpPr>
          <p:cNvPr id="56" name="object 56"/>
          <p:cNvSpPr/>
          <p:nvPr/>
        </p:nvSpPr>
        <p:spPr>
          <a:xfrm>
            <a:off x="9381490" y="4116832"/>
            <a:ext cx="1954910" cy="175132"/>
          </a:xfrm>
          <a:prstGeom prst="rect">
            <a:avLst/>
          </a:prstGeom>
          <a:blipFill>
            <a:blip r:embed="rId46" cstate="print"/>
            <a:stretch>
              <a:fillRect/>
            </a:stretch>
          </a:blipFill>
        </p:spPr>
        <p:txBody>
          <a:bodyPr wrap="square" lIns="0" tIns="0" rIns="0" bIns="0" rtlCol="0"/>
          <a:lstStyle/>
          <a:p>
            <a:endParaRPr/>
          </a:p>
        </p:txBody>
      </p:sp>
      <p:sp>
        <p:nvSpPr>
          <p:cNvPr id="57" name="object 57"/>
          <p:cNvSpPr/>
          <p:nvPr/>
        </p:nvSpPr>
        <p:spPr>
          <a:xfrm>
            <a:off x="9381108" y="4331334"/>
            <a:ext cx="1957197" cy="174497"/>
          </a:xfrm>
          <a:prstGeom prst="rect">
            <a:avLst/>
          </a:prstGeom>
          <a:blipFill>
            <a:blip r:embed="rId47" cstate="print"/>
            <a:stretch>
              <a:fillRect/>
            </a:stretch>
          </a:blipFill>
        </p:spPr>
        <p:txBody>
          <a:bodyPr wrap="square" lIns="0" tIns="0" rIns="0" bIns="0" rtlCol="0"/>
          <a:lstStyle/>
          <a:p>
            <a:endParaRPr/>
          </a:p>
        </p:txBody>
      </p:sp>
      <p:sp>
        <p:nvSpPr>
          <p:cNvPr id="58" name="object 58"/>
          <p:cNvSpPr/>
          <p:nvPr/>
        </p:nvSpPr>
        <p:spPr>
          <a:xfrm>
            <a:off x="9389109" y="4545584"/>
            <a:ext cx="521970" cy="172974"/>
          </a:xfrm>
          <a:prstGeom prst="rect">
            <a:avLst/>
          </a:prstGeom>
          <a:blipFill>
            <a:blip r:embed="rId48" cstate="print"/>
            <a:stretch>
              <a:fillRect/>
            </a:stretch>
          </a:blipFill>
        </p:spPr>
        <p:txBody>
          <a:bodyPr wrap="square" lIns="0" tIns="0" rIns="0" bIns="0" rtlCol="0"/>
          <a:lstStyle/>
          <a:p>
            <a:endParaRPr/>
          </a:p>
        </p:txBody>
      </p:sp>
      <p:sp>
        <p:nvSpPr>
          <p:cNvPr id="59" name="object 59"/>
          <p:cNvSpPr/>
          <p:nvPr/>
        </p:nvSpPr>
        <p:spPr>
          <a:xfrm>
            <a:off x="9937368" y="4543805"/>
            <a:ext cx="507491" cy="174117"/>
          </a:xfrm>
          <a:prstGeom prst="rect">
            <a:avLst/>
          </a:prstGeom>
          <a:blipFill>
            <a:blip r:embed="rId49" cstate="print"/>
            <a:stretch>
              <a:fillRect/>
            </a:stretch>
          </a:blipFill>
        </p:spPr>
        <p:txBody>
          <a:bodyPr wrap="square" lIns="0" tIns="0" rIns="0" bIns="0" rtlCol="0"/>
          <a:lstStyle/>
          <a:p>
            <a:endParaRPr/>
          </a:p>
        </p:txBody>
      </p:sp>
      <p:sp>
        <p:nvSpPr>
          <p:cNvPr id="60" name="object 60"/>
          <p:cNvSpPr/>
          <p:nvPr/>
        </p:nvSpPr>
        <p:spPr>
          <a:xfrm>
            <a:off x="10458322" y="4544567"/>
            <a:ext cx="878585" cy="172719"/>
          </a:xfrm>
          <a:prstGeom prst="rect">
            <a:avLst/>
          </a:prstGeom>
          <a:blipFill>
            <a:blip r:embed="rId50" cstate="print"/>
            <a:stretch>
              <a:fillRect/>
            </a:stretch>
          </a:blipFill>
        </p:spPr>
        <p:txBody>
          <a:bodyPr wrap="square" lIns="0" tIns="0" rIns="0" bIns="0" rtlCol="0"/>
          <a:lstStyle/>
          <a:p>
            <a:endParaRPr/>
          </a:p>
        </p:txBody>
      </p:sp>
      <p:sp>
        <p:nvSpPr>
          <p:cNvPr id="61" name="object 61"/>
          <p:cNvSpPr/>
          <p:nvPr/>
        </p:nvSpPr>
        <p:spPr>
          <a:xfrm>
            <a:off x="9389109" y="4759578"/>
            <a:ext cx="939292" cy="172593"/>
          </a:xfrm>
          <a:prstGeom prst="rect">
            <a:avLst/>
          </a:prstGeom>
          <a:blipFill>
            <a:blip r:embed="rId51" cstate="print"/>
            <a:stretch>
              <a:fillRect/>
            </a:stretch>
          </a:blipFill>
        </p:spPr>
        <p:txBody>
          <a:bodyPr wrap="square" lIns="0" tIns="0" rIns="0" bIns="0" rtlCol="0"/>
          <a:lstStyle/>
          <a:p>
            <a:endParaRPr/>
          </a:p>
        </p:txBody>
      </p:sp>
      <p:sp>
        <p:nvSpPr>
          <p:cNvPr id="62" name="object 62"/>
          <p:cNvSpPr/>
          <p:nvPr/>
        </p:nvSpPr>
        <p:spPr>
          <a:xfrm>
            <a:off x="6291071" y="5436108"/>
            <a:ext cx="2055876" cy="1301496"/>
          </a:xfrm>
          <a:prstGeom prst="rect">
            <a:avLst/>
          </a:prstGeom>
          <a:blipFill>
            <a:blip r:embed="rId52" cstate="print"/>
            <a:stretch>
              <a:fillRect/>
            </a:stretch>
          </a:blipFill>
        </p:spPr>
        <p:txBody>
          <a:bodyPr wrap="square" lIns="0" tIns="0" rIns="0" bIns="0" rtlCol="0"/>
          <a:lstStyle/>
          <a:p>
            <a:endParaRPr/>
          </a:p>
        </p:txBody>
      </p:sp>
      <p:sp>
        <p:nvSpPr>
          <p:cNvPr id="63" name="object 63"/>
          <p:cNvSpPr/>
          <p:nvPr/>
        </p:nvSpPr>
        <p:spPr>
          <a:xfrm>
            <a:off x="6240779" y="4314512"/>
            <a:ext cx="2119883" cy="895997"/>
          </a:xfrm>
          <a:prstGeom prst="rect">
            <a:avLst/>
          </a:prstGeom>
          <a:blipFill>
            <a:blip r:embed="rId53" cstate="print"/>
            <a:stretch>
              <a:fillRect/>
            </a:stretch>
          </a:blipFill>
        </p:spPr>
        <p:txBody>
          <a:bodyPr wrap="square" lIns="0" tIns="0" rIns="0" bIns="0" rtlCol="0"/>
          <a:lstStyle/>
          <a:p>
            <a:endParaRPr/>
          </a:p>
        </p:txBody>
      </p:sp>
      <p:sp>
        <p:nvSpPr>
          <p:cNvPr id="64" name="object 64"/>
          <p:cNvSpPr/>
          <p:nvPr/>
        </p:nvSpPr>
        <p:spPr>
          <a:xfrm>
            <a:off x="6466332" y="3509771"/>
            <a:ext cx="1645919" cy="790955"/>
          </a:xfrm>
          <a:prstGeom prst="rect">
            <a:avLst/>
          </a:prstGeom>
          <a:blipFill>
            <a:blip r:embed="rId54" cstate="print"/>
            <a:stretch>
              <a:fillRect/>
            </a:stretch>
          </a:blipFill>
        </p:spPr>
        <p:txBody>
          <a:bodyPr wrap="square" lIns="0" tIns="0" rIns="0" bIns="0" rtlCol="0"/>
          <a:lstStyle/>
          <a:p>
            <a:endParaRPr/>
          </a:p>
        </p:txBody>
      </p:sp>
      <p:sp>
        <p:nvSpPr>
          <p:cNvPr id="65" name="object 65"/>
          <p:cNvSpPr/>
          <p:nvPr/>
        </p:nvSpPr>
        <p:spPr>
          <a:xfrm>
            <a:off x="6096000" y="3419855"/>
            <a:ext cx="2540635" cy="3317875"/>
          </a:xfrm>
          <a:custGeom>
            <a:avLst/>
            <a:gdLst/>
            <a:ahLst/>
            <a:cxnLst/>
            <a:rect l="l" t="t" r="r" b="b"/>
            <a:pathLst>
              <a:path w="2540634" h="3317875">
                <a:moveTo>
                  <a:pt x="0" y="423418"/>
                </a:moveTo>
                <a:lnTo>
                  <a:pt x="2849" y="374045"/>
                </a:lnTo>
                <a:lnTo>
                  <a:pt x="11184" y="326344"/>
                </a:lnTo>
                <a:lnTo>
                  <a:pt x="24689" y="280632"/>
                </a:lnTo>
                <a:lnTo>
                  <a:pt x="43043" y="237227"/>
                </a:lnTo>
                <a:lnTo>
                  <a:pt x="65931" y="196446"/>
                </a:lnTo>
                <a:lnTo>
                  <a:pt x="93032" y="158608"/>
                </a:lnTo>
                <a:lnTo>
                  <a:pt x="124031" y="124031"/>
                </a:lnTo>
                <a:lnTo>
                  <a:pt x="158608" y="93032"/>
                </a:lnTo>
                <a:lnTo>
                  <a:pt x="196446" y="65931"/>
                </a:lnTo>
                <a:lnTo>
                  <a:pt x="237227" y="43043"/>
                </a:lnTo>
                <a:lnTo>
                  <a:pt x="280632" y="24689"/>
                </a:lnTo>
                <a:lnTo>
                  <a:pt x="326344" y="11184"/>
                </a:lnTo>
                <a:lnTo>
                  <a:pt x="374045" y="2849"/>
                </a:lnTo>
                <a:lnTo>
                  <a:pt x="423418" y="0"/>
                </a:lnTo>
                <a:lnTo>
                  <a:pt x="2117090" y="0"/>
                </a:lnTo>
                <a:lnTo>
                  <a:pt x="2166462" y="2849"/>
                </a:lnTo>
                <a:lnTo>
                  <a:pt x="2214163" y="11184"/>
                </a:lnTo>
                <a:lnTo>
                  <a:pt x="2259875" y="24689"/>
                </a:lnTo>
                <a:lnTo>
                  <a:pt x="2303280" y="43043"/>
                </a:lnTo>
                <a:lnTo>
                  <a:pt x="2344061" y="65931"/>
                </a:lnTo>
                <a:lnTo>
                  <a:pt x="2381899" y="93032"/>
                </a:lnTo>
                <a:lnTo>
                  <a:pt x="2416476" y="124031"/>
                </a:lnTo>
                <a:lnTo>
                  <a:pt x="2447475" y="158608"/>
                </a:lnTo>
                <a:lnTo>
                  <a:pt x="2474576" y="196446"/>
                </a:lnTo>
                <a:lnTo>
                  <a:pt x="2497464" y="237227"/>
                </a:lnTo>
                <a:lnTo>
                  <a:pt x="2515818" y="280632"/>
                </a:lnTo>
                <a:lnTo>
                  <a:pt x="2529323" y="326344"/>
                </a:lnTo>
                <a:lnTo>
                  <a:pt x="2537658" y="374045"/>
                </a:lnTo>
                <a:lnTo>
                  <a:pt x="2540507" y="423418"/>
                </a:lnTo>
                <a:lnTo>
                  <a:pt x="2540507" y="2894317"/>
                </a:lnTo>
                <a:lnTo>
                  <a:pt x="2537658" y="2943698"/>
                </a:lnTo>
                <a:lnTo>
                  <a:pt x="2529323" y="2991407"/>
                </a:lnTo>
                <a:lnTo>
                  <a:pt x="2515818" y="3037124"/>
                </a:lnTo>
                <a:lnTo>
                  <a:pt x="2497464" y="3080532"/>
                </a:lnTo>
                <a:lnTo>
                  <a:pt x="2474576" y="3121315"/>
                </a:lnTo>
                <a:lnTo>
                  <a:pt x="2447475" y="3159153"/>
                </a:lnTo>
                <a:lnTo>
                  <a:pt x="2416476" y="3193729"/>
                </a:lnTo>
                <a:lnTo>
                  <a:pt x="2381899" y="3224726"/>
                </a:lnTo>
                <a:lnTo>
                  <a:pt x="2344061" y="3251825"/>
                </a:lnTo>
                <a:lnTo>
                  <a:pt x="2303280" y="3274710"/>
                </a:lnTo>
                <a:lnTo>
                  <a:pt x="2259875" y="3293062"/>
                </a:lnTo>
                <a:lnTo>
                  <a:pt x="2214163" y="3306565"/>
                </a:lnTo>
                <a:lnTo>
                  <a:pt x="2166462" y="3314899"/>
                </a:lnTo>
                <a:lnTo>
                  <a:pt x="2117090" y="3317748"/>
                </a:lnTo>
                <a:lnTo>
                  <a:pt x="423418" y="3317748"/>
                </a:lnTo>
                <a:lnTo>
                  <a:pt x="374045" y="3314899"/>
                </a:lnTo>
                <a:lnTo>
                  <a:pt x="326344" y="3306565"/>
                </a:lnTo>
                <a:lnTo>
                  <a:pt x="280632" y="3293062"/>
                </a:lnTo>
                <a:lnTo>
                  <a:pt x="237227" y="3274710"/>
                </a:lnTo>
                <a:lnTo>
                  <a:pt x="196446" y="3251825"/>
                </a:lnTo>
                <a:lnTo>
                  <a:pt x="158608" y="3224726"/>
                </a:lnTo>
                <a:lnTo>
                  <a:pt x="124031" y="3193729"/>
                </a:lnTo>
                <a:lnTo>
                  <a:pt x="93032" y="3159153"/>
                </a:lnTo>
                <a:lnTo>
                  <a:pt x="65931" y="3121315"/>
                </a:lnTo>
                <a:lnTo>
                  <a:pt x="43043" y="3080532"/>
                </a:lnTo>
                <a:lnTo>
                  <a:pt x="24689" y="3037124"/>
                </a:lnTo>
                <a:lnTo>
                  <a:pt x="11184" y="2991407"/>
                </a:lnTo>
                <a:lnTo>
                  <a:pt x="2849" y="2943698"/>
                </a:lnTo>
                <a:lnTo>
                  <a:pt x="0" y="2894317"/>
                </a:lnTo>
                <a:lnTo>
                  <a:pt x="0" y="423418"/>
                </a:lnTo>
                <a:close/>
              </a:path>
            </a:pathLst>
          </a:custGeom>
          <a:ln w="9144">
            <a:solidFill>
              <a:srgbClr val="000000"/>
            </a:solidFill>
            <a:prstDash val="sysDash"/>
          </a:ln>
        </p:spPr>
        <p:txBody>
          <a:bodyPr wrap="square" lIns="0" tIns="0" rIns="0" bIns="0" rtlCol="0"/>
          <a:lstStyle/>
          <a:p>
            <a:endParaRPr/>
          </a:p>
        </p:txBody>
      </p:sp>
      <p:sp>
        <p:nvSpPr>
          <p:cNvPr id="66" name="object 66"/>
          <p:cNvSpPr/>
          <p:nvPr/>
        </p:nvSpPr>
        <p:spPr>
          <a:xfrm>
            <a:off x="8543543" y="4876800"/>
            <a:ext cx="634365" cy="367665"/>
          </a:xfrm>
          <a:custGeom>
            <a:avLst/>
            <a:gdLst/>
            <a:ahLst/>
            <a:cxnLst/>
            <a:rect l="l" t="t" r="r" b="b"/>
            <a:pathLst>
              <a:path w="634365" h="367664">
                <a:moveTo>
                  <a:pt x="414527" y="0"/>
                </a:moveTo>
                <a:lnTo>
                  <a:pt x="414527" y="119506"/>
                </a:lnTo>
                <a:lnTo>
                  <a:pt x="0" y="119506"/>
                </a:lnTo>
                <a:lnTo>
                  <a:pt x="0" y="247776"/>
                </a:lnTo>
                <a:lnTo>
                  <a:pt x="414527" y="247776"/>
                </a:lnTo>
                <a:lnTo>
                  <a:pt x="414527" y="367284"/>
                </a:lnTo>
                <a:lnTo>
                  <a:pt x="633983" y="183642"/>
                </a:lnTo>
                <a:lnTo>
                  <a:pt x="414527" y="0"/>
                </a:lnTo>
                <a:close/>
              </a:path>
            </a:pathLst>
          </a:custGeom>
          <a:solidFill>
            <a:srgbClr val="B50A0A"/>
          </a:solidFill>
        </p:spPr>
        <p:txBody>
          <a:bodyPr wrap="square" lIns="0" tIns="0" rIns="0" bIns="0" rtlCol="0"/>
          <a:lstStyle/>
          <a:p>
            <a:endParaRPr/>
          </a:p>
        </p:txBody>
      </p:sp>
      <p:sp>
        <p:nvSpPr>
          <p:cNvPr id="67" name="object 67"/>
          <p:cNvSpPr txBox="1">
            <a:spLocks noGrp="1"/>
          </p:cNvSpPr>
          <p:nvPr>
            <p:ph type="title"/>
          </p:nvPr>
        </p:nvSpPr>
        <p:spPr>
          <a:xfrm>
            <a:off x="289966" y="154889"/>
            <a:ext cx="4501515" cy="514350"/>
          </a:xfrm>
          <a:prstGeom prst="rect">
            <a:avLst/>
          </a:prstGeom>
        </p:spPr>
        <p:txBody>
          <a:bodyPr vert="horz" wrap="square" lIns="0" tIns="13335" rIns="0" bIns="0" rtlCol="0">
            <a:spAutoFit/>
          </a:bodyPr>
          <a:lstStyle/>
          <a:p>
            <a:pPr marL="12700">
              <a:lnSpc>
                <a:spcPct val="100000"/>
              </a:lnSpc>
              <a:spcBef>
                <a:spcPts val="105"/>
              </a:spcBef>
            </a:pPr>
            <a:r>
              <a:rPr sz="3200" b="1" u="none" dirty="0">
                <a:latin typeface="微软雅黑"/>
                <a:cs typeface="微软雅黑"/>
              </a:rPr>
              <a:t>我国装配式建筑技术体系</a:t>
            </a:r>
            <a:endParaRPr sz="3200" dirty="0">
              <a:latin typeface="微软雅黑"/>
              <a:cs typeface="微软雅黑"/>
            </a:endParaRPr>
          </a:p>
        </p:txBody>
      </p:sp>
      <p:sp>
        <p:nvSpPr>
          <p:cNvPr id="68" name="object 68"/>
          <p:cNvSpPr txBox="1"/>
          <p:nvPr/>
        </p:nvSpPr>
        <p:spPr>
          <a:xfrm>
            <a:off x="9967721" y="6391452"/>
            <a:ext cx="212725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微软雅黑"/>
                <a:cs typeface="微软雅黑"/>
              </a:rPr>
              <a:t>Source:</a:t>
            </a:r>
            <a:r>
              <a:rPr sz="1200" spc="-95" dirty="0">
                <a:latin typeface="微软雅黑"/>
                <a:cs typeface="微软雅黑"/>
              </a:rPr>
              <a:t> </a:t>
            </a:r>
            <a:r>
              <a:rPr sz="1200" dirty="0">
                <a:latin typeface="微软雅黑"/>
                <a:cs typeface="微软雅黑"/>
              </a:rPr>
              <a:t>东南大学吴刚教授团队</a:t>
            </a:r>
            <a:endParaRPr sz="1200">
              <a:latin typeface="微软雅黑"/>
              <a:cs typeface="微软雅黑"/>
            </a:endParaRPr>
          </a:p>
        </p:txBody>
      </p:sp>
      <p:pic>
        <p:nvPicPr>
          <p:cNvPr id="69" name="luvvoice.com-20240823-RJfk">
            <a:hlinkClick r:id="" action="ppaction://media"/>
            <a:extLst>
              <a:ext uri="{FF2B5EF4-FFF2-40B4-BE49-F238E27FC236}">
                <a16:creationId xmlns:a16="http://schemas.microsoft.com/office/drawing/2014/main" id="{12673386-F54D-CD69-541E-998BCB390012}"/>
              </a:ext>
            </a:extLst>
          </p:cNvPr>
          <p:cNvPicPr>
            <a:picLocks noChangeAspect="1"/>
          </p:cNvPicPr>
          <p:nvPr>
            <a:audioFile r:link="rId2"/>
            <p:extLst>
              <p:ext uri="{DAA4B4D4-6D71-4841-9C94-3DE7FCFB9230}">
                <p14:media xmlns:p14="http://schemas.microsoft.com/office/powerpoint/2010/main" r:embed="rId1"/>
              </p:ext>
            </p:extLst>
          </p:nvPr>
        </p:nvPicPr>
        <p:blipFill>
          <a:blip r:embed="rId55"/>
          <a:stretch>
            <a:fillRect/>
          </a:stretch>
        </p:blipFill>
        <p:spPr>
          <a:xfrm>
            <a:off x="98425" y="98425"/>
            <a:ext cx="304800" cy="304800"/>
          </a:xfrm>
          <a:prstGeom prst="rect">
            <a:avLst/>
          </a:prstGeom>
        </p:spPr>
      </p:pic>
    </p:spTree>
    <p:extLst>
      <p:ext uri="{BB962C8B-B14F-4D97-AF65-F5344CB8AC3E}">
        <p14:creationId xmlns:p14="http://schemas.microsoft.com/office/powerpoint/2010/main" val="11535651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08"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126</TotalTime>
  <Words>8083</Words>
  <Application>Microsoft Office PowerPoint</Application>
  <PresentationFormat>宽屏</PresentationFormat>
  <Paragraphs>361</Paragraphs>
  <Slides>37</Slides>
  <Notes>36</Notes>
  <HiddenSlides>0</HiddenSlides>
  <MMClips>35</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37</vt:i4>
      </vt:variant>
    </vt:vector>
  </HeadingPairs>
  <TitlesOfParts>
    <vt:vector size="47" baseType="lpstr">
      <vt:lpstr>-apple-system</vt:lpstr>
      <vt:lpstr>等线</vt:lpstr>
      <vt:lpstr>黑体</vt:lpstr>
      <vt:lpstr>微软雅黑</vt:lpstr>
      <vt:lpstr>Arial</vt:lpstr>
      <vt:lpstr>Calibri</vt:lpstr>
      <vt:lpstr>Times New Roman</vt:lpstr>
      <vt:lpstr>Verdana</vt:lpstr>
      <vt:lpstr>Wingdings</vt:lpstr>
      <vt:lpstr>Office Theme</vt:lpstr>
      <vt:lpstr>PowerPoint 演示文稿</vt:lpstr>
      <vt:lpstr>PowerPoint 演示文稿</vt:lpstr>
      <vt:lpstr>提起装配式建筑，大家第一时间想到什么？</vt:lpstr>
      <vt:lpstr>早期装配式建筑 – HABITAT 1967, MONTREAL</vt:lpstr>
      <vt:lpstr>  早期装配式建筑 – NAKAGIN CAPSULE TOWER 1972, TOKYO </vt:lpstr>
      <vt:lpstr>现代装配式建筑 – 461 DEAN, 纽约</vt:lpstr>
      <vt:lpstr>什么是装配式建筑</vt:lpstr>
      <vt:lpstr>装配式结构体系对比</vt:lpstr>
      <vt:lpstr>我国装配式建筑技术体系</vt:lpstr>
      <vt:lpstr>PowerPoint 演示文稿</vt:lpstr>
      <vt:lpstr>PowerPoint 演示文稿</vt:lpstr>
      <vt:lpstr>PowerPoint 演示文稿</vt:lpstr>
      <vt:lpstr>我国装配式建筑发展</vt:lpstr>
      <vt:lpstr>国际装配式建筑发展</vt:lpstr>
      <vt:lpstr>国际装配式建筑发展</vt:lpstr>
      <vt:lpstr>国际装配式建筑发展</vt:lpstr>
      <vt:lpstr>装配式建筑发展方向</vt:lpstr>
      <vt:lpstr>PowerPoint 演示文稿</vt:lpstr>
      <vt:lpstr>建筑模块标准化设计</vt:lpstr>
      <vt:lpstr>建筑模块标准化设计原则</vt:lpstr>
      <vt:lpstr>建筑模块标准化设计原则</vt:lpstr>
      <vt:lpstr>建筑模块标准化设计示意</vt:lpstr>
      <vt:lpstr>建筑模块标准化设计流程</vt:lpstr>
      <vt:lpstr>PowerPoint 演示文稿</vt:lpstr>
      <vt:lpstr>柔性生产</vt:lpstr>
      <vt:lpstr>柔性生产 柔性生产强调依据市场需求决定建筑产品的成形，继而确定建筑产品包括各建筑构配件和部 品部件的设计和生产，并且使用兼容多种构配件和部品部件生产的模具，实现用户价值最大化、 浪费最小化</vt:lpstr>
      <vt:lpstr>钢结构构件柔性生产</vt:lpstr>
      <vt:lpstr>PowerPoint 演示文稿</vt:lpstr>
      <vt:lpstr>PowerPoint 演示文稿</vt:lpstr>
      <vt:lpstr>制造—建造一体化的两阶段优化调度</vt:lpstr>
      <vt:lpstr>“制造-建造”一体化在香港公屋项目的应用</vt:lpstr>
      <vt:lpstr>香港房屋委员会致力于采用新的技术，提升公屋建设项目的表现</vt:lpstr>
      <vt:lpstr>当前香港预制房屋建设面对的问题</vt:lpstr>
      <vt:lpstr>基于BIM和物联网的解决方案</vt:lpstr>
      <vt:lpstr>制造-建造模式未来发展</vt:lpstr>
      <vt:lpstr>总结与展望</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波纹钢板调研</dc:title>
  <dc:creator>lwj</dc:creator>
  <cp:lastModifiedBy>峰 邱</cp:lastModifiedBy>
  <cp:revision>147</cp:revision>
  <cp:lastPrinted>2024-08-19T08:46:48Z</cp:lastPrinted>
  <dcterms:created xsi:type="dcterms:W3CDTF">2024-08-08T02:21:17Z</dcterms:created>
  <dcterms:modified xsi:type="dcterms:W3CDTF">2024-08-31T15:15:26Z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2022-06-15T00:00:00Z</vt:filetime>
  </property>
  <property fmtid="{D5CDD505-2E9C-101B-9397-08002B2CF9AE}" pid="3" name="Creator">
    <vt:lpwstr>Microsoft® PowerPoint® 2019</vt:lpwstr>
  </property>
  <property fmtid="{D5CDD505-2E9C-101B-9397-08002B2CF9AE}" pid="4" name="LastSaved">
    <vt:filetime>2024-08-08T00:00:00Z</vt:filetime>
  </property>
</Properties>
</file>