
<file path=[Content_Types].xml><?xml version="1.0" encoding="utf-8"?>
<Types xmlns="http://schemas.openxmlformats.org/package/2006/content-types">
  <Default Extension="jpg" ContentType="image/jp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1392"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7" r:id="rId22"/>
    <p:sldId id="278" r:id="rId23"/>
    <p:sldId id="279" r:id="rId24"/>
    <p:sldId id="280" r:id="rId25"/>
  </p:sldIdLst>
  <p:sldSz cx="12192000" cy="6858000"/>
  <p:notesSz cx="6858000" cy="12192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2796" autoAdjust="0"/>
  </p:normalViewPr>
  <p:slideViewPr>
    <p:cSldViewPr>
      <p:cViewPr>
        <p:scale>
          <a:sx n="50" d="100"/>
          <a:sy n="50" d="100"/>
        </p:scale>
        <p:origin x="2340" y="20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61242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414" y="0"/>
            <a:ext cx="2971800" cy="612423"/>
          </a:xfrm>
          <a:prstGeom prst="rect">
            <a:avLst/>
          </a:prstGeom>
        </p:spPr>
        <p:txBody>
          <a:bodyPr vert="horz" lIns="91440" tIns="45720" rIns="91440" bIns="45720" rtlCol="0"/>
          <a:lstStyle>
            <a:lvl1pPr algn="r">
              <a:defRPr sz="1200"/>
            </a:lvl1pPr>
          </a:lstStyle>
          <a:p>
            <a:fld id="{8C30EA38-A806-49E8-9767-F229EEBC7FE4}" type="datetimeFigureOut">
              <a:rPr lang="zh-CN" altLang="en-US" smtClean="0"/>
              <a:t>2024/08/31</a:t>
            </a:fld>
            <a:endParaRPr lang="zh-CN" altLang="en-US"/>
          </a:p>
        </p:txBody>
      </p:sp>
      <p:sp>
        <p:nvSpPr>
          <p:cNvPr id="4" name="幻灯片图像占位符 3"/>
          <p:cNvSpPr>
            <a:spLocks noGrp="1" noRot="1" noChangeAspect="1"/>
          </p:cNvSpPr>
          <p:nvPr>
            <p:ph type="sldImg" idx="2"/>
          </p:nvPr>
        </p:nvSpPr>
        <p:spPr>
          <a:xfrm>
            <a:off x="-228600" y="1524000"/>
            <a:ext cx="7315200" cy="41148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5867402"/>
            <a:ext cx="5486400" cy="4800599"/>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11579580"/>
            <a:ext cx="2971800" cy="61242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414" y="11579580"/>
            <a:ext cx="2971800" cy="612421"/>
          </a:xfrm>
          <a:prstGeom prst="rect">
            <a:avLst/>
          </a:prstGeom>
        </p:spPr>
        <p:txBody>
          <a:bodyPr vert="horz" lIns="91440" tIns="45720" rIns="91440" bIns="45720" rtlCol="0" anchor="b"/>
          <a:lstStyle>
            <a:lvl1pPr algn="r">
              <a:defRPr sz="1200"/>
            </a:lvl1pPr>
          </a:lstStyle>
          <a:p>
            <a:fld id="{E0C1D308-2C43-4959-9D92-DC61CC803C17}" type="slidenum">
              <a:rPr lang="zh-CN" altLang="en-US" smtClean="0"/>
              <a:t>‹#›</a:t>
            </a:fld>
            <a:endParaRPr lang="zh-CN" altLang="en-US"/>
          </a:p>
        </p:txBody>
      </p:sp>
    </p:spTree>
    <p:extLst>
      <p:ext uri="{BB962C8B-B14F-4D97-AF65-F5344CB8AC3E}">
        <p14:creationId xmlns:p14="http://schemas.microsoft.com/office/powerpoint/2010/main" val="1898639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同学们好，这一章，我们来讲解建造服务化。</a:t>
            </a:r>
          </a:p>
        </p:txBody>
      </p:sp>
      <p:sp>
        <p:nvSpPr>
          <p:cNvPr id="4" name="灯片编号占位符 3"/>
          <p:cNvSpPr>
            <a:spLocks noGrp="1"/>
          </p:cNvSpPr>
          <p:nvPr>
            <p:ph type="sldNum" sz="quarter" idx="5"/>
          </p:nvPr>
        </p:nvSpPr>
        <p:spPr/>
        <p:txBody>
          <a:bodyPr/>
          <a:lstStyle/>
          <a:p>
            <a:fld id="{E0C1D308-2C43-4959-9D92-DC61CC803C17}" type="slidenum">
              <a:rPr lang="zh-CN" altLang="en-US" smtClean="0"/>
              <a:t>1</a:t>
            </a:fld>
            <a:endParaRPr lang="zh-CN" altLang="en-US"/>
          </a:p>
        </p:txBody>
      </p:sp>
    </p:spTree>
    <p:extLst>
      <p:ext uri="{BB962C8B-B14F-4D97-AF65-F5344CB8AC3E}">
        <p14:creationId xmlns:p14="http://schemas.microsoft.com/office/powerpoint/2010/main" val="42611796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fontAlgn="base"/>
            <a:r>
              <a:rPr lang="zh-CN" altLang="en-US" b="1" i="0" dirty="0">
                <a:solidFill>
                  <a:srgbClr val="1A2029"/>
                </a:solidFill>
                <a:effectLst/>
                <a:latin typeface="-apple-system"/>
              </a:rPr>
              <a:t>具体的服务化内容，首先体现在关于建造过程的工程咨询方面。</a:t>
            </a:r>
            <a:r>
              <a:rPr lang="zh-CN" altLang="en-US" b="0" i="0" dirty="0">
                <a:solidFill>
                  <a:srgbClr val="1A2029"/>
                </a:solidFill>
                <a:effectLst/>
                <a:latin typeface="-apple-system"/>
              </a:rPr>
              <a:t>首先，工程咨询服务致力于为客户提供全面、专业的项目决策和管理咨询服务。该服务业务覆盖范围广泛，横跨政治、经济、技术、社会、文化等多个领域，要求咨询师具备综合考虑各种复杂多变因素的能力，熟练运用管理科学、工程技术、法律法规等多学科知识，以及丰富的实践经验，以协同处理项目中各个环节的问题。工程咨询服务面向的客户群体多样，既包括政府部门，也涵盖项目业主、企业及其他各类客户。我们可根据项目全寿命周期的不同环节，如策划、设计、施工、验收等，提供针对性的局部或整体咨询服务，以确保项目顺利推进，实现投资效益最大化。</a:t>
            </a:r>
          </a:p>
        </p:txBody>
      </p:sp>
      <p:sp>
        <p:nvSpPr>
          <p:cNvPr id="4" name="灯片编号占位符 3"/>
          <p:cNvSpPr>
            <a:spLocks noGrp="1"/>
          </p:cNvSpPr>
          <p:nvPr>
            <p:ph type="sldNum" sz="quarter" idx="5"/>
          </p:nvPr>
        </p:nvSpPr>
        <p:spPr/>
        <p:txBody>
          <a:bodyPr/>
          <a:lstStyle/>
          <a:p>
            <a:fld id="{E0C1D308-2C43-4959-9D92-DC61CC803C17}" type="slidenum">
              <a:rPr lang="zh-CN" altLang="en-US" smtClean="0"/>
              <a:t>10</a:t>
            </a:fld>
            <a:endParaRPr lang="zh-CN" altLang="en-US"/>
          </a:p>
        </p:txBody>
      </p:sp>
    </p:spTree>
    <p:extLst>
      <p:ext uri="{BB962C8B-B14F-4D97-AF65-F5344CB8AC3E}">
        <p14:creationId xmlns:p14="http://schemas.microsoft.com/office/powerpoint/2010/main" val="1913331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fontAlgn="base"/>
            <a:r>
              <a:rPr lang="zh-CN" altLang="en-US" b="1" i="0" dirty="0">
                <a:solidFill>
                  <a:srgbClr val="1A2029"/>
                </a:solidFill>
                <a:effectLst/>
                <a:latin typeface="-apple-system"/>
              </a:rPr>
              <a:t>详细展开的话，我们需要根据阶段不同，采取不同的工程咨询服务策略，来确保项目的顺利进行和最终的成功交付。</a:t>
            </a:r>
          </a:p>
          <a:p>
            <a:pPr marL="171450" indent="-171450" algn="l" fontAlgn="base">
              <a:buFont typeface="Arial" panose="020B0604020202020204" pitchFamily="34" charset="0"/>
              <a:buChar char="•"/>
            </a:pPr>
            <a:r>
              <a:rPr lang="zh-CN" altLang="en-US" b="1" i="0" dirty="0">
                <a:solidFill>
                  <a:srgbClr val="1A2029"/>
                </a:solidFill>
                <a:effectLst/>
                <a:latin typeface="-apple-system"/>
              </a:rPr>
              <a:t>首先，在项目决策阶段，我们需要为业主提供项目前期策划顾问服务和项目规划设计顾问服务。</a:t>
            </a:r>
            <a:r>
              <a:rPr lang="zh-CN" altLang="en-US" b="0" i="0" dirty="0">
                <a:solidFill>
                  <a:srgbClr val="1A2029"/>
                </a:solidFill>
                <a:effectLst/>
                <a:latin typeface="-apple-system"/>
              </a:rPr>
              <a:t>这包括可行性研究、编制可行性研究报告、进行市政配套调研以及协助业主获取选址意见书、土地出让合同和建设用地批准书等。这些服务有助于业主全面了解项目的前期情况和潜在风险，从而做出明智的投资决策。</a:t>
            </a:r>
          </a:p>
          <a:p>
            <a:pPr marL="171450" indent="-171450" algn="l" fontAlgn="base">
              <a:buFont typeface="Arial" panose="020B0604020202020204" pitchFamily="34" charset="0"/>
              <a:buChar char="•"/>
            </a:pPr>
            <a:r>
              <a:rPr lang="zh-CN" altLang="en-US" b="1" i="0" dirty="0">
                <a:solidFill>
                  <a:srgbClr val="1A2029"/>
                </a:solidFill>
                <a:effectLst/>
                <a:latin typeface="-apple-system"/>
              </a:rPr>
              <a:t>接下来，在项目实施准备阶段，我们主要为业主提供多方面的专业顾问服务，如招标代理、工程监理、造价咨询、法律顾问、保险咨询等。</a:t>
            </a:r>
            <a:r>
              <a:rPr lang="zh-CN" altLang="en-US" b="0" i="0" dirty="0">
                <a:solidFill>
                  <a:srgbClr val="1A2029"/>
                </a:solidFill>
                <a:effectLst/>
                <a:latin typeface="-apple-system"/>
              </a:rPr>
              <a:t>此外，我们还协助项目管理团队编制项目设计纲要并进行地质勘探，为主业提供设计招标服务。这一阶段的目的是确保项目的设计质量和进度，同时降低成本和风险。</a:t>
            </a:r>
          </a:p>
          <a:p>
            <a:pPr marL="171450" indent="-171450" algn="l" fontAlgn="base">
              <a:buFont typeface="Arial" panose="020B0604020202020204" pitchFamily="34" charset="0"/>
              <a:buChar char="•"/>
            </a:pPr>
            <a:r>
              <a:rPr lang="zh-CN" altLang="en-US" b="1" i="0" dirty="0">
                <a:solidFill>
                  <a:srgbClr val="1A2029"/>
                </a:solidFill>
                <a:effectLst/>
                <a:latin typeface="-apple-system"/>
              </a:rPr>
              <a:t>在项目实施阶段，我们主要提供施工监督管理服务。</a:t>
            </a:r>
            <a:r>
              <a:rPr lang="zh-CN" altLang="en-US" b="0" i="0" dirty="0">
                <a:solidFill>
                  <a:srgbClr val="1A2029"/>
                </a:solidFill>
                <a:effectLst/>
                <a:latin typeface="-apple-system"/>
              </a:rPr>
              <a:t>在这一阶段，我们会协助业主获得建设工程施工许可证，并对土建施工、安装施工、室外环境条件施工、机电设备安装施工、单系统调试、全系统联合调试等工作进行监督管理。我们的目标是确保工程的质量和安全，同时遵守相关的法律法规和标准。</a:t>
            </a:r>
          </a:p>
          <a:p>
            <a:pPr marL="171450" indent="-171450" algn="l" fontAlgn="base">
              <a:buFont typeface="Arial" panose="020B0604020202020204" pitchFamily="34" charset="0"/>
              <a:buChar char="•"/>
            </a:pPr>
            <a:r>
              <a:rPr lang="zh-CN" altLang="en-US" b="1" i="0" dirty="0">
                <a:solidFill>
                  <a:srgbClr val="1A2029"/>
                </a:solidFill>
                <a:effectLst/>
                <a:latin typeface="-apple-system"/>
              </a:rPr>
              <a:t>最后，在投产竣工阶段，我们协助业主完成竣工验收、档案交办、竣工结算、项目决算等工作；协助投产准备工作、试运营和正式运营等工作；并提供项目后评价服务。这一阶段的目的是确保项目能够顺利投产并达到预期的效果，同时也为未来的项目改进提供宝贵的反馈。</a:t>
            </a:r>
          </a:p>
          <a:p>
            <a:endParaRPr lang="zh-CN" altLang="en-US" dirty="0"/>
          </a:p>
        </p:txBody>
      </p:sp>
      <p:sp>
        <p:nvSpPr>
          <p:cNvPr id="4" name="灯片编号占位符 3"/>
          <p:cNvSpPr>
            <a:spLocks noGrp="1"/>
          </p:cNvSpPr>
          <p:nvPr>
            <p:ph type="sldNum" sz="quarter" idx="5"/>
          </p:nvPr>
        </p:nvSpPr>
        <p:spPr/>
        <p:txBody>
          <a:bodyPr/>
          <a:lstStyle/>
          <a:p>
            <a:fld id="{E0C1D308-2C43-4959-9D92-DC61CC803C17}" type="slidenum">
              <a:rPr lang="zh-CN" altLang="en-US" smtClean="0"/>
              <a:t>11</a:t>
            </a:fld>
            <a:endParaRPr lang="zh-CN" altLang="en-US"/>
          </a:p>
        </p:txBody>
      </p:sp>
    </p:spTree>
    <p:extLst>
      <p:ext uri="{BB962C8B-B14F-4D97-AF65-F5344CB8AC3E}">
        <p14:creationId xmlns:p14="http://schemas.microsoft.com/office/powerpoint/2010/main" val="3268727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fontAlgn="base"/>
            <a:r>
              <a:rPr lang="zh-CN" altLang="en-US" b="1" i="0" dirty="0">
                <a:solidFill>
                  <a:srgbClr val="1A2029"/>
                </a:solidFill>
                <a:effectLst/>
                <a:latin typeface="-apple-system"/>
              </a:rPr>
              <a:t>第二个重要的服务化内容，就是</a:t>
            </a:r>
            <a:r>
              <a:rPr lang="zh-CN" altLang="en-US" sz="1200" b="1" dirty="0">
                <a:latin typeface="微软雅黑"/>
                <a:cs typeface="微软雅黑"/>
              </a:rPr>
              <a:t>网络协同建造服务。</a:t>
            </a:r>
            <a:endParaRPr lang="zh-CN" altLang="en-US" b="1" i="0" dirty="0">
              <a:solidFill>
                <a:srgbClr val="1A2029"/>
              </a:solidFill>
              <a:effectLst/>
              <a:latin typeface="-apple-system"/>
            </a:endParaRPr>
          </a:p>
          <a:p>
            <a:pPr marL="171450" indent="-171450" algn="l" fontAlgn="base">
              <a:buFont typeface="Arial" panose="020B0604020202020204" pitchFamily="34" charset="0"/>
              <a:buChar char="•"/>
            </a:pPr>
            <a:r>
              <a:rPr lang="zh-CN" altLang="en-US" b="0" i="0" dirty="0">
                <a:solidFill>
                  <a:srgbClr val="1A2029"/>
                </a:solidFill>
                <a:effectLst/>
                <a:latin typeface="-apple-system"/>
              </a:rPr>
              <a:t>首先，我们要明白网络协同制造服务的核心思想是什么。它主要是利用制造服务的组合，通过计算机网络的协调和运作，将分布在不同地点的制造资源（如人力、设备和信息资源）组织起来，打破时间和空间的约束，共同完成复杂产品的制造过程，缩短产品开发和生产周期，提高企业的市场竟争能力。</a:t>
            </a:r>
          </a:p>
          <a:p>
            <a:pPr marL="171450" indent="-171450" algn="l" fontAlgn="base">
              <a:buFont typeface="Arial" panose="020B0604020202020204" pitchFamily="34" charset="0"/>
              <a:buChar char="•"/>
            </a:pPr>
            <a:r>
              <a:rPr lang="zh-CN" altLang="en-US" b="0" i="0" dirty="0">
                <a:solidFill>
                  <a:srgbClr val="1A2029"/>
                </a:solidFill>
                <a:effectLst/>
                <a:latin typeface="-apple-system"/>
              </a:rPr>
              <a:t>其次，我们要了解其具体的实现过程。这个过程主要依靠网络协同制造平台来支持协同制造链的组织和运行。该协同平台是以提供资源共享服务为主要功能的信息基础结构，可以是若干固定合作伙伴间的小型网络协同平台；也可以是开放的大型网络协同平台。</a:t>
            </a:r>
          </a:p>
          <a:p>
            <a:pPr algn="l" fontAlgn="base"/>
            <a:r>
              <a:rPr lang="zh-CN" altLang="en-US" b="1" i="0" dirty="0">
                <a:solidFill>
                  <a:srgbClr val="1A2029"/>
                </a:solidFill>
                <a:effectLst/>
                <a:latin typeface="-apple-system"/>
              </a:rPr>
              <a:t>总的来说，网络协同制造服务是一种先进的制造建造模式，它通过计算机网络技术，实现了制造资源的共享和协同运作，从而提高了制造效率和企业的竞争力。</a:t>
            </a:r>
          </a:p>
          <a:p>
            <a:endParaRPr lang="zh-CN" altLang="en-US" dirty="0"/>
          </a:p>
        </p:txBody>
      </p:sp>
      <p:sp>
        <p:nvSpPr>
          <p:cNvPr id="4" name="灯片编号占位符 3"/>
          <p:cNvSpPr>
            <a:spLocks noGrp="1"/>
          </p:cNvSpPr>
          <p:nvPr>
            <p:ph type="sldNum" sz="quarter" idx="5"/>
          </p:nvPr>
        </p:nvSpPr>
        <p:spPr/>
        <p:txBody>
          <a:bodyPr/>
          <a:lstStyle/>
          <a:p>
            <a:fld id="{E0C1D308-2C43-4959-9D92-DC61CC803C17}" type="slidenum">
              <a:rPr lang="zh-CN" altLang="en-US" smtClean="0"/>
              <a:t>12</a:t>
            </a:fld>
            <a:endParaRPr lang="zh-CN" altLang="en-US"/>
          </a:p>
        </p:txBody>
      </p:sp>
    </p:spTree>
    <p:extLst>
      <p:ext uri="{BB962C8B-B14F-4D97-AF65-F5344CB8AC3E}">
        <p14:creationId xmlns:p14="http://schemas.microsoft.com/office/powerpoint/2010/main" val="2695472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Font typeface="Arial" panose="020B0604020202020204" pitchFamily="34" charset="0"/>
              <a:buNone/>
            </a:pPr>
            <a:r>
              <a:rPr lang="zh-CN" altLang="en-US" dirty="0"/>
              <a:t>实际上，从宏观视角分析，伴随着我国经济的迅猛增长，建设工程项目的规模不断扩张，其涉及的技术复杂度也在不断提升。这不仅导致了工程参与主体的增多，同时也带来了众多挑战。采用网络协同建造服务，能够有效保障工程决策的效率和工程的安全质量。</a:t>
            </a:r>
            <a:r>
              <a:rPr lang="zh-CN" altLang="en-US" b="1" dirty="0"/>
              <a:t>我们可通过搭建网络协同建造服务平台，以提升项目决策的效率及工程的安全质量水平。该平台具备整合多元资源和服务的功能，为工程项目提供全面的支持体系。</a:t>
            </a:r>
            <a:endParaRPr lang="en-US" altLang="zh-CN" b="1" dirty="0"/>
          </a:p>
          <a:p>
            <a:pPr marL="0" indent="0">
              <a:buFont typeface="Arial" panose="020B0604020202020204" pitchFamily="34" charset="0"/>
              <a:buNone/>
            </a:pPr>
            <a:endParaRPr lang="zh-CN" altLang="en-US" b="1" dirty="0"/>
          </a:p>
          <a:p>
            <a:pPr marL="0" indent="0">
              <a:buFont typeface="Arial" panose="020B0604020202020204" pitchFamily="34" charset="0"/>
              <a:buNone/>
            </a:pPr>
            <a:r>
              <a:rPr lang="zh-CN" altLang="en-US" dirty="0"/>
              <a:t>以地铁工程为例，安全管理尤为关键。地铁安全管理涉及业主单位、施工单位、监理单位以及第三方监测机构的共同参与和协作。基于网络协同的理念，我们可以打造一个以大数据为驱动力的地铁施工安全综合集成控制平台，该平台能够支持地铁建设项目各参与方在工程建设安全方面的协同管理。通过数据共享和信息交流，平台促进了各方之间的紧密合作与实时沟通，使得各参与方能够在平台上进行有效的讨论、协商和问题解决，从而显著提升工作效率和决策质量。此外，平台还提供了一系列的工具和服务，包括项目管理软件、数据分析工具和安全监测系统等，这些工具和服务有助于各方更有效地管理和监控工程进度及安全状况。</a:t>
            </a:r>
            <a:endParaRPr lang="en-US" altLang="zh-CN" dirty="0"/>
          </a:p>
          <a:p>
            <a:pPr marL="0" indent="0">
              <a:buFont typeface="Arial" panose="020B0604020202020204" pitchFamily="34" charset="0"/>
              <a:buNone/>
            </a:pPr>
            <a:endParaRPr lang="en-US" altLang="zh-CN" b="1" dirty="0"/>
          </a:p>
          <a:p>
            <a:pPr marL="0" indent="0">
              <a:buFont typeface="Arial" panose="020B0604020202020204" pitchFamily="34" charset="0"/>
              <a:buNone/>
            </a:pPr>
            <a:r>
              <a:rPr lang="zh-CN" altLang="en-US" b="1" dirty="0"/>
              <a:t>综上所述，网络协同建造服务在现代化工程建设中扮演着越来越关键的角色。通过建立高效的信息沟通渠道和资源共享机制，我们能够更好地协调各方力量，不仅提升了工程决策的效率，同时也增强了工程的安全性。</a:t>
            </a:r>
          </a:p>
          <a:p>
            <a:pPr marL="0" indent="0">
              <a:buFont typeface="Arial" panose="020B0604020202020204" pitchFamily="34" charset="0"/>
              <a:buNone/>
            </a:pPr>
            <a:endParaRPr lang="zh-CN" altLang="en-US" dirty="0"/>
          </a:p>
        </p:txBody>
      </p:sp>
      <p:sp>
        <p:nvSpPr>
          <p:cNvPr id="4" name="灯片编号占位符 3"/>
          <p:cNvSpPr>
            <a:spLocks noGrp="1"/>
          </p:cNvSpPr>
          <p:nvPr>
            <p:ph type="sldNum" sz="quarter" idx="5"/>
          </p:nvPr>
        </p:nvSpPr>
        <p:spPr/>
        <p:txBody>
          <a:bodyPr/>
          <a:lstStyle/>
          <a:p>
            <a:fld id="{E0C1D308-2C43-4959-9D92-DC61CC803C17}" type="slidenum">
              <a:rPr lang="zh-CN" altLang="en-US" smtClean="0"/>
              <a:t>13</a:t>
            </a:fld>
            <a:endParaRPr lang="zh-CN" altLang="en-US"/>
          </a:p>
        </p:txBody>
      </p:sp>
    </p:spTree>
    <p:extLst>
      <p:ext uri="{BB962C8B-B14F-4D97-AF65-F5344CB8AC3E}">
        <p14:creationId xmlns:p14="http://schemas.microsoft.com/office/powerpoint/2010/main" val="4244110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fontAlgn="base"/>
            <a:r>
              <a:rPr lang="zh-CN" altLang="en-US" b="1" i="0" dirty="0">
                <a:solidFill>
                  <a:srgbClr val="333333"/>
                </a:solidFill>
                <a:effectLst/>
                <a:latin typeface="-apple-system"/>
              </a:rPr>
              <a:t>第三点主要的服务化内容，则是工程金融服务。</a:t>
            </a:r>
            <a:endParaRPr lang="en-US" altLang="zh-CN" b="1" i="0" dirty="0">
              <a:solidFill>
                <a:srgbClr val="333333"/>
              </a:solidFill>
              <a:effectLst/>
              <a:latin typeface="-apple-system"/>
            </a:endParaRPr>
          </a:p>
          <a:p>
            <a:pPr algn="l" fontAlgn="base"/>
            <a:endParaRPr lang="en-US" altLang="zh-CN" b="1" i="0" dirty="0">
              <a:solidFill>
                <a:srgbClr val="333333"/>
              </a:solidFill>
              <a:effectLst/>
              <a:latin typeface="-apple-system"/>
            </a:endParaRPr>
          </a:p>
          <a:p>
            <a:pPr algn="l" fontAlgn="base"/>
            <a:r>
              <a:rPr lang="zh-CN" altLang="en-US" b="0" i="0" dirty="0">
                <a:solidFill>
                  <a:srgbClr val="333333"/>
                </a:solidFill>
                <a:effectLst/>
                <a:latin typeface="-apple-system"/>
              </a:rPr>
              <a:t>在工程建造领域，金融服务被视为建筑业发展的重要外部环境，它为建筑企业提供了一种基础性服务。随着建筑业的转型升级，对金融服务的诉求也在不断变化，从最初的单纯资金需求逐渐转变为综合式服务需求。为了满足这种转变，金融服务需要与建筑业的各个环节相结合，解决建设行业全流程或重点环节的金融服务需求。通过优化整个流程，我们可以增强建造系统的综合能力。</a:t>
            </a:r>
            <a:endParaRPr lang="en-US" altLang="zh-CN" b="0" i="0" dirty="0">
              <a:solidFill>
                <a:srgbClr val="333333"/>
              </a:solidFill>
              <a:effectLst/>
              <a:latin typeface="-apple-system"/>
            </a:endParaRPr>
          </a:p>
          <a:p>
            <a:pPr algn="l" fontAlgn="base"/>
            <a:endParaRPr lang="zh-CN" altLang="en-US" b="0" i="0" dirty="0">
              <a:solidFill>
                <a:srgbClr val="333333"/>
              </a:solidFill>
              <a:effectLst/>
              <a:latin typeface="-apple-system"/>
            </a:endParaRPr>
          </a:p>
          <a:p>
            <a:pPr algn="l" fontAlgn="base"/>
            <a:r>
              <a:rPr lang="zh-CN" altLang="en-US" b="1" i="0" dirty="0">
                <a:solidFill>
                  <a:srgbClr val="333333"/>
                </a:solidFill>
                <a:effectLst/>
                <a:latin typeface="-apple-system"/>
              </a:rPr>
              <a:t>总的来说，工程金融服务在支持建筑业发展中扮演着至关重要的角色，它不仅提供了必要的资金支持，还通过与建筑业的各个环节紧密结合，提供了全方位的综合服务，从而促进了整个行业的升级和转型。</a:t>
            </a:r>
            <a:br>
              <a:rPr lang="zh-CN" altLang="en-US" dirty="0"/>
            </a:br>
            <a:endParaRPr lang="zh-CN" altLang="en-US" dirty="0"/>
          </a:p>
        </p:txBody>
      </p:sp>
      <p:sp>
        <p:nvSpPr>
          <p:cNvPr id="4" name="灯片编号占位符 3"/>
          <p:cNvSpPr>
            <a:spLocks noGrp="1"/>
          </p:cNvSpPr>
          <p:nvPr>
            <p:ph type="sldNum" sz="quarter" idx="5"/>
          </p:nvPr>
        </p:nvSpPr>
        <p:spPr/>
        <p:txBody>
          <a:bodyPr/>
          <a:lstStyle/>
          <a:p>
            <a:fld id="{E0C1D308-2C43-4959-9D92-DC61CC803C17}" type="slidenum">
              <a:rPr lang="zh-CN" altLang="en-US" smtClean="0"/>
              <a:t>14</a:t>
            </a:fld>
            <a:endParaRPr lang="zh-CN" altLang="en-US"/>
          </a:p>
        </p:txBody>
      </p:sp>
    </p:spTree>
    <p:extLst>
      <p:ext uri="{BB962C8B-B14F-4D97-AF65-F5344CB8AC3E}">
        <p14:creationId xmlns:p14="http://schemas.microsoft.com/office/powerpoint/2010/main" val="175929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fontAlgn="base"/>
            <a:r>
              <a:rPr lang="zh-CN" altLang="en-US" b="1" i="0" dirty="0">
                <a:solidFill>
                  <a:srgbClr val="333333"/>
                </a:solidFill>
                <a:effectLst/>
                <a:latin typeface="-apple-system"/>
              </a:rPr>
              <a:t>其实，在现代制造业中，工程金融服务已经成为企业盈利的重要手段之一。</a:t>
            </a:r>
            <a:r>
              <a:rPr lang="zh-CN" altLang="en-US" b="0" i="0" dirty="0">
                <a:solidFill>
                  <a:srgbClr val="333333"/>
                </a:solidFill>
                <a:effectLst/>
                <a:latin typeface="-apple-system"/>
              </a:rPr>
              <a:t>例如，施工机械生产商卡特彼勒公司通过完善的融资租赁服务为企业带来了盈利。该公司在全球</a:t>
            </a:r>
            <a:r>
              <a:rPr lang="en-US" altLang="zh-CN" b="0" i="0" dirty="0">
                <a:solidFill>
                  <a:srgbClr val="333333"/>
                </a:solidFill>
                <a:effectLst/>
                <a:latin typeface="-apple-system"/>
              </a:rPr>
              <a:t>1500</a:t>
            </a:r>
            <a:r>
              <a:rPr lang="zh-CN" altLang="en-US" b="0" i="0" dirty="0">
                <a:solidFill>
                  <a:srgbClr val="333333"/>
                </a:solidFill>
                <a:effectLst/>
                <a:latin typeface="-apple-system"/>
              </a:rPr>
              <a:t>多个网点建立了租赁系统，提供短期和长期的租赁服务，以期构建一个涵盖产品、技术与服务的完整产业生态链条。从其运行状况来看，由于提供了完整的租赁和技术服务，租赁业务的发展不仅没有降低产品的销售，销量不减反增。</a:t>
            </a:r>
            <a:r>
              <a:rPr lang="zh-CN" altLang="en-US" b="1" i="0" dirty="0">
                <a:solidFill>
                  <a:srgbClr val="333333"/>
                </a:solidFill>
                <a:effectLst/>
                <a:latin typeface="-apple-system"/>
              </a:rPr>
              <a:t>总的来说，“建造过程服务化”是一种趋势，它可以帮助企业在提高产品质量的同时，通过提供全面的金融服务和技术支持来增强客户的满意度和忠诚度，从而实现企业的可持续发展。</a:t>
            </a:r>
            <a:br>
              <a:rPr lang="zh-CN" altLang="en-US" dirty="0"/>
            </a:br>
            <a:endParaRPr lang="zh-CN" altLang="en-US" dirty="0"/>
          </a:p>
        </p:txBody>
      </p:sp>
      <p:sp>
        <p:nvSpPr>
          <p:cNvPr id="4" name="灯片编号占位符 3"/>
          <p:cNvSpPr>
            <a:spLocks noGrp="1"/>
          </p:cNvSpPr>
          <p:nvPr>
            <p:ph type="sldNum" sz="quarter" idx="5"/>
          </p:nvPr>
        </p:nvSpPr>
        <p:spPr/>
        <p:txBody>
          <a:bodyPr/>
          <a:lstStyle/>
          <a:p>
            <a:fld id="{E0C1D308-2C43-4959-9D92-DC61CC803C17}" type="slidenum">
              <a:rPr lang="zh-CN" altLang="en-US" smtClean="0"/>
              <a:t>15</a:t>
            </a:fld>
            <a:endParaRPr lang="zh-CN" altLang="en-US"/>
          </a:p>
        </p:txBody>
      </p:sp>
    </p:spTree>
    <p:extLst>
      <p:ext uri="{BB962C8B-B14F-4D97-AF65-F5344CB8AC3E}">
        <p14:creationId xmlns:p14="http://schemas.microsoft.com/office/powerpoint/2010/main" val="1056512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第三部分是产品使用服务化。</a:t>
            </a:r>
          </a:p>
        </p:txBody>
      </p:sp>
      <p:sp>
        <p:nvSpPr>
          <p:cNvPr id="4" name="灯片编号占位符 3"/>
          <p:cNvSpPr>
            <a:spLocks noGrp="1"/>
          </p:cNvSpPr>
          <p:nvPr>
            <p:ph type="sldNum" sz="quarter" idx="5"/>
          </p:nvPr>
        </p:nvSpPr>
        <p:spPr/>
        <p:txBody>
          <a:bodyPr/>
          <a:lstStyle/>
          <a:p>
            <a:fld id="{E0C1D308-2C43-4959-9D92-DC61CC803C17}" type="slidenum">
              <a:rPr lang="zh-CN" altLang="en-US" smtClean="0"/>
              <a:t>16</a:t>
            </a:fld>
            <a:endParaRPr lang="zh-CN" altLang="en-US"/>
          </a:p>
        </p:txBody>
      </p:sp>
    </p:spTree>
    <p:extLst>
      <p:ext uri="{BB962C8B-B14F-4D97-AF65-F5344CB8AC3E}">
        <p14:creationId xmlns:p14="http://schemas.microsoft.com/office/powerpoint/2010/main" val="41015354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fontAlgn="base"/>
            <a:r>
              <a:rPr lang="zh-CN" altLang="en-US" b="1" i="0" dirty="0">
                <a:solidFill>
                  <a:srgbClr val="1A2029"/>
                </a:solidFill>
                <a:effectLst/>
                <a:latin typeface="-apple-system"/>
              </a:rPr>
              <a:t>传统的建筑企业主要致力于提供功能相对基础的建筑物产品，它们在产业链中所创造的价值往往位于较低端。</a:t>
            </a:r>
            <a:r>
              <a:rPr lang="zh-CN" altLang="en-US" b="0" i="0" dirty="0">
                <a:solidFill>
                  <a:srgbClr val="1A2029"/>
                </a:solidFill>
                <a:effectLst/>
                <a:latin typeface="-apple-system"/>
              </a:rPr>
              <a:t>随着市场的发展，这些单一功能的产品越来越难以满足用户日益增长的多样化需求和服务期望。为了适应市场变化，企业可以延伸建筑产品价值链，从单纯的裸产品供应转向提供“产品</a:t>
            </a:r>
            <a:r>
              <a:rPr lang="en-US" altLang="zh-CN" b="0" i="0" dirty="0">
                <a:solidFill>
                  <a:srgbClr val="1A2029"/>
                </a:solidFill>
                <a:effectLst/>
                <a:latin typeface="-apple-system"/>
              </a:rPr>
              <a:t>+</a:t>
            </a:r>
            <a:r>
              <a:rPr lang="zh-CN" altLang="en-US" b="0" i="0" dirty="0">
                <a:solidFill>
                  <a:srgbClr val="1A2029"/>
                </a:solidFill>
                <a:effectLst/>
                <a:latin typeface="-apple-system"/>
              </a:rPr>
              <a:t>服务”的综合服务包。这包括但不限于个性化定制服务、专业化的运维管理服务、智能化产品的系统解决方案等。这样的转变不仅能更深入地满足用户的个性化需求，提供令用户满意的建筑产品和服务，还能在建造价值链的多个环节中实现价值的提升。</a:t>
            </a:r>
          </a:p>
          <a:p>
            <a:pPr algn="l" fontAlgn="base"/>
            <a:r>
              <a:rPr lang="zh-CN" altLang="en-US" b="1" i="0" dirty="0">
                <a:solidFill>
                  <a:srgbClr val="1A2029"/>
                </a:solidFill>
                <a:effectLst/>
                <a:latin typeface="-apple-system"/>
              </a:rPr>
              <a:t>而在建筑行业，传统的产品销售模式正逐步演变为一种更为综合的服务导向模式。这一转变的核心在于，企业不仅提供实体建筑产品，还提供与之配套的一系列服务和解决方案。通过这种模式，企业能够更全面地满足客户需求，提升客户满意度，进而促进企业价值的增长。</a:t>
            </a:r>
            <a:r>
              <a:rPr lang="zh-CN" altLang="en-US" b="0" i="0" dirty="0">
                <a:solidFill>
                  <a:srgbClr val="1A2029"/>
                </a:solidFill>
                <a:effectLst/>
                <a:latin typeface="-apple-system"/>
              </a:rPr>
              <a:t>为了顺利完成这一转型，建筑企业需拓宽业务领域，从单一的建筑产品生产转向多元化的服务提供。这可能涉及个性化设计服务、施工阶段的咨询服务、工程相关的金融服务、智能化系统的集成服务等。通过这些服务的有机组合，企业能够向客户提供全方位的解决方案，增强客户的依赖度和忠诚度。此外，企业还应重视技术创新和数字化转型。运用大数据、云计算、人工智能等先进技术，企业能够提升服务效率和质量，向客户提供更加智能和便捷的服务体验。同时，企业还需加强品牌建设和市场营销能力，提高品牌的影响力和美誉度，以吸引更广泛的客户群体。</a:t>
            </a:r>
          </a:p>
          <a:p>
            <a:pPr algn="l" fontAlgn="base"/>
            <a:r>
              <a:rPr lang="zh-CN" altLang="en-US" b="1" i="0" dirty="0">
                <a:solidFill>
                  <a:srgbClr val="1A2029"/>
                </a:solidFill>
                <a:effectLst/>
                <a:latin typeface="-apple-system"/>
              </a:rPr>
              <a:t>总体而言，建筑企业若想在未来的市场竞争中脱颖而出，就必须转变经营理念，从单一的产品销售转向提供一体化的服务解决方案。通过扩展业务范围、推动技术创新和实现数字化转型，企业将能更有效地迎合客户需求，实现持续的价值增长。</a:t>
            </a:r>
            <a:endParaRPr lang="en-US" altLang="zh-CN" b="1" i="0" dirty="0">
              <a:solidFill>
                <a:srgbClr val="1A2029"/>
              </a:solidFill>
              <a:effectLst/>
              <a:latin typeface="-apple-system"/>
            </a:endParaRPr>
          </a:p>
          <a:p>
            <a:pPr algn="l" fontAlgn="base"/>
            <a:endParaRPr lang="en-US" altLang="zh-CN" b="1" i="0" dirty="0">
              <a:solidFill>
                <a:srgbClr val="1A2029"/>
              </a:solidFill>
              <a:effectLst/>
              <a:latin typeface="-apple-system"/>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zh-CN" altLang="en-US" b="1" i="0" dirty="0">
                <a:solidFill>
                  <a:srgbClr val="1A2029"/>
                </a:solidFill>
                <a:effectLst/>
                <a:latin typeface="-apple-system"/>
              </a:rPr>
              <a:t>而</a:t>
            </a:r>
            <a:r>
              <a:rPr lang="zh-CN" altLang="en-US" sz="1200" b="1" spc="-10" dirty="0">
                <a:solidFill>
                  <a:srgbClr val="1F487C"/>
                </a:solidFill>
                <a:latin typeface="微软雅黑"/>
                <a:cs typeface="微软雅黑"/>
              </a:rPr>
              <a:t>产品使用服务化主要包含了三点，分别是</a:t>
            </a:r>
            <a:r>
              <a:rPr lang="zh-CN" altLang="en-US" sz="1200" b="1" dirty="0">
                <a:latin typeface="微软雅黑"/>
                <a:cs typeface="微软雅黑"/>
              </a:rPr>
              <a:t>个性化服务、专业化运维服务和</a:t>
            </a:r>
            <a:r>
              <a:rPr lang="zh-CN" altLang="en-US" b="1" dirty="0"/>
              <a:t>智能产品的系统解决方案。</a:t>
            </a:r>
            <a:endParaRPr lang="zh-CN" altLang="en-US" sz="1200" b="1" dirty="0">
              <a:latin typeface="微软雅黑"/>
              <a:cs typeface="微软雅黑"/>
            </a:endParaRPr>
          </a:p>
        </p:txBody>
      </p:sp>
      <p:sp>
        <p:nvSpPr>
          <p:cNvPr id="4" name="灯片编号占位符 3"/>
          <p:cNvSpPr>
            <a:spLocks noGrp="1"/>
          </p:cNvSpPr>
          <p:nvPr>
            <p:ph type="sldNum" sz="quarter" idx="5"/>
          </p:nvPr>
        </p:nvSpPr>
        <p:spPr/>
        <p:txBody>
          <a:bodyPr/>
          <a:lstStyle/>
          <a:p>
            <a:fld id="{E0C1D308-2C43-4959-9D92-DC61CC803C17}" type="slidenum">
              <a:rPr lang="zh-CN" altLang="en-US" smtClean="0"/>
              <a:t>17</a:t>
            </a:fld>
            <a:endParaRPr lang="zh-CN" altLang="en-US"/>
          </a:p>
        </p:txBody>
      </p:sp>
    </p:spTree>
    <p:extLst>
      <p:ext uri="{BB962C8B-B14F-4D97-AF65-F5344CB8AC3E}">
        <p14:creationId xmlns:p14="http://schemas.microsoft.com/office/powerpoint/2010/main" val="2469220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zh-CN" altLang="en-US" sz="1200" b="1" dirty="0">
                <a:latin typeface="微软雅黑"/>
                <a:cs typeface="微软雅黑"/>
              </a:rPr>
              <a:t>首先是，个性化服务。</a:t>
            </a:r>
            <a:r>
              <a:rPr lang="zh-CN" altLang="en-US" b="0" i="0" dirty="0">
                <a:solidFill>
                  <a:srgbClr val="1A2029"/>
                </a:solidFill>
                <a:effectLst/>
                <a:latin typeface="-apple-system"/>
              </a:rPr>
              <a:t>随着消费者可支配收入的增加，其消费物品档次更加趋于高度化，也更加重视个人需求的满足和交易、使用阶段的用户体验。工程产品的个性化服务便是针对用户对建筑产品的个性化需求，提供的“个性化服务”。例如为实现个性化体验服务，企业可以直接为用户提供装修选项，给定丰富且细致的设计基础模块，由用户自行选择偏好，进行组合，体验房屋的诞生过程，</a:t>
            </a:r>
            <a:r>
              <a:rPr lang="en-US" altLang="zh-CN" b="1" i="0" dirty="0">
                <a:solidFill>
                  <a:srgbClr val="1A2029"/>
                </a:solidFill>
                <a:effectLst/>
                <a:latin typeface="-apple-system"/>
              </a:rPr>
              <a:t>BIM</a:t>
            </a:r>
            <a:r>
              <a:rPr lang="zh-CN" altLang="en-US" b="1" i="0" dirty="0">
                <a:solidFill>
                  <a:srgbClr val="1A2029"/>
                </a:solidFill>
                <a:effectLst/>
                <a:latin typeface="-apple-system"/>
              </a:rPr>
              <a:t>技术和</a:t>
            </a:r>
            <a:r>
              <a:rPr lang="en-US" altLang="zh-CN" b="1" i="0" dirty="0">
                <a:solidFill>
                  <a:srgbClr val="1A2029"/>
                </a:solidFill>
                <a:effectLst/>
                <a:latin typeface="-apple-system"/>
              </a:rPr>
              <a:t>VR/AR</a:t>
            </a:r>
            <a:r>
              <a:rPr lang="zh-CN" altLang="en-US" b="1" i="0" dirty="0">
                <a:solidFill>
                  <a:srgbClr val="1A2029"/>
                </a:solidFill>
                <a:effectLst/>
                <a:latin typeface="-apple-system"/>
              </a:rPr>
              <a:t>技术的产生使得提供这种个性化服务成为可能。</a:t>
            </a:r>
          </a:p>
          <a:p>
            <a:endParaRPr lang="zh-CN" altLang="en-US" dirty="0"/>
          </a:p>
        </p:txBody>
      </p:sp>
      <p:sp>
        <p:nvSpPr>
          <p:cNvPr id="4" name="灯片编号占位符 3"/>
          <p:cNvSpPr>
            <a:spLocks noGrp="1"/>
          </p:cNvSpPr>
          <p:nvPr>
            <p:ph type="sldNum" sz="quarter" idx="5"/>
          </p:nvPr>
        </p:nvSpPr>
        <p:spPr/>
        <p:txBody>
          <a:bodyPr/>
          <a:lstStyle/>
          <a:p>
            <a:fld id="{E0C1D308-2C43-4959-9D92-DC61CC803C17}" type="slidenum">
              <a:rPr lang="zh-CN" altLang="en-US" smtClean="0"/>
              <a:t>18</a:t>
            </a:fld>
            <a:endParaRPr lang="zh-CN" altLang="en-US"/>
          </a:p>
        </p:txBody>
      </p:sp>
    </p:spTree>
    <p:extLst>
      <p:ext uri="{BB962C8B-B14F-4D97-AF65-F5344CB8AC3E}">
        <p14:creationId xmlns:p14="http://schemas.microsoft.com/office/powerpoint/2010/main" val="227770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fontAlgn="base"/>
            <a:r>
              <a:rPr lang="zh-CN" altLang="en-US" b="1" i="0" dirty="0">
                <a:solidFill>
                  <a:srgbClr val="1A2029"/>
                </a:solidFill>
                <a:effectLst/>
                <a:latin typeface="-apple-system"/>
              </a:rPr>
              <a:t>此外，针对特定群体的特殊需求，提供特定的建筑产品及服务也是一种个性化服务。</a:t>
            </a:r>
            <a:r>
              <a:rPr lang="zh-CN" altLang="en-US" b="0" i="0" dirty="0">
                <a:solidFill>
                  <a:srgbClr val="1A2029"/>
                </a:solidFill>
                <a:effectLst/>
                <a:latin typeface="-apple-system"/>
              </a:rPr>
              <a:t>例如，养老住宅及配套服务是一种个性化服务，它是针对老年群体的特殊需求，提供的特定建筑产品及服务。企业可以通过拉长产业链条，除设计建造符合老年群体使用要求的建筑产品外，还增加后期的管理与服务环节，为老年群体提供包含监护、健康、生活和精神服务在内的个性化养老服务，实现养老不离家的新模式。</a:t>
            </a:r>
          </a:p>
        </p:txBody>
      </p:sp>
      <p:sp>
        <p:nvSpPr>
          <p:cNvPr id="4" name="灯片编号占位符 3"/>
          <p:cNvSpPr>
            <a:spLocks noGrp="1"/>
          </p:cNvSpPr>
          <p:nvPr>
            <p:ph type="sldNum" sz="quarter" idx="5"/>
          </p:nvPr>
        </p:nvSpPr>
        <p:spPr/>
        <p:txBody>
          <a:bodyPr/>
          <a:lstStyle/>
          <a:p>
            <a:fld id="{E0C1D308-2C43-4959-9D92-DC61CC803C17}" type="slidenum">
              <a:rPr lang="zh-CN" altLang="en-US" smtClean="0"/>
              <a:t>19</a:t>
            </a:fld>
            <a:endParaRPr lang="zh-CN" altLang="en-US"/>
          </a:p>
        </p:txBody>
      </p:sp>
    </p:spTree>
    <p:extLst>
      <p:ext uri="{BB962C8B-B14F-4D97-AF65-F5344CB8AC3E}">
        <p14:creationId xmlns:p14="http://schemas.microsoft.com/office/powerpoint/2010/main" val="4168689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第一部分是</a:t>
            </a:r>
            <a:r>
              <a:rPr lang="zh-CN" altLang="en-US" sz="1200" b="1" dirty="0">
                <a:solidFill>
                  <a:srgbClr val="FF0000"/>
                </a:solidFill>
                <a:latin typeface="微软雅黑"/>
                <a:cs typeface="微软雅黑"/>
              </a:rPr>
              <a:t>工程建造服务化理</a:t>
            </a:r>
            <a:r>
              <a:rPr lang="zh-CN" altLang="en-US" sz="1200" b="1" spc="-15" dirty="0">
                <a:solidFill>
                  <a:srgbClr val="FF0000"/>
                </a:solidFill>
                <a:latin typeface="微软雅黑"/>
                <a:cs typeface="微软雅黑"/>
              </a:rPr>
              <a:t>念</a:t>
            </a:r>
            <a:r>
              <a:rPr lang="zh-CN" altLang="en-US" sz="1200" b="1" dirty="0">
                <a:solidFill>
                  <a:srgbClr val="FF0000"/>
                </a:solidFill>
                <a:latin typeface="微软雅黑"/>
                <a:cs typeface="微软雅黑"/>
              </a:rPr>
              <a:t>与价值。</a:t>
            </a:r>
            <a:endParaRPr lang="zh-CN" altLang="en-US" dirty="0"/>
          </a:p>
        </p:txBody>
      </p:sp>
      <p:sp>
        <p:nvSpPr>
          <p:cNvPr id="4" name="灯片编号占位符 3"/>
          <p:cNvSpPr>
            <a:spLocks noGrp="1"/>
          </p:cNvSpPr>
          <p:nvPr>
            <p:ph type="sldNum" sz="quarter" idx="5"/>
          </p:nvPr>
        </p:nvSpPr>
        <p:spPr/>
        <p:txBody>
          <a:bodyPr/>
          <a:lstStyle/>
          <a:p>
            <a:fld id="{E0C1D308-2C43-4959-9D92-DC61CC803C17}" type="slidenum">
              <a:rPr lang="zh-CN" altLang="en-US" smtClean="0"/>
              <a:t>2</a:t>
            </a:fld>
            <a:endParaRPr lang="zh-CN" altLang="en-US"/>
          </a:p>
        </p:txBody>
      </p:sp>
    </p:spTree>
    <p:extLst>
      <p:ext uri="{BB962C8B-B14F-4D97-AF65-F5344CB8AC3E}">
        <p14:creationId xmlns:p14="http://schemas.microsoft.com/office/powerpoint/2010/main" val="40734394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zh-CN" altLang="en-US" b="1" i="0" dirty="0">
                <a:solidFill>
                  <a:srgbClr val="1A2029"/>
                </a:solidFill>
                <a:effectLst/>
                <a:latin typeface="-apple-system"/>
              </a:rPr>
              <a:t>第二点则是，</a:t>
            </a:r>
            <a:r>
              <a:rPr lang="zh-CN" altLang="en-US" sz="1200" b="1" dirty="0">
                <a:latin typeface="微软雅黑"/>
                <a:cs typeface="微软雅黑"/>
              </a:rPr>
              <a:t>专业化运维服务。</a:t>
            </a:r>
            <a:r>
              <a:rPr lang="zh-CN" altLang="en-US" b="0" i="0" dirty="0">
                <a:solidFill>
                  <a:srgbClr val="1A2029"/>
                </a:solidFill>
                <a:effectLst/>
                <a:latin typeface="-apple-system"/>
              </a:rPr>
              <a:t>专业化运维服务的核心目标是提高设备的使用效率，降低故障率，延长设备寿命，并确保系统的高效运行。通过专业的技术团队和先进的运维工具，企业可以为用户提供定制化的运维方案，满足不同用户的需求。例如，武汉国博能源站就采用了专业化运维管理模式，</a:t>
            </a:r>
            <a:r>
              <a:rPr lang="zh-CN" altLang="en-US" b="1" i="0" dirty="0">
                <a:solidFill>
                  <a:srgbClr val="1A2029"/>
                </a:solidFill>
                <a:effectLst/>
                <a:latin typeface="-apple-system"/>
              </a:rPr>
              <a:t>包括设备管理、设备维护保养、设备维修管理和设备智能监控四个方面</a:t>
            </a:r>
            <a:r>
              <a:rPr lang="zh-CN" altLang="en-US" b="0" i="0" dirty="0">
                <a:solidFill>
                  <a:srgbClr val="1A2029"/>
                </a:solidFill>
                <a:effectLst/>
                <a:latin typeface="-apple-system"/>
              </a:rPr>
              <a:t>。这些措施共同保障了能源站的稳定运行和高效能输出。</a:t>
            </a:r>
            <a:endParaRPr lang="zh-CN" altLang="en-US" dirty="0"/>
          </a:p>
        </p:txBody>
      </p:sp>
      <p:sp>
        <p:nvSpPr>
          <p:cNvPr id="4" name="灯片编号占位符 3"/>
          <p:cNvSpPr>
            <a:spLocks noGrp="1"/>
          </p:cNvSpPr>
          <p:nvPr>
            <p:ph type="sldNum" sz="quarter" idx="5"/>
          </p:nvPr>
        </p:nvSpPr>
        <p:spPr/>
        <p:txBody>
          <a:bodyPr/>
          <a:lstStyle/>
          <a:p>
            <a:fld id="{E0C1D308-2C43-4959-9D92-DC61CC803C17}" type="slidenum">
              <a:rPr lang="zh-CN" altLang="en-US" smtClean="0"/>
              <a:t>20</a:t>
            </a:fld>
            <a:endParaRPr lang="zh-CN" altLang="en-US"/>
          </a:p>
        </p:txBody>
      </p:sp>
    </p:spTree>
    <p:extLst>
      <p:ext uri="{BB962C8B-B14F-4D97-AF65-F5344CB8AC3E}">
        <p14:creationId xmlns:p14="http://schemas.microsoft.com/office/powerpoint/2010/main" val="14775021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fontAlgn="base"/>
            <a:r>
              <a:rPr lang="zh-CN" altLang="en-US" b="1" dirty="0"/>
              <a:t>我来具体介绍</a:t>
            </a:r>
            <a:r>
              <a:rPr lang="zh-CN" altLang="en-US" b="1" i="0" dirty="0">
                <a:solidFill>
                  <a:srgbClr val="1A2029"/>
                </a:solidFill>
                <a:effectLst/>
                <a:latin typeface="-apple-system"/>
              </a:rPr>
              <a:t>专业化运维服务中的一个设备运行情况智能监控功能。</a:t>
            </a:r>
            <a:r>
              <a:rPr lang="zh-CN" altLang="en-US" b="0" i="0" dirty="0">
                <a:solidFill>
                  <a:srgbClr val="1A2029"/>
                </a:solidFill>
                <a:effectLst/>
                <a:latin typeface="-apple-system"/>
              </a:rPr>
              <a:t>这个功能可以实现设备运行状态的实时监控，当设备出现异常时能够及时报警，从而确保维修调度人员可以迅速响应并通过观测设备运行曲线对设备状态进行预估。</a:t>
            </a:r>
            <a:endParaRPr lang="en-US" altLang="zh-CN" b="0" i="0" dirty="0">
              <a:solidFill>
                <a:srgbClr val="1A2029"/>
              </a:solidFill>
              <a:effectLst/>
              <a:latin typeface="-apple-system"/>
            </a:endParaRPr>
          </a:p>
          <a:p>
            <a:pPr marL="171450" indent="-171450" algn="l" fontAlgn="base">
              <a:buFont typeface="Arial" panose="020B0604020202020204" pitchFamily="34" charset="0"/>
              <a:buChar char="•"/>
            </a:pPr>
            <a:r>
              <a:rPr lang="zh-CN" altLang="en-US" b="0" i="0" dirty="0">
                <a:solidFill>
                  <a:srgbClr val="1A2029"/>
                </a:solidFill>
                <a:effectLst/>
                <a:latin typeface="-apple-system"/>
              </a:rPr>
              <a:t>首先我们看到左侧的图示，这是一个三维建模软件中的管道系统示意图。在这个系统中，我们可以看到绿色的管道代表正常运行的管线，而红色的圆圈则标记了一个潜在的故障点，一个阀门出现了问题。在实际的工业生产环境中，类似的监控系统可以帮助操作人员快速定位到问题的源头，并进行及时的修复或更换。</a:t>
            </a:r>
            <a:endParaRPr lang="en-US" altLang="zh-CN" b="0" i="0" dirty="0">
              <a:solidFill>
                <a:srgbClr val="1A2029"/>
              </a:solidFill>
              <a:effectLst/>
              <a:latin typeface="-apple-system"/>
            </a:endParaRPr>
          </a:p>
          <a:p>
            <a:pPr marL="171450" indent="-171450" algn="l" fontAlgn="base">
              <a:buFont typeface="Arial" panose="020B0604020202020204" pitchFamily="34" charset="0"/>
              <a:buChar char="•"/>
            </a:pPr>
            <a:r>
              <a:rPr lang="zh-CN" altLang="en-US" b="0" i="0" dirty="0">
                <a:solidFill>
                  <a:srgbClr val="1A2029"/>
                </a:solidFill>
                <a:effectLst/>
                <a:latin typeface="-apple-system"/>
              </a:rPr>
              <a:t>接下来是右侧的实际案例，这是某水质监测管理系统界面。在界面的中央部分，我们看到了一条波动的曲线图，这条曲线代表了水质参数随时间的变化情况。通过观察这条曲线，工作人员可以直观地了解当前的水质状况，并在发现异常波动时立即采取行动。此外，界面的右侧列出了多个不同的监测点名称，每个监测点都对应着其特定的数据值，这些数据值会随着实际情况的变化而实时更新。</a:t>
            </a:r>
          </a:p>
          <a:p>
            <a:pPr marL="0" marR="0" lvl="0" indent="0" algn="l" defTabSz="914400" rtl="0" eaLnBrk="1" fontAlgn="base" latinLnBrk="0" hangingPunct="1">
              <a:lnSpc>
                <a:spcPct val="100000"/>
              </a:lnSpc>
              <a:spcBef>
                <a:spcPts val="0"/>
              </a:spcBef>
              <a:spcAft>
                <a:spcPts val="0"/>
              </a:spcAft>
              <a:buClrTx/>
              <a:buSzTx/>
              <a:buFontTx/>
              <a:buNone/>
              <a:tabLst/>
              <a:defRPr/>
            </a:pPr>
            <a:r>
              <a:rPr lang="zh-CN" altLang="en-US" b="0" i="0" dirty="0">
                <a:solidFill>
                  <a:srgbClr val="1A2029"/>
                </a:solidFill>
                <a:effectLst/>
                <a:latin typeface="-apple-system"/>
              </a:rPr>
              <a:t>综上所述，专业化运维服务的设备运行情况智能监控功能具有以下几个显著特点：</a:t>
            </a:r>
            <a:r>
              <a:rPr lang="zh-CN" altLang="en-US" b="1" i="0" dirty="0">
                <a:solidFill>
                  <a:srgbClr val="1A2029"/>
                </a:solidFill>
                <a:effectLst/>
                <a:latin typeface="-apple-system"/>
              </a:rPr>
              <a:t>一是实时性，即系统能够对设备的运行状态进行不间断的监控；二是准确性，即系统能够精确地捕捉到任何微小的变化并及时报警；三是预测性，即系统能够通过对历史数据的分析和比对来预测未来的趋势。正是由于这些特点，</a:t>
            </a:r>
            <a:r>
              <a:rPr lang="zh-CN" altLang="en-US" sz="1200" b="1" dirty="0">
                <a:latin typeface="微软雅黑"/>
                <a:cs typeface="微软雅黑"/>
              </a:rPr>
              <a:t>专业化运维服务</a:t>
            </a:r>
            <a:r>
              <a:rPr lang="zh-CN" altLang="en-US" b="1" i="0" dirty="0">
                <a:solidFill>
                  <a:srgbClr val="1A2029"/>
                </a:solidFill>
                <a:effectLst/>
                <a:latin typeface="-apple-system"/>
              </a:rPr>
              <a:t>能够在保障企业安全生产、提高运营效率方面发挥重要作用。</a:t>
            </a:r>
          </a:p>
          <a:p>
            <a:endParaRPr lang="zh-CN" altLang="en-US" dirty="0"/>
          </a:p>
        </p:txBody>
      </p:sp>
      <p:sp>
        <p:nvSpPr>
          <p:cNvPr id="4" name="灯片编号占位符 3"/>
          <p:cNvSpPr>
            <a:spLocks noGrp="1"/>
          </p:cNvSpPr>
          <p:nvPr>
            <p:ph type="sldNum" sz="quarter" idx="5"/>
          </p:nvPr>
        </p:nvSpPr>
        <p:spPr/>
        <p:txBody>
          <a:bodyPr/>
          <a:lstStyle/>
          <a:p>
            <a:fld id="{E0C1D308-2C43-4959-9D92-DC61CC803C17}" type="slidenum">
              <a:rPr lang="zh-CN" altLang="en-US" smtClean="0"/>
              <a:t>21</a:t>
            </a:fld>
            <a:endParaRPr lang="zh-CN" altLang="en-US"/>
          </a:p>
        </p:txBody>
      </p:sp>
    </p:spTree>
    <p:extLst>
      <p:ext uri="{BB962C8B-B14F-4D97-AF65-F5344CB8AC3E}">
        <p14:creationId xmlns:p14="http://schemas.microsoft.com/office/powerpoint/2010/main" val="39087046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fontAlgn="base"/>
            <a:r>
              <a:rPr lang="zh-CN" altLang="en-US" sz="1200" b="1" spc="-10" dirty="0">
                <a:solidFill>
                  <a:srgbClr val="1F487C"/>
                </a:solidFill>
                <a:latin typeface="微软雅黑"/>
                <a:cs typeface="微软雅黑"/>
              </a:rPr>
              <a:t>产品使用服务化的</a:t>
            </a:r>
            <a:r>
              <a:rPr lang="zh-CN" altLang="en-US" b="1" i="0" dirty="0">
                <a:solidFill>
                  <a:srgbClr val="1A2029"/>
                </a:solidFill>
                <a:effectLst/>
                <a:latin typeface="-apple-system"/>
              </a:rPr>
              <a:t>最后一点，则是企业提出的智能产品的系统解决方案。</a:t>
            </a:r>
            <a:r>
              <a:rPr lang="zh-CN" altLang="en-US" b="0" i="0" dirty="0">
                <a:solidFill>
                  <a:srgbClr val="1A2029"/>
                </a:solidFill>
                <a:effectLst/>
                <a:latin typeface="-apple-system"/>
              </a:rPr>
              <a:t>这个方案的核心是将建筑产品与服务有机地融合在一起，为用户提供一个全面、集成、高度智能的健康生活环境。例如，整体厨房、厕所、家居等产品和服务组合，这些解决方案不仅解决了用户的实际问题，还提高了产业链的价值，实现了企业在服务中的增值。为了更好地理解这一点，我们可以想象一个场景：当用户走进一个智能建筑时，他们可能会遇到一系列的智能设备和服务。这些设备和服务可能包括人脸识别门禁、智能照明、温度调节、安全监控等。这些元素共同构成了一个高度智能的环境，为用户提供舒适、便捷的生活体验。此外，这些智能产品和服务还可以通过云端技术进行连接和管理，实现数据的共享和优化。这样，企业就可以根据用户的需求和行为数据，提供个性化的服务和建议，进一步增强了用户的满意度和忠诚度。</a:t>
            </a:r>
            <a:r>
              <a:rPr lang="zh-CN" altLang="en-US" b="1" i="0" dirty="0">
                <a:solidFill>
                  <a:srgbClr val="1A2029"/>
                </a:solidFill>
                <a:effectLst/>
                <a:latin typeface="-apple-system"/>
              </a:rPr>
              <a:t>总的来说，智能产品的系统解决方案代表了未来建筑行业的发展方向，它们将为用户提供更加智能、健康、舒适的生活方式，同时也为企业带来了新的发展机遇和价值增长点。</a:t>
            </a:r>
          </a:p>
          <a:p>
            <a:endParaRPr lang="zh-CN" altLang="en-US" dirty="0"/>
          </a:p>
        </p:txBody>
      </p:sp>
      <p:sp>
        <p:nvSpPr>
          <p:cNvPr id="4" name="灯片编号占位符 3"/>
          <p:cNvSpPr>
            <a:spLocks noGrp="1"/>
          </p:cNvSpPr>
          <p:nvPr>
            <p:ph type="sldNum" sz="quarter" idx="5"/>
          </p:nvPr>
        </p:nvSpPr>
        <p:spPr/>
        <p:txBody>
          <a:bodyPr/>
          <a:lstStyle/>
          <a:p>
            <a:fld id="{E0C1D308-2C43-4959-9D92-DC61CC803C17}" type="slidenum">
              <a:rPr lang="zh-CN" altLang="en-US" smtClean="0"/>
              <a:t>22</a:t>
            </a:fld>
            <a:endParaRPr lang="zh-CN" altLang="en-US"/>
          </a:p>
        </p:txBody>
      </p:sp>
    </p:spTree>
    <p:extLst>
      <p:ext uri="{BB962C8B-B14F-4D97-AF65-F5344CB8AC3E}">
        <p14:creationId xmlns:p14="http://schemas.microsoft.com/office/powerpoint/2010/main" val="9046656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fontAlgn="base"/>
            <a:r>
              <a:rPr lang="zh-CN" altLang="en-US" b="1" i="0" dirty="0">
                <a:solidFill>
                  <a:srgbClr val="1A2029"/>
                </a:solidFill>
                <a:effectLst/>
                <a:latin typeface="-apple-system"/>
              </a:rPr>
              <a:t>具体而言，智能产品不仅提供了便捷的功能，还具备高度的自动化和智能化特性。</a:t>
            </a:r>
            <a:endParaRPr lang="en-US" altLang="zh-CN" b="1" i="0" dirty="0">
              <a:solidFill>
                <a:srgbClr val="1A2029"/>
              </a:solidFill>
              <a:effectLst/>
              <a:latin typeface="-apple-system"/>
            </a:endParaRPr>
          </a:p>
          <a:p>
            <a:pPr marL="171450" indent="-171450" algn="l" fontAlgn="base">
              <a:buFont typeface="Arial" panose="020B0604020202020204" pitchFamily="34" charset="0"/>
              <a:buChar char="•"/>
            </a:pPr>
            <a:r>
              <a:rPr lang="zh-CN" altLang="en-US" b="0" i="0" dirty="0">
                <a:solidFill>
                  <a:srgbClr val="1A2029"/>
                </a:solidFill>
                <a:effectLst/>
                <a:latin typeface="-apple-system"/>
              </a:rPr>
              <a:t>以住宅建筑为例，智能家居系统可以通过传感器、执行器和中央控制器来实现对家庭环境的全面监控和管理。这些设备能够实时监测室内外环境参数，如温度、湿度、空气质量等，并通过无线网络与用户手机或平板电脑连接，实现远程控制和数据反馈。</a:t>
            </a:r>
          </a:p>
          <a:p>
            <a:pPr marL="171450" indent="-171450" algn="l" fontAlgn="base">
              <a:buFont typeface="Arial" panose="020B0604020202020204" pitchFamily="34" charset="0"/>
              <a:buChar char="•"/>
            </a:pPr>
            <a:r>
              <a:rPr lang="zh-CN" altLang="en-US" b="0" i="0" dirty="0">
                <a:solidFill>
                  <a:srgbClr val="1A2029"/>
                </a:solidFill>
                <a:effectLst/>
                <a:latin typeface="-apple-system"/>
              </a:rPr>
              <a:t>此外，智能家居系统还可以集成健康监测功能，例如血压、血糖、心律等生理指标的检测，以及室内环境参数的采集，如甲醛、苯等有害气体的浓度。这些信息可以通过系统平台进行存储和分析，为用户提供健康咨询和建议。</a:t>
            </a:r>
          </a:p>
          <a:p>
            <a:pPr marL="171450" indent="-171450" algn="l" fontAlgn="base">
              <a:buFont typeface="Arial" panose="020B0604020202020204" pitchFamily="34" charset="0"/>
              <a:buChar char="•"/>
            </a:pPr>
            <a:r>
              <a:rPr lang="zh-CN" altLang="en-US" b="0" i="0" dirty="0">
                <a:solidFill>
                  <a:srgbClr val="1A2029"/>
                </a:solidFill>
                <a:effectLst/>
                <a:latin typeface="-apple-system"/>
              </a:rPr>
              <a:t>在安全方面，智能家居系统也发挥着重要作用。通过门磁、窗帘感应器、烟雾报警器等设备的安装，可以实现对家庭安全的</a:t>
            </a:r>
            <a:r>
              <a:rPr lang="en-US" altLang="zh-CN" b="0" i="0" dirty="0">
                <a:solidFill>
                  <a:srgbClr val="1A2029"/>
                </a:solidFill>
                <a:effectLst/>
                <a:latin typeface="-apple-system"/>
              </a:rPr>
              <a:t>24</a:t>
            </a:r>
            <a:r>
              <a:rPr lang="zh-CN" altLang="en-US" b="0" i="0" dirty="0">
                <a:solidFill>
                  <a:srgbClr val="1A2029"/>
                </a:solidFill>
                <a:effectLst/>
                <a:latin typeface="-apple-system"/>
              </a:rPr>
              <a:t>小时监控。一旦发生异常情况，系统会立即发出警报，并可通过手机</a:t>
            </a:r>
            <a:r>
              <a:rPr lang="en-US" altLang="zh-CN" b="0" i="0" dirty="0">
                <a:solidFill>
                  <a:srgbClr val="1A2029"/>
                </a:solidFill>
                <a:effectLst/>
                <a:latin typeface="-apple-system"/>
              </a:rPr>
              <a:t>APP</a:t>
            </a:r>
            <a:r>
              <a:rPr lang="zh-CN" altLang="en-US" b="0" i="0" dirty="0">
                <a:solidFill>
                  <a:srgbClr val="1A2029"/>
                </a:solidFill>
                <a:effectLst/>
                <a:latin typeface="-apple-system"/>
              </a:rPr>
              <a:t>进行处理。同时，智能照明、家电控制等功能的集成，也为用户提供了舒适的生活体验。</a:t>
            </a:r>
          </a:p>
          <a:p>
            <a:pPr algn="l" fontAlgn="base"/>
            <a:r>
              <a:rPr lang="zh-CN" altLang="en-US" b="1" i="0" dirty="0">
                <a:solidFill>
                  <a:srgbClr val="1A2029"/>
                </a:solidFill>
                <a:effectLst/>
                <a:latin typeface="-apple-system"/>
              </a:rPr>
              <a:t>总的来说，智能产品的系统解决方案旨在提高生活质量，增强安全性，并为用户提供便捷的服务。通过整合多种智能设备和技术，我们可以构建一个智能、高效、舒适的生活环境。</a:t>
            </a:r>
          </a:p>
          <a:p>
            <a:endParaRPr lang="zh-CN" altLang="en-US" dirty="0"/>
          </a:p>
        </p:txBody>
      </p:sp>
      <p:sp>
        <p:nvSpPr>
          <p:cNvPr id="4" name="灯片编号占位符 3"/>
          <p:cNvSpPr>
            <a:spLocks noGrp="1"/>
          </p:cNvSpPr>
          <p:nvPr>
            <p:ph type="sldNum" sz="quarter" idx="5"/>
          </p:nvPr>
        </p:nvSpPr>
        <p:spPr/>
        <p:txBody>
          <a:bodyPr/>
          <a:lstStyle/>
          <a:p>
            <a:fld id="{E0C1D308-2C43-4959-9D92-DC61CC803C17}" type="slidenum">
              <a:rPr lang="zh-CN" altLang="en-US" smtClean="0"/>
              <a:t>23</a:t>
            </a:fld>
            <a:endParaRPr lang="zh-CN" altLang="en-US"/>
          </a:p>
        </p:txBody>
      </p:sp>
    </p:spTree>
    <p:extLst>
      <p:ext uri="{BB962C8B-B14F-4D97-AF65-F5344CB8AC3E}">
        <p14:creationId xmlns:p14="http://schemas.microsoft.com/office/powerpoint/2010/main" val="40705684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以上就是本次的全部内容，谢谢大家！</a:t>
            </a:r>
          </a:p>
        </p:txBody>
      </p:sp>
      <p:sp>
        <p:nvSpPr>
          <p:cNvPr id="4" name="灯片编号占位符 3"/>
          <p:cNvSpPr>
            <a:spLocks noGrp="1"/>
          </p:cNvSpPr>
          <p:nvPr>
            <p:ph type="sldNum" sz="quarter" idx="5"/>
          </p:nvPr>
        </p:nvSpPr>
        <p:spPr/>
        <p:txBody>
          <a:bodyPr/>
          <a:lstStyle/>
          <a:p>
            <a:fld id="{E0C1D308-2C43-4959-9D92-DC61CC803C17}" type="slidenum">
              <a:rPr lang="zh-CN" altLang="en-US" smtClean="0"/>
              <a:t>24</a:t>
            </a:fld>
            <a:endParaRPr lang="zh-CN" altLang="en-US"/>
          </a:p>
        </p:txBody>
      </p:sp>
    </p:spTree>
    <p:extLst>
      <p:ext uri="{BB962C8B-B14F-4D97-AF65-F5344CB8AC3E}">
        <p14:creationId xmlns:p14="http://schemas.microsoft.com/office/powerpoint/2010/main" val="3028621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fontAlgn="base"/>
            <a:r>
              <a:rPr lang="zh-CN" altLang="en-US" b="1" i="0" dirty="0">
                <a:solidFill>
                  <a:srgbClr val="1A2029"/>
                </a:solidFill>
                <a:effectLst/>
                <a:latin typeface="-apple-system"/>
              </a:rPr>
              <a:t>在开始之前，我想向大家介绍两个案例，这两个案例将帮助我们更好地理解工程建造服务化的概念。</a:t>
            </a:r>
          </a:p>
          <a:p>
            <a:pPr algn="l" fontAlgn="base"/>
            <a:r>
              <a:rPr lang="zh-CN" altLang="en-US" b="1" i="0" dirty="0">
                <a:solidFill>
                  <a:srgbClr val="1A2029"/>
                </a:solidFill>
                <a:effectLst/>
                <a:latin typeface="-apple-system"/>
              </a:rPr>
              <a:t>首先，我们来看第一个案例。</a:t>
            </a:r>
            <a:r>
              <a:rPr lang="zh-CN" altLang="en-US" b="0" i="0" dirty="0">
                <a:solidFill>
                  <a:srgbClr val="1A2029"/>
                </a:solidFill>
                <a:effectLst/>
                <a:latin typeface="-apple-system"/>
              </a:rPr>
              <a:t>这是</a:t>
            </a:r>
            <a:r>
              <a:rPr lang="en-US" altLang="zh-CN" b="0" i="0" dirty="0">
                <a:solidFill>
                  <a:srgbClr val="1A2029"/>
                </a:solidFill>
                <a:effectLst/>
                <a:latin typeface="-apple-system"/>
              </a:rPr>
              <a:t>1999</a:t>
            </a:r>
            <a:r>
              <a:rPr lang="zh-CN" altLang="en-US" b="0" i="0" dirty="0">
                <a:solidFill>
                  <a:srgbClr val="1A2029"/>
                </a:solidFill>
                <a:effectLst/>
                <a:latin typeface="-apple-system"/>
              </a:rPr>
              <a:t>年</a:t>
            </a:r>
            <a:r>
              <a:rPr lang="en-US" altLang="zh-CN" b="0" i="0" dirty="0">
                <a:solidFill>
                  <a:srgbClr val="1A2029"/>
                </a:solidFill>
                <a:effectLst/>
                <a:latin typeface="-apple-system"/>
              </a:rPr>
              <a:t>1</a:t>
            </a:r>
            <a:r>
              <a:rPr lang="zh-CN" altLang="en-US" b="0" i="0" dirty="0">
                <a:solidFill>
                  <a:srgbClr val="1A2029"/>
                </a:solidFill>
                <a:effectLst/>
                <a:latin typeface="-apple-system"/>
              </a:rPr>
              <a:t>月</a:t>
            </a:r>
            <a:r>
              <a:rPr lang="en-US" altLang="zh-CN" b="0" i="0" dirty="0">
                <a:solidFill>
                  <a:srgbClr val="1A2029"/>
                </a:solidFill>
                <a:effectLst/>
                <a:latin typeface="-apple-system"/>
              </a:rPr>
              <a:t>31</a:t>
            </a:r>
            <a:r>
              <a:rPr lang="zh-CN" altLang="en-US" b="0" i="0" dirty="0">
                <a:solidFill>
                  <a:srgbClr val="1A2029"/>
                </a:solidFill>
                <a:effectLst/>
                <a:latin typeface="-apple-system"/>
              </a:rPr>
              <a:t>日</a:t>
            </a:r>
            <a:r>
              <a:rPr lang="en-US" altLang="zh-CN" b="0" i="0" dirty="0">
                <a:solidFill>
                  <a:srgbClr val="1A2029"/>
                </a:solidFill>
                <a:effectLst/>
                <a:latin typeface="-apple-system"/>
              </a:rPr>
              <a:t>《</a:t>
            </a:r>
            <a:r>
              <a:rPr lang="zh-CN" altLang="en-US" b="0" i="0" dirty="0">
                <a:solidFill>
                  <a:srgbClr val="1A2029"/>
                </a:solidFill>
                <a:effectLst/>
                <a:latin typeface="-apple-system"/>
              </a:rPr>
              <a:t>扬子晚报</a:t>
            </a:r>
            <a:r>
              <a:rPr lang="en-US" altLang="zh-CN" b="0" i="0" dirty="0">
                <a:solidFill>
                  <a:srgbClr val="1A2029"/>
                </a:solidFill>
                <a:effectLst/>
                <a:latin typeface="-apple-system"/>
              </a:rPr>
              <a:t>》</a:t>
            </a:r>
            <a:r>
              <a:rPr lang="zh-CN" altLang="en-US" b="0" i="0" dirty="0">
                <a:solidFill>
                  <a:srgbClr val="1A2029"/>
                </a:solidFill>
                <a:effectLst/>
                <a:latin typeface="-apple-system"/>
              </a:rPr>
              <a:t>报道的一个事件。景明大楼收到了英国设计单位的一封来函，告知该楼的设计年限是</a:t>
            </a:r>
            <a:r>
              <a:rPr lang="en-US" altLang="zh-CN" b="0" i="0" dirty="0">
                <a:solidFill>
                  <a:srgbClr val="1A2029"/>
                </a:solidFill>
                <a:effectLst/>
                <a:latin typeface="-apple-system"/>
              </a:rPr>
              <a:t>80</a:t>
            </a:r>
            <a:r>
              <a:rPr lang="zh-CN" altLang="en-US" b="0" i="0" dirty="0">
                <a:solidFill>
                  <a:srgbClr val="1A2029"/>
                </a:solidFill>
                <a:effectLst/>
                <a:latin typeface="-apple-system"/>
              </a:rPr>
              <a:t>年，但目前已经超期服役。这个案例说明，即使是经过精心设计的建筑，也有可能因为各种原因需要提前结束其使用寿命。</a:t>
            </a:r>
          </a:p>
          <a:p>
            <a:pPr algn="l" fontAlgn="base"/>
            <a:r>
              <a:rPr lang="zh-CN" altLang="en-US" b="1" i="0" dirty="0">
                <a:solidFill>
                  <a:srgbClr val="1A2029"/>
                </a:solidFill>
                <a:effectLst/>
                <a:latin typeface="-apple-system"/>
              </a:rPr>
              <a:t>接下来，我们来看第二个案例。</a:t>
            </a:r>
            <a:r>
              <a:rPr lang="en-US" altLang="zh-CN" b="0" i="0" dirty="0">
                <a:solidFill>
                  <a:srgbClr val="1A2029"/>
                </a:solidFill>
                <a:effectLst/>
                <a:latin typeface="-apple-system"/>
              </a:rPr>
              <a:t>2005</a:t>
            </a:r>
            <a:r>
              <a:rPr lang="zh-CN" altLang="en-US" b="0" i="0" dirty="0">
                <a:solidFill>
                  <a:srgbClr val="1A2029"/>
                </a:solidFill>
                <a:effectLst/>
                <a:latin typeface="-apple-system"/>
              </a:rPr>
              <a:t>年，提供建造海珠桥钢材的英国企业曾向广州市发来传真，提醒海珠桥钢材已经有</a:t>
            </a:r>
            <a:r>
              <a:rPr lang="en-US" altLang="zh-CN" b="0" i="0" dirty="0">
                <a:solidFill>
                  <a:srgbClr val="1A2029"/>
                </a:solidFill>
                <a:effectLst/>
                <a:latin typeface="-apple-system"/>
              </a:rPr>
              <a:t>100</a:t>
            </a:r>
            <a:r>
              <a:rPr lang="zh-CN" altLang="en-US" b="0" i="0" dirty="0">
                <a:solidFill>
                  <a:srgbClr val="1A2029"/>
                </a:solidFill>
                <a:effectLst/>
                <a:latin typeface="-apple-system"/>
              </a:rPr>
              <a:t>年的历史，达到钢铁材料的寿命，已经进入疲劳期。这个案例进一步说明了，即使是非常坚固的建筑材料，也有其使用寿命的限制。</a:t>
            </a:r>
          </a:p>
          <a:p>
            <a:pPr algn="l" fontAlgn="base"/>
            <a:r>
              <a:rPr lang="zh-CN" altLang="en-US" b="0" i="0" dirty="0">
                <a:solidFill>
                  <a:srgbClr val="1A2029"/>
                </a:solidFill>
                <a:effectLst/>
                <a:latin typeface="-apple-system"/>
              </a:rPr>
              <a:t>通过这两个案例，我们可以看到，工程建造不仅仅是一次性的行为，而是一种持续的服务过程。在这个过程中，我们需要关注建筑的使用寿命、材料的耐久性以及可能的维护需求。这正是工程建造服务化的理念所在，即在建造的同时，提供长期的售后服务和支持，确保建筑能够安全、可靠地运行。</a:t>
            </a:r>
          </a:p>
          <a:p>
            <a:pPr algn="l" fontAlgn="base"/>
            <a:r>
              <a:rPr lang="zh-CN" altLang="en-US" b="1" i="0" dirty="0">
                <a:solidFill>
                  <a:srgbClr val="1A2029"/>
                </a:solidFill>
                <a:effectLst/>
                <a:latin typeface="-apple-system"/>
              </a:rPr>
              <a:t>总结来说，工程建造服务化理念的核心是在建造过程中，不仅要考虑一次性的质量，还要考虑到长期的使用效果和服务需求。通过提供全面的售后服务和持续的支持，我们可以延长建筑的使用寿命，提高其安全性，降低维护成本，从而实现价值的最大化。</a:t>
            </a:r>
          </a:p>
          <a:p>
            <a:endParaRPr lang="zh-CN" altLang="en-US" dirty="0"/>
          </a:p>
        </p:txBody>
      </p:sp>
      <p:sp>
        <p:nvSpPr>
          <p:cNvPr id="4" name="灯片编号占位符 3"/>
          <p:cNvSpPr>
            <a:spLocks noGrp="1"/>
          </p:cNvSpPr>
          <p:nvPr>
            <p:ph type="sldNum" sz="quarter" idx="5"/>
          </p:nvPr>
        </p:nvSpPr>
        <p:spPr/>
        <p:txBody>
          <a:bodyPr/>
          <a:lstStyle/>
          <a:p>
            <a:fld id="{E0C1D308-2C43-4959-9D92-DC61CC803C17}" type="slidenum">
              <a:rPr lang="zh-CN" altLang="en-US" smtClean="0"/>
              <a:t>3</a:t>
            </a:fld>
            <a:endParaRPr lang="zh-CN" altLang="en-US"/>
          </a:p>
        </p:txBody>
      </p:sp>
    </p:spTree>
    <p:extLst>
      <p:ext uri="{BB962C8B-B14F-4D97-AF65-F5344CB8AC3E}">
        <p14:creationId xmlns:p14="http://schemas.microsoft.com/office/powerpoint/2010/main" val="2975276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fontAlgn="base"/>
            <a:r>
              <a:rPr lang="zh-CN" altLang="en-US" b="1" i="0" dirty="0">
                <a:solidFill>
                  <a:srgbClr val="1A2029"/>
                </a:solidFill>
                <a:effectLst/>
                <a:latin typeface="-apple-system"/>
              </a:rPr>
              <a:t>那么，工程建造服务化作为一种新型的建造模式，它是在互联网科技和数字化技术的快速发展背景下产生的。</a:t>
            </a:r>
            <a:r>
              <a:rPr lang="zh-CN" altLang="en-US" b="0" i="0" dirty="0">
                <a:solidFill>
                  <a:srgbClr val="1A2029"/>
                </a:solidFill>
                <a:effectLst/>
                <a:latin typeface="-apple-system"/>
              </a:rPr>
              <a:t>这种模式的核心思想是将传统的建造过程与服务相结合，通过构建面向服务的建造体系，实现价值的链整合，</a:t>
            </a:r>
            <a:r>
              <a:rPr lang="zh-CN" altLang="en-US" b="1" i="0" dirty="0">
                <a:solidFill>
                  <a:srgbClr val="1A2029"/>
                </a:solidFill>
                <a:effectLst/>
                <a:latin typeface="-apple-system"/>
              </a:rPr>
              <a:t>从而为相关利益体及最终用户提供个性化的“建造</a:t>
            </a:r>
            <a:r>
              <a:rPr lang="en-US" altLang="zh-CN" b="1" i="0" dirty="0">
                <a:solidFill>
                  <a:srgbClr val="1A2029"/>
                </a:solidFill>
                <a:effectLst/>
                <a:latin typeface="-apple-system"/>
              </a:rPr>
              <a:t>+</a:t>
            </a:r>
            <a:r>
              <a:rPr lang="zh-CN" altLang="en-US" b="1" i="0" dirty="0">
                <a:solidFill>
                  <a:srgbClr val="1A2029"/>
                </a:solidFill>
                <a:effectLst/>
                <a:latin typeface="-apple-system"/>
              </a:rPr>
              <a:t>服务”综合解决方案。</a:t>
            </a:r>
            <a:r>
              <a:rPr lang="zh-CN" altLang="en-US" b="0" i="0" dirty="0">
                <a:solidFill>
                  <a:srgbClr val="1A2029"/>
                </a:solidFill>
                <a:effectLst/>
                <a:latin typeface="-apple-system"/>
              </a:rPr>
              <a:t>具体来说，工程建造服务化强调在建造过程中，不仅要关注建筑物的物理形态，还要注重为客户提供一系列的服务，如设计、咨询、施工、运营等。这些服务不仅要在质量上满足客户的需求，还要在时间、成本和效率上做到最优。通过这种方式，我们可以实现建造资源的高效整合，提高建造行业的整体效益。此外，工程建造服务化还要求我们采用数字化的手段来进行建造和管理。这包括利用物联网技术来监控施工现场，利用大数据分析来优化资源配置，以及利用云计算来提高工作效率。通过数字化，我们可以实现信息的共享和协同工作，降低错误的发生率，缩短建造周期。</a:t>
            </a:r>
            <a:r>
              <a:rPr lang="zh-CN" altLang="en-US" b="1" i="0" dirty="0">
                <a:solidFill>
                  <a:srgbClr val="1A2029"/>
                </a:solidFill>
                <a:effectLst/>
                <a:latin typeface="-apple-system"/>
              </a:rPr>
              <a:t>总的来说，工程建造服务化是一种以客户为中心，通过提供高质量、高效率、个性化的服务和数字化手段，来实现建造行业的高效整合和创新发展的模式。</a:t>
            </a:r>
          </a:p>
          <a:p>
            <a:endParaRPr lang="zh-CN" altLang="en-US" dirty="0"/>
          </a:p>
        </p:txBody>
      </p:sp>
      <p:sp>
        <p:nvSpPr>
          <p:cNvPr id="4" name="灯片编号占位符 3"/>
          <p:cNvSpPr>
            <a:spLocks noGrp="1"/>
          </p:cNvSpPr>
          <p:nvPr>
            <p:ph type="sldNum" sz="quarter" idx="5"/>
          </p:nvPr>
        </p:nvSpPr>
        <p:spPr/>
        <p:txBody>
          <a:bodyPr/>
          <a:lstStyle/>
          <a:p>
            <a:fld id="{E0C1D308-2C43-4959-9D92-DC61CC803C17}" type="slidenum">
              <a:rPr lang="zh-CN" altLang="en-US" smtClean="0"/>
              <a:t>4</a:t>
            </a:fld>
            <a:endParaRPr lang="zh-CN" altLang="en-US"/>
          </a:p>
        </p:txBody>
      </p:sp>
    </p:spTree>
    <p:extLst>
      <p:ext uri="{BB962C8B-B14F-4D97-AF65-F5344CB8AC3E}">
        <p14:creationId xmlns:p14="http://schemas.microsoft.com/office/powerpoint/2010/main" val="3245176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fontAlgn="base"/>
            <a:r>
              <a:rPr lang="zh-CN" altLang="en-US" b="1" i="0" dirty="0">
                <a:solidFill>
                  <a:srgbClr val="1A2029"/>
                </a:solidFill>
                <a:effectLst/>
                <a:latin typeface="-apple-system"/>
              </a:rPr>
              <a:t>详细来看，工程建造服务化就是将传统的以产品为中心的工程建造方式转变为以服务为中心，通过提供一系列的服务来满足客户的需求。</a:t>
            </a:r>
            <a:r>
              <a:rPr lang="zh-CN" altLang="en-US" b="0" i="0" dirty="0">
                <a:solidFill>
                  <a:srgbClr val="1A2029"/>
                </a:solidFill>
                <a:effectLst/>
                <a:latin typeface="-apple-system"/>
              </a:rPr>
              <a:t>这种转变不仅提高了客户的满意度，也促进了企业的可持续发展。在工程建造领域，服务化转型已经成为一种趋势。许多企业开始意识到，为客户提供优质的服务可以帮助他们在激烈的市场竞争中立于不败之地。此外，随着科技的进步和消费者需求的不断变化，企业需要不断创新，提供更多的增值服务来吸引客户。为了实现工程建造服务化，企业需要采取一系列的措施。首先，要树立以客户为中心的理念，了解客户的需求和期望，并提供个性化的服务。其次，要加强与客户的沟通，建立良好的合作关系，让客户感受到企业的诚意和关怀。此外，还要注重技术创新，提高服务的效率和质量，降低成本，增加效益。</a:t>
            </a:r>
          </a:p>
          <a:p>
            <a:endParaRPr lang="zh-CN" altLang="en-US" dirty="0"/>
          </a:p>
        </p:txBody>
      </p:sp>
      <p:sp>
        <p:nvSpPr>
          <p:cNvPr id="4" name="灯片编号占位符 3"/>
          <p:cNvSpPr>
            <a:spLocks noGrp="1"/>
          </p:cNvSpPr>
          <p:nvPr>
            <p:ph type="sldNum" sz="quarter" idx="5"/>
          </p:nvPr>
        </p:nvSpPr>
        <p:spPr/>
        <p:txBody>
          <a:bodyPr/>
          <a:lstStyle/>
          <a:p>
            <a:fld id="{E0C1D308-2C43-4959-9D92-DC61CC803C17}" type="slidenum">
              <a:rPr lang="zh-CN" altLang="en-US" smtClean="0"/>
              <a:t>5</a:t>
            </a:fld>
            <a:endParaRPr lang="zh-CN" altLang="en-US"/>
          </a:p>
        </p:txBody>
      </p:sp>
    </p:spTree>
    <p:extLst>
      <p:ext uri="{BB962C8B-B14F-4D97-AF65-F5344CB8AC3E}">
        <p14:creationId xmlns:p14="http://schemas.microsoft.com/office/powerpoint/2010/main" val="702984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fontAlgn="base"/>
            <a:r>
              <a:rPr lang="zh-CN" altLang="en-US" b="1" i="0" dirty="0">
                <a:solidFill>
                  <a:srgbClr val="1A2029"/>
                </a:solidFill>
                <a:effectLst/>
                <a:latin typeface="-apple-system"/>
              </a:rPr>
              <a:t>接下来，我将详细阐述工程建造服务化产生的价值。</a:t>
            </a:r>
            <a:r>
              <a:rPr lang="zh-CN" altLang="en-US" b="0" i="0" dirty="0">
                <a:solidFill>
                  <a:srgbClr val="1A2029"/>
                </a:solidFill>
                <a:effectLst/>
                <a:latin typeface="-apple-system"/>
              </a:rPr>
              <a:t>首先，改革开放以来，我国建筑业产业规模不断扩大，企业效益显著提升，技术装备水平不断提高。然而，我们也必须清醒地认识到，我国建筑业仍然存在一些深层次的问题，如工业化程度低、劳动密集型特征明显等。这些问题制约了行业的发展，也影响了企业的盈利能力。随着人口红利的消失，过去那种依赖廉价劳动力的发展模式已经不再可持续。为了应对这些挑战，我们需要转变思路，寻求新的发展途径。工程建造服务化恰恰提供了这样的新路子。一方面，通过培育新的业态，为建筑业注入新的生命力。另一方面，通过提供功能更强、更符合用户需求的高质量建筑产品和服务，使得整个行业的专业化水平得到提升，资源得到高效利用。</a:t>
            </a:r>
          </a:p>
          <a:p>
            <a:endParaRPr lang="zh-CN" altLang="en-US" dirty="0"/>
          </a:p>
        </p:txBody>
      </p:sp>
      <p:sp>
        <p:nvSpPr>
          <p:cNvPr id="4" name="灯片编号占位符 3"/>
          <p:cNvSpPr>
            <a:spLocks noGrp="1"/>
          </p:cNvSpPr>
          <p:nvPr>
            <p:ph type="sldNum" sz="quarter" idx="5"/>
          </p:nvPr>
        </p:nvSpPr>
        <p:spPr/>
        <p:txBody>
          <a:bodyPr/>
          <a:lstStyle/>
          <a:p>
            <a:fld id="{E0C1D308-2C43-4959-9D92-DC61CC803C17}" type="slidenum">
              <a:rPr lang="zh-CN" altLang="en-US" smtClean="0"/>
              <a:t>6</a:t>
            </a:fld>
            <a:endParaRPr lang="zh-CN" altLang="en-US"/>
          </a:p>
        </p:txBody>
      </p:sp>
    </p:spTree>
    <p:extLst>
      <p:ext uri="{BB962C8B-B14F-4D97-AF65-F5344CB8AC3E}">
        <p14:creationId xmlns:p14="http://schemas.microsoft.com/office/powerpoint/2010/main" val="495191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fontAlgn="base"/>
            <a:r>
              <a:rPr lang="zh-CN" altLang="en-US" b="1" i="0" dirty="0">
                <a:solidFill>
                  <a:srgbClr val="1A2029"/>
                </a:solidFill>
                <a:effectLst/>
                <a:latin typeface="-apple-system"/>
              </a:rPr>
              <a:t>而将传统的工程建造过程转化为一系列的服务，这些服务既包括设计、施工，也包括维护和管理。这种转变不仅提高了效率，也增加了价值。</a:t>
            </a:r>
            <a:r>
              <a:rPr lang="zh-CN" altLang="en-US" b="0" i="0" dirty="0">
                <a:solidFill>
                  <a:srgbClr val="1A2029"/>
                </a:solidFill>
                <a:effectLst/>
                <a:latin typeface="-apple-system"/>
              </a:rPr>
              <a:t>接下来，我们要讨论一下工程建造服务化产生的价值。</a:t>
            </a:r>
            <a:r>
              <a:rPr lang="zh-CN" altLang="en-US" b="1" i="0" dirty="0">
                <a:solidFill>
                  <a:srgbClr val="1A2029"/>
                </a:solidFill>
                <a:effectLst/>
                <a:latin typeface="-apple-system"/>
              </a:rPr>
              <a:t>具体来说，主要有以下四个方面：</a:t>
            </a:r>
          </a:p>
          <a:p>
            <a:pPr marL="171450" indent="-171450" algn="l" fontAlgn="base">
              <a:buFont typeface="Arial" panose="020B0604020202020204" pitchFamily="34" charset="0"/>
              <a:buChar char="•"/>
            </a:pPr>
            <a:r>
              <a:rPr lang="zh-CN" altLang="en-US" b="0" i="0" dirty="0">
                <a:solidFill>
                  <a:srgbClr val="1A2029"/>
                </a:solidFill>
                <a:effectLst/>
                <a:latin typeface="-apple-system"/>
              </a:rPr>
              <a:t>对企业而言，工程建造服务化带来了新的动力和增长点。通过提供一站式的解决方案，企业可以更好地满足客户的需求，提高客户的满意度和忠诚度。同时，这种模式还可以降低企业的成本，提高企业的竞争力。</a:t>
            </a:r>
          </a:p>
          <a:p>
            <a:pPr marL="171450" indent="-171450" algn="l" fontAlgn="base">
              <a:buFont typeface="Arial" panose="020B0604020202020204" pitchFamily="34" charset="0"/>
              <a:buChar char="•"/>
            </a:pPr>
            <a:r>
              <a:rPr lang="zh-CN" altLang="en-US" b="0" i="0" dirty="0">
                <a:solidFill>
                  <a:srgbClr val="1A2029"/>
                </a:solidFill>
                <a:effectLst/>
                <a:latin typeface="-apple-system"/>
              </a:rPr>
              <a:t>对市场而言，工程建造服务化培育了新的业态。随着人们生活水平的提高，对建筑物的功能性和舒适性的要求也越来越高。工程建造服务化可以满足这些需求，从而推动市场的不断发展。</a:t>
            </a:r>
          </a:p>
          <a:p>
            <a:pPr marL="171450" indent="-171450" algn="l" fontAlgn="base">
              <a:buFont typeface="Arial" panose="020B0604020202020204" pitchFamily="34" charset="0"/>
              <a:buChar char="•"/>
            </a:pPr>
            <a:r>
              <a:rPr lang="zh-CN" altLang="en-US" b="0" i="0" dirty="0">
                <a:solidFill>
                  <a:srgbClr val="1A2029"/>
                </a:solidFill>
                <a:effectLst/>
                <a:latin typeface="-apple-system"/>
              </a:rPr>
              <a:t>对行业而言，工程建造服务化提升了专业化水平。通过整合各种资源和服务，行业可以实现资源的优化配置，提高行业的整体素质。同时，这种模式还可以促进技术创新和人才培养，推动行业的可持续发展。</a:t>
            </a:r>
          </a:p>
          <a:p>
            <a:pPr marL="171450" indent="-171450" algn="l" fontAlgn="base">
              <a:buFont typeface="Arial" panose="020B0604020202020204" pitchFamily="34" charset="0"/>
              <a:buChar char="•"/>
            </a:pPr>
            <a:r>
              <a:rPr lang="zh-CN" altLang="en-US" b="0" i="0" dirty="0">
                <a:solidFill>
                  <a:srgbClr val="1A2029"/>
                </a:solidFill>
                <a:effectLst/>
                <a:latin typeface="-apple-system"/>
              </a:rPr>
              <a:t>对用户而言，工程建造服务化提供了功能更强、更符合用户需要的高质量建筑产品和服务。用户可以享受到从设计到施工再到维护的一站式服务，从而提高生活的质量和幸福感。</a:t>
            </a:r>
          </a:p>
          <a:p>
            <a:endParaRPr lang="zh-CN" altLang="en-US" dirty="0"/>
          </a:p>
        </p:txBody>
      </p:sp>
      <p:sp>
        <p:nvSpPr>
          <p:cNvPr id="4" name="灯片编号占位符 3"/>
          <p:cNvSpPr>
            <a:spLocks noGrp="1"/>
          </p:cNvSpPr>
          <p:nvPr>
            <p:ph type="sldNum" sz="quarter" idx="5"/>
          </p:nvPr>
        </p:nvSpPr>
        <p:spPr/>
        <p:txBody>
          <a:bodyPr/>
          <a:lstStyle/>
          <a:p>
            <a:fld id="{E0C1D308-2C43-4959-9D92-DC61CC803C17}" type="slidenum">
              <a:rPr lang="zh-CN" altLang="en-US" smtClean="0"/>
              <a:t>7</a:t>
            </a:fld>
            <a:endParaRPr lang="zh-CN" altLang="en-US"/>
          </a:p>
        </p:txBody>
      </p:sp>
    </p:spTree>
    <p:extLst>
      <p:ext uri="{BB962C8B-B14F-4D97-AF65-F5344CB8AC3E}">
        <p14:creationId xmlns:p14="http://schemas.microsoft.com/office/powerpoint/2010/main" val="3052013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第二部分是</a:t>
            </a:r>
            <a:r>
              <a:rPr lang="zh-CN" altLang="en-US" sz="1200" b="1" spc="5" dirty="0">
                <a:solidFill>
                  <a:srgbClr val="FF0000"/>
                </a:solidFill>
                <a:latin typeface="微软雅黑"/>
                <a:cs typeface="微软雅黑"/>
              </a:rPr>
              <a:t>建造过程服务化</a:t>
            </a:r>
            <a:r>
              <a:rPr lang="en-US" altLang="zh-CN" sz="1200" b="1" spc="5" dirty="0">
                <a:solidFill>
                  <a:srgbClr val="FF0000"/>
                </a:solidFill>
                <a:latin typeface="微软雅黑"/>
                <a:cs typeface="微软雅黑"/>
              </a:rPr>
              <a:t>.</a:t>
            </a:r>
            <a:endParaRPr lang="zh-CN" altLang="en-US" dirty="0"/>
          </a:p>
        </p:txBody>
      </p:sp>
      <p:sp>
        <p:nvSpPr>
          <p:cNvPr id="4" name="灯片编号占位符 3"/>
          <p:cNvSpPr>
            <a:spLocks noGrp="1"/>
          </p:cNvSpPr>
          <p:nvPr>
            <p:ph type="sldNum" sz="quarter" idx="5"/>
          </p:nvPr>
        </p:nvSpPr>
        <p:spPr/>
        <p:txBody>
          <a:bodyPr/>
          <a:lstStyle/>
          <a:p>
            <a:fld id="{E0C1D308-2C43-4959-9D92-DC61CC803C17}" type="slidenum">
              <a:rPr lang="zh-CN" altLang="en-US" smtClean="0"/>
              <a:t>8</a:t>
            </a:fld>
            <a:endParaRPr lang="zh-CN" altLang="en-US"/>
          </a:p>
        </p:txBody>
      </p:sp>
    </p:spTree>
    <p:extLst>
      <p:ext uri="{BB962C8B-B14F-4D97-AF65-F5344CB8AC3E}">
        <p14:creationId xmlns:p14="http://schemas.microsoft.com/office/powerpoint/2010/main" val="2943030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fontAlgn="base"/>
            <a:r>
              <a:rPr lang="zh-CN" altLang="en-US" b="1" i="0" dirty="0">
                <a:solidFill>
                  <a:srgbClr val="1A2029"/>
                </a:solidFill>
                <a:effectLst/>
                <a:latin typeface="-apple-system"/>
              </a:rPr>
              <a:t>首先，随着现代服务业的发展，建造过程服务化已经成为一种新趋势。</a:t>
            </a:r>
            <a:r>
              <a:rPr lang="zh-CN" altLang="en-US" b="0" i="0" dirty="0">
                <a:solidFill>
                  <a:srgbClr val="1A2029"/>
                </a:solidFill>
                <a:effectLst/>
                <a:latin typeface="-apple-system"/>
              </a:rPr>
              <a:t>传统的建筑企业通常专注于单一的建造工作，盈利空间有限。为了增加利润并优化整体建造水平，企业开始提供面向建造活动的生产性服务。这些服务包括基于数据的全程工程咨询、网络协同建造服务以及嵌入建造系统内部的工程金融服务等。通过这些服务，企业不仅能够帮助客户优化建造活动，还能实现自身的盈利增长。</a:t>
            </a:r>
            <a:r>
              <a:rPr lang="zh-CN" altLang="en-US" b="1" i="0" dirty="0">
                <a:solidFill>
                  <a:srgbClr val="1A2029"/>
                </a:solidFill>
                <a:effectLst/>
                <a:latin typeface="-apple-system"/>
              </a:rPr>
              <a:t>那么，在建造过程中，企业一样会利用数据和技术为客户提供个性化的服务。</a:t>
            </a:r>
            <a:r>
              <a:rPr lang="zh-CN" altLang="en-US" b="0" i="0" dirty="0">
                <a:solidFill>
                  <a:srgbClr val="1A2029"/>
                </a:solidFill>
                <a:effectLst/>
                <a:latin typeface="-apple-system"/>
              </a:rPr>
              <a:t>例如，基于数据的工程咨询可以帮助客户更好地了解项目需求，而网络协同建造服务则可以提高不同团队之间的协作效率。此外，工程金融服务还可以为客户提供融资解决方案，帮助客户更好地管理资金。</a:t>
            </a:r>
            <a:r>
              <a:rPr lang="zh-CN" altLang="en-US" b="1" i="0" dirty="0">
                <a:solidFill>
                  <a:srgbClr val="1A2029"/>
                </a:solidFill>
                <a:effectLst/>
                <a:latin typeface="-apple-system"/>
              </a:rPr>
              <a:t>总的来说，建造过程服务化是一种集成了多种服务的模式，旨在为客户提供全方位的支持，从而优化整个建造过程并实现企业的盈利增长。</a:t>
            </a:r>
          </a:p>
          <a:p>
            <a:endParaRPr lang="zh-CN" altLang="en-US" dirty="0"/>
          </a:p>
        </p:txBody>
      </p:sp>
      <p:sp>
        <p:nvSpPr>
          <p:cNvPr id="4" name="灯片编号占位符 3"/>
          <p:cNvSpPr>
            <a:spLocks noGrp="1"/>
          </p:cNvSpPr>
          <p:nvPr>
            <p:ph type="sldNum" sz="quarter" idx="5"/>
          </p:nvPr>
        </p:nvSpPr>
        <p:spPr/>
        <p:txBody>
          <a:bodyPr/>
          <a:lstStyle/>
          <a:p>
            <a:fld id="{E0C1D308-2C43-4959-9D92-DC61CC803C17}" type="slidenum">
              <a:rPr lang="zh-CN" altLang="en-US" smtClean="0"/>
              <a:t>9</a:t>
            </a:fld>
            <a:endParaRPr lang="zh-CN" altLang="en-US"/>
          </a:p>
        </p:txBody>
      </p:sp>
    </p:spTree>
    <p:extLst>
      <p:ext uri="{BB962C8B-B14F-4D97-AF65-F5344CB8AC3E}">
        <p14:creationId xmlns:p14="http://schemas.microsoft.com/office/powerpoint/2010/main" val="1944987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chemeClr val="bg1"/>
                </a:solidFill>
                <a:latin typeface="微软雅黑"/>
                <a:cs typeface="微软雅黑"/>
              </a:defRPr>
            </a:lvl1pPr>
          </a:lstStyle>
          <a:p>
            <a:endParaRPr/>
          </a:p>
        </p:txBody>
      </p:sp>
      <p:sp>
        <p:nvSpPr>
          <p:cNvPr id="3" name="Holder 3"/>
          <p:cNvSpPr>
            <a:spLocks noGrp="1"/>
          </p:cNvSpPr>
          <p:nvPr>
            <p:ph type="body" idx="1"/>
          </p:nvPr>
        </p:nvSpPr>
        <p:spPr/>
        <p:txBody>
          <a:bodyPr lIns="0" tIns="0" rIns="0" bIns="0"/>
          <a:lstStyle>
            <a:lvl1pPr>
              <a:defRPr sz="2400" b="1" i="0">
                <a:solidFill>
                  <a:schemeClr val="tx1"/>
                </a:solidFill>
                <a:latin typeface="微软雅黑"/>
                <a:cs typeface="微软雅黑"/>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chemeClr val="bg1"/>
                </a:solidFill>
                <a:latin typeface="微软雅黑"/>
                <a:cs typeface="微软雅黑"/>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8/31/2024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695700" y="0"/>
            <a:ext cx="8496300" cy="6858000"/>
          </a:xfrm>
          <a:custGeom>
            <a:avLst/>
            <a:gdLst/>
            <a:ahLst/>
            <a:cxnLst/>
            <a:rect l="l" t="t" r="r" b="b"/>
            <a:pathLst>
              <a:path w="8496300" h="6858000">
                <a:moveTo>
                  <a:pt x="0" y="6858000"/>
                </a:moveTo>
                <a:lnTo>
                  <a:pt x="8496300" y="6858000"/>
                </a:lnTo>
                <a:lnTo>
                  <a:pt x="8496300" y="0"/>
                </a:lnTo>
                <a:lnTo>
                  <a:pt x="0" y="0"/>
                </a:lnTo>
                <a:lnTo>
                  <a:pt x="0" y="6858000"/>
                </a:lnTo>
                <a:close/>
              </a:path>
            </a:pathLst>
          </a:custGeom>
          <a:solidFill>
            <a:srgbClr val="99CCFF">
              <a:alpha val="85096"/>
            </a:srgbClr>
          </a:solidFill>
        </p:spPr>
        <p:txBody>
          <a:bodyPr wrap="square" lIns="0" tIns="0" rIns="0" bIns="0" rtlCol="0"/>
          <a:lstStyle/>
          <a:p>
            <a:endParaRPr/>
          </a:p>
        </p:txBody>
      </p:sp>
      <p:sp>
        <p:nvSpPr>
          <p:cNvPr id="17" name="bk object 17"/>
          <p:cNvSpPr/>
          <p:nvPr/>
        </p:nvSpPr>
        <p:spPr>
          <a:xfrm>
            <a:off x="0" y="0"/>
            <a:ext cx="4206240" cy="6858000"/>
          </a:xfrm>
          <a:prstGeom prst="rect">
            <a:avLst/>
          </a:prstGeom>
          <a:blipFill>
            <a:blip r:embed="rId2" cstate="print"/>
            <a:stretch>
              <a:fillRect/>
            </a:stretch>
          </a:blipFill>
        </p:spPr>
        <p:txBody>
          <a:bodyPr wrap="square" lIns="0" tIns="0" rIns="0" bIns="0" rtlCol="0"/>
          <a:lstStyle/>
          <a:p>
            <a:endParaRPr/>
          </a:p>
        </p:txBody>
      </p:sp>
      <p:sp>
        <p:nvSpPr>
          <p:cNvPr id="18" name="bk object 18"/>
          <p:cNvSpPr/>
          <p:nvPr/>
        </p:nvSpPr>
        <p:spPr>
          <a:xfrm>
            <a:off x="551687" y="2171700"/>
            <a:ext cx="3383279" cy="2514600"/>
          </a:xfrm>
          <a:prstGeom prst="rect">
            <a:avLst/>
          </a:prstGeom>
          <a:blipFill>
            <a:blip r:embed="rId3" cstate="print"/>
            <a:stretch>
              <a:fillRect/>
            </a:stretch>
          </a:blipFill>
        </p:spPr>
        <p:txBody>
          <a:bodyPr wrap="square" lIns="0" tIns="0" rIns="0" bIns="0" rtlCol="0"/>
          <a:lstStyle/>
          <a:p>
            <a:endParaRPr/>
          </a:p>
        </p:txBody>
      </p:sp>
      <p:sp>
        <p:nvSpPr>
          <p:cNvPr id="19" name="bk object 19"/>
          <p:cNvSpPr/>
          <p:nvPr/>
        </p:nvSpPr>
        <p:spPr>
          <a:xfrm>
            <a:off x="4091940" y="2982467"/>
            <a:ext cx="6868795" cy="664845"/>
          </a:xfrm>
          <a:custGeom>
            <a:avLst/>
            <a:gdLst/>
            <a:ahLst/>
            <a:cxnLst/>
            <a:rect l="l" t="t" r="r" b="b"/>
            <a:pathLst>
              <a:path w="6868795" h="664845">
                <a:moveTo>
                  <a:pt x="0" y="664464"/>
                </a:moveTo>
                <a:lnTo>
                  <a:pt x="6868667" y="664464"/>
                </a:lnTo>
                <a:lnTo>
                  <a:pt x="6868667" y="0"/>
                </a:lnTo>
                <a:lnTo>
                  <a:pt x="0" y="0"/>
                </a:lnTo>
                <a:lnTo>
                  <a:pt x="0" y="664464"/>
                </a:lnTo>
                <a:close/>
              </a:path>
            </a:pathLst>
          </a:custGeom>
          <a:solidFill>
            <a:srgbClr val="000000">
              <a:alpha val="79998"/>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000" b="0" i="0">
                <a:solidFill>
                  <a:schemeClr val="bg1"/>
                </a:solidFill>
                <a:latin typeface="微软雅黑"/>
                <a:cs typeface="微软雅黑"/>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8/31/2024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8/31/2024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16" name="日期占位符 15"/>
          <p:cNvSpPr>
            <a:spLocks noGrp="1"/>
          </p:cNvSpPr>
          <p:nvPr>
            <p:ph type="dt" sz="half" idx="10"/>
            <p:custDataLst>
              <p:tags r:id="rId1"/>
            </p:custDataLst>
          </p:nvPr>
        </p:nvSpPr>
        <p:spPr/>
        <p:txBody>
          <a:bodyPr/>
          <a:lstStyle>
            <a:lvl1pPr>
              <a:defRPr>
                <a:solidFill>
                  <a:schemeClr val="tx1"/>
                </a:solidFill>
              </a:defRPr>
            </a:lvl1pPr>
          </a:lstStyle>
          <a:p>
            <a:fld id="{760FBDFE-C587-4B4C-A407-44438C67B59E}" type="datetimeFigureOut">
              <a:rPr lang="zh-CN" altLang="en-US" smtClean="0"/>
              <a:t>2024/08/31</a:t>
            </a:fld>
            <a:endParaRPr lang="zh-CN" altLang="en-US"/>
          </a:p>
        </p:txBody>
      </p:sp>
      <p:sp>
        <p:nvSpPr>
          <p:cNvPr id="17" name="页脚占位符 16"/>
          <p:cNvSpPr>
            <a:spLocks noGrp="1"/>
          </p:cNvSpPr>
          <p:nvPr>
            <p:ph type="ftr" sz="quarter" idx="11"/>
            <p:custDataLst>
              <p:tags r:id="rId2"/>
            </p:custDataLst>
          </p:nvPr>
        </p:nvSpPr>
        <p:spPr/>
        <p:txBody>
          <a:bodyPr/>
          <a:lstStyle>
            <a:lvl1pPr>
              <a:defRPr>
                <a:solidFill>
                  <a:schemeClr val="tx1"/>
                </a:solidFill>
              </a:defRPr>
            </a:lvl1pPr>
          </a:lstStyle>
          <a:p>
            <a:endParaRPr lang="zh-CN" altLang="en-US" dirty="0"/>
          </a:p>
        </p:txBody>
      </p:sp>
      <p:sp>
        <p:nvSpPr>
          <p:cNvPr id="18" name="灯片编号占位符 17"/>
          <p:cNvSpPr>
            <a:spLocks noGrp="1"/>
          </p:cNvSpPr>
          <p:nvPr>
            <p:ph type="sldNum" sz="quarter" idx="12"/>
            <p:custDataLst>
              <p:tags r:id="rId3"/>
            </p:custDataLst>
          </p:nvPr>
        </p:nvSpPr>
        <p:spPr/>
        <p:txBody>
          <a:bodyPr/>
          <a:lstStyle>
            <a:lvl1pPr>
              <a:defRPr>
                <a:solidFill>
                  <a:schemeClr val="tx1"/>
                </a:solidFill>
              </a:defRPr>
            </a:lvl1p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02862882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userDrawn="1"/>
        </p:nvSpPr>
        <p:spPr>
          <a:xfrm>
            <a:off x="0" y="0"/>
            <a:ext cx="365760" cy="6858000"/>
          </a:xfrm>
          <a:custGeom>
            <a:avLst/>
            <a:gdLst/>
            <a:ahLst/>
            <a:cxnLst/>
            <a:rect l="l" t="t" r="r" b="b"/>
            <a:pathLst>
              <a:path w="365760" h="6858000">
                <a:moveTo>
                  <a:pt x="0" y="6858000"/>
                </a:moveTo>
                <a:lnTo>
                  <a:pt x="365760" y="6858000"/>
                </a:lnTo>
                <a:lnTo>
                  <a:pt x="365760" y="0"/>
                </a:lnTo>
                <a:lnTo>
                  <a:pt x="0" y="0"/>
                </a:lnTo>
                <a:lnTo>
                  <a:pt x="0" y="6858000"/>
                </a:lnTo>
                <a:close/>
              </a:path>
            </a:pathLst>
          </a:custGeom>
          <a:solidFill>
            <a:srgbClr val="99CCFF"/>
          </a:solidFill>
        </p:spPr>
        <p:txBody>
          <a:bodyPr wrap="square" lIns="0" tIns="0" rIns="0" bIns="0" rtlCol="0"/>
          <a:lstStyle/>
          <a:p>
            <a:endParaRPr/>
          </a:p>
        </p:txBody>
      </p:sp>
      <p:sp>
        <p:nvSpPr>
          <p:cNvPr id="17" name="bk object 17"/>
          <p:cNvSpPr/>
          <p:nvPr userDrawn="1"/>
        </p:nvSpPr>
        <p:spPr>
          <a:xfrm>
            <a:off x="11826240" y="0"/>
            <a:ext cx="365760" cy="6858000"/>
          </a:xfrm>
          <a:custGeom>
            <a:avLst/>
            <a:gdLst/>
            <a:ahLst/>
            <a:cxnLst/>
            <a:rect l="l" t="t" r="r" b="b"/>
            <a:pathLst>
              <a:path w="365759" h="6858000">
                <a:moveTo>
                  <a:pt x="0" y="6858000"/>
                </a:moveTo>
                <a:lnTo>
                  <a:pt x="365759" y="6858000"/>
                </a:lnTo>
                <a:lnTo>
                  <a:pt x="365759" y="0"/>
                </a:lnTo>
                <a:lnTo>
                  <a:pt x="0" y="0"/>
                </a:lnTo>
                <a:lnTo>
                  <a:pt x="0" y="6858000"/>
                </a:lnTo>
                <a:close/>
              </a:path>
            </a:pathLst>
          </a:custGeom>
          <a:solidFill>
            <a:srgbClr val="99CCFF"/>
          </a:solidFill>
        </p:spPr>
        <p:txBody>
          <a:bodyPr wrap="square" lIns="0" tIns="0" rIns="0" bIns="0" rtlCol="0"/>
          <a:lstStyle/>
          <a:p>
            <a:endParaRPr/>
          </a:p>
        </p:txBody>
      </p:sp>
      <p:sp>
        <p:nvSpPr>
          <p:cNvPr id="2" name="Holder 2"/>
          <p:cNvSpPr>
            <a:spLocks noGrp="1"/>
          </p:cNvSpPr>
          <p:nvPr>
            <p:ph type="title"/>
          </p:nvPr>
        </p:nvSpPr>
        <p:spPr>
          <a:xfrm>
            <a:off x="3090672" y="2967939"/>
            <a:ext cx="6010655" cy="635000"/>
          </a:xfrm>
          <a:prstGeom prst="rect">
            <a:avLst/>
          </a:prstGeom>
        </p:spPr>
        <p:txBody>
          <a:bodyPr wrap="square" lIns="0" tIns="0" rIns="0" bIns="0">
            <a:spAutoFit/>
          </a:bodyPr>
          <a:lstStyle>
            <a:lvl1pPr>
              <a:defRPr sz="4000" b="0" i="0">
                <a:solidFill>
                  <a:schemeClr val="bg1"/>
                </a:solidFill>
                <a:latin typeface="微软雅黑"/>
                <a:cs typeface="微软雅黑"/>
              </a:defRPr>
            </a:lvl1pPr>
          </a:lstStyle>
          <a:p>
            <a:endParaRPr/>
          </a:p>
        </p:txBody>
      </p:sp>
      <p:sp>
        <p:nvSpPr>
          <p:cNvPr id="3" name="Holder 3"/>
          <p:cNvSpPr>
            <a:spLocks noGrp="1"/>
          </p:cNvSpPr>
          <p:nvPr>
            <p:ph type="body" idx="1"/>
          </p:nvPr>
        </p:nvSpPr>
        <p:spPr>
          <a:xfrm>
            <a:off x="1090802" y="1054100"/>
            <a:ext cx="10010394" cy="2317115"/>
          </a:xfrm>
          <a:prstGeom prst="rect">
            <a:avLst/>
          </a:prstGeom>
        </p:spPr>
        <p:txBody>
          <a:bodyPr wrap="square" lIns="0" tIns="0" rIns="0" bIns="0">
            <a:spAutoFit/>
          </a:bodyPr>
          <a:lstStyle>
            <a:lvl1pPr>
              <a:defRPr sz="2400" b="1" i="0">
                <a:solidFill>
                  <a:schemeClr val="tx1"/>
                </a:solidFill>
                <a:latin typeface="微软雅黑"/>
                <a:cs typeface="微软雅黑"/>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8/31/2024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4.png"/><Relationship Id="rId5" Type="http://schemas.openxmlformats.org/officeDocument/2006/relationships/image" Target="../media/image11.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4.png"/><Relationship Id="rId5" Type="http://schemas.openxmlformats.org/officeDocument/2006/relationships/image" Target="../media/image14.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4.png"/><Relationship Id="rId5" Type="http://schemas.openxmlformats.org/officeDocument/2006/relationships/image" Target="../media/image15.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4.png"/><Relationship Id="rId5" Type="http://schemas.openxmlformats.org/officeDocument/2006/relationships/image" Target="../media/image17.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4.png"/><Relationship Id="rId5" Type="http://schemas.openxmlformats.org/officeDocument/2006/relationships/image" Target="../media/image22.jp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4.png"/><Relationship Id="rId5" Type="http://schemas.openxmlformats.org/officeDocument/2006/relationships/image" Target="../media/image23.jp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7.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AF1E789-28D9-2A53-A879-5F66890E700A}"/>
              </a:ext>
            </a:extLst>
          </p:cNvPr>
          <p:cNvPicPr>
            <a:picLocks noChangeAspect="1"/>
          </p:cNvPicPr>
          <p:nvPr/>
        </p:nvPicPr>
        <p:blipFill>
          <a:blip r:embed="rId5"/>
          <a:stretch>
            <a:fillRect/>
          </a:stretch>
        </p:blipFill>
        <p:spPr>
          <a:xfrm>
            <a:off x="5385714" y="247797"/>
            <a:ext cx="1420568" cy="1080000"/>
          </a:xfrm>
          <a:prstGeom prst="rect">
            <a:avLst/>
          </a:prstGeom>
        </p:spPr>
      </p:pic>
      <p:sp>
        <p:nvSpPr>
          <p:cNvPr id="5" name="矩形 4">
            <a:extLst>
              <a:ext uri="{FF2B5EF4-FFF2-40B4-BE49-F238E27FC236}">
                <a16:creationId xmlns:a16="http://schemas.microsoft.com/office/drawing/2014/main" id="{4A607946-D8C6-08D8-85CF-FD8C229DE0E5}"/>
              </a:ext>
            </a:extLst>
          </p:cNvPr>
          <p:cNvSpPr/>
          <p:nvPr/>
        </p:nvSpPr>
        <p:spPr>
          <a:xfrm>
            <a:off x="0" y="2598003"/>
            <a:ext cx="12192000" cy="830997"/>
          </a:xfrm>
          <a:prstGeom prst="rect">
            <a:avLst/>
          </a:prstGeom>
          <a:noFill/>
        </p:spPr>
        <p:txBody>
          <a:bodyPr wrap="square" lIns="91440" tIns="45720" rIns="91440" bIns="45720">
            <a:spAutoFit/>
          </a:bodyPr>
          <a:lstStyle/>
          <a:p>
            <a:pPr algn="ctr"/>
            <a:r>
              <a:rPr lang="zh-CN" altLang="en-US" sz="4800" dirty="0">
                <a:latin typeface="微软雅黑" panose="020B0503020204020204" pitchFamily="34" charset="-122"/>
                <a:ea typeface="微软雅黑" panose="020B0503020204020204" pitchFamily="34" charset="-122"/>
              </a:rPr>
              <a:t>建造服务化</a:t>
            </a:r>
            <a:endParaRPr lang="en-US" altLang="zh-CN" sz="4800" dirty="0">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276166C0-0C9A-C98E-8690-3BC462853FFE}"/>
              </a:ext>
            </a:extLst>
          </p:cNvPr>
          <p:cNvSpPr txBox="1"/>
          <p:nvPr/>
        </p:nvSpPr>
        <p:spPr>
          <a:xfrm>
            <a:off x="-1" y="3429000"/>
            <a:ext cx="12191999" cy="461665"/>
          </a:xfrm>
          <a:prstGeom prst="rect">
            <a:avLst/>
          </a:prstGeom>
          <a:noFill/>
        </p:spPr>
        <p:txBody>
          <a:bodyPr wrap="square">
            <a:spAutoFit/>
          </a:bodyPr>
          <a:lstStyle/>
          <a:p>
            <a:pPr algn="ctr"/>
            <a:r>
              <a:rPr lang="en-GB" altLang="zh-CN" sz="2400" dirty="0">
                <a:latin typeface="微软雅黑" panose="020B0503020204020204" pitchFamily="34" charset="-122"/>
                <a:ea typeface="微软雅黑" panose="020B0503020204020204" pitchFamily="34" charset="-122"/>
              </a:rPr>
              <a:t>Construction service</a:t>
            </a:r>
          </a:p>
        </p:txBody>
      </p:sp>
      <p:sp>
        <p:nvSpPr>
          <p:cNvPr id="11" name="文本框 10">
            <a:extLst>
              <a:ext uri="{FF2B5EF4-FFF2-40B4-BE49-F238E27FC236}">
                <a16:creationId xmlns:a16="http://schemas.microsoft.com/office/drawing/2014/main" id="{C7A91F1C-FD65-3ABB-1DA4-3F027558BE18}"/>
              </a:ext>
            </a:extLst>
          </p:cNvPr>
          <p:cNvSpPr txBox="1"/>
          <p:nvPr/>
        </p:nvSpPr>
        <p:spPr>
          <a:xfrm>
            <a:off x="-1" y="5160871"/>
            <a:ext cx="12191999" cy="1061381"/>
          </a:xfrm>
          <a:prstGeom prst="rect">
            <a:avLst/>
          </a:prstGeom>
          <a:noFill/>
        </p:spPr>
        <p:txBody>
          <a:bodyPr wrap="square">
            <a:spAutoFit/>
          </a:bodyPr>
          <a:lstStyle/>
          <a:p>
            <a:pPr algn="ctr">
              <a:lnSpc>
                <a:spcPct val="120000"/>
              </a:lnSpc>
            </a:pPr>
            <a:r>
              <a:rPr lang="zh-CN" altLang="en-US" dirty="0">
                <a:latin typeface="微软雅黑" panose="020B0503020204020204" pitchFamily="34" charset="-122"/>
                <a:ea typeface="微软雅黑" panose="020B0503020204020204" pitchFamily="34" charset="-122"/>
              </a:rPr>
              <a:t>华中科技大学</a:t>
            </a:r>
            <a:endParaRPr lang="en-US" altLang="zh-CN" dirty="0">
              <a:latin typeface="微软雅黑" panose="020B0503020204020204" pitchFamily="34" charset="-122"/>
              <a:ea typeface="微软雅黑" panose="020B0503020204020204" pitchFamily="34" charset="-122"/>
            </a:endParaRPr>
          </a:p>
          <a:p>
            <a:pPr algn="ctr">
              <a:lnSpc>
                <a:spcPct val="120000"/>
              </a:lnSpc>
            </a:pPr>
            <a:r>
              <a:rPr lang="zh-CN" altLang="en-US" dirty="0">
                <a:latin typeface="微软雅黑" panose="020B0503020204020204" pitchFamily="34" charset="-122"/>
                <a:ea typeface="微软雅黑" panose="020B0503020204020204" pitchFamily="34" charset="-122"/>
              </a:rPr>
              <a:t>土木与水利工程学院</a:t>
            </a:r>
            <a:endParaRPr lang="en-US" altLang="zh-CN" dirty="0">
              <a:latin typeface="微软雅黑" panose="020B0503020204020204" pitchFamily="34" charset="-122"/>
              <a:ea typeface="微软雅黑" panose="020B0503020204020204" pitchFamily="34" charset="-122"/>
            </a:endParaRPr>
          </a:p>
          <a:p>
            <a:pPr algn="ctr">
              <a:lnSpc>
                <a:spcPct val="120000"/>
              </a:lnSpc>
            </a:pPr>
            <a:r>
              <a:rPr lang="zh-CN" altLang="en-US" dirty="0">
                <a:latin typeface="微软雅黑" panose="020B0503020204020204" pitchFamily="34" charset="-122"/>
                <a:ea typeface="微软雅黑" panose="020B0503020204020204" pitchFamily="34" charset="-122"/>
              </a:rPr>
              <a:t>马灵教授</a:t>
            </a:r>
          </a:p>
        </p:txBody>
      </p:sp>
      <p:pic>
        <p:nvPicPr>
          <p:cNvPr id="3" name="luvvoice.com-20240823-vGSO">
            <a:hlinkClick r:id="" action="ppaction://media"/>
            <a:extLst>
              <a:ext uri="{FF2B5EF4-FFF2-40B4-BE49-F238E27FC236}">
                <a16:creationId xmlns:a16="http://schemas.microsoft.com/office/drawing/2014/main" id="{14A0A518-2E88-B088-F354-E5FAE049CB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extLst>
      <p:ext uri="{BB962C8B-B14F-4D97-AF65-F5344CB8AC3E}">
        <p14:creationId xmlns:p14="http://schemas.microsoft.com/office/powerpoint/2010/main" val="192755139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7336" y="421589"/>
            <a:ext cx="3086100"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1F487C"/>
                </a:solidFill>
                <a:latin typeface="微软雅黑"/>
                <a:cs typeface="微软雅黑"/>
              </a:rPr>
              <a:t>2</a:t>
            </a:r>
            <a:r>
              <a:rPr sz="2800" b="1" spc="-10" dirty="0">
                <a:solidFill>
                  <a:srgbClr val="1F487C"/>
                </a:solidFill>
                <a:latin typeface="微软雅黑"/>
                <a:cs typeface="微软雅黑"/>
              </a:rPr>
              <a:t>、建造过程服务化</a:t>
            </a:r>
            <a:endParaRPr sz="2800">
              <a:latin typeface="微软雅黑"/>
              <a:cs typeface="微软雅黑"/>
            </a:endParaRPr>
          </a:p>
        </p:txBody>
      </p:sp>
      <p:sp>
        <p:nvSpPr>
          <p:cNvPr id="3" name="object 3"/>
          <p:cNvSpPr/>
          <p:nvPr/>
        </p:nvSpPr>
        <p:spPr>
          <a:xfrm>
            <a:off x="3634740" y="4015740"/>
            <a:ext cx="4511040" cy="2633472"/>
          </a:xfrm>
          <a:prstGeom prst="rect">
            <a:avLst/>
          </a:prstGeom>
          <a:blipFill>
            <a:blip r:embed="rId5" cstate="print"/>
            <a:stretch>
              <a:fillRect/>
            </a:stretch>
          </a:blipFill>
        </p:spPr>
        <p:txBody>
          <a:bodyPr wrap="square" lIns="0" tIns="0" rIns="0" bIns="0" rtlCol="0"/>
          <a:lstStyle/>
          <a:p>
            <a:endParaRPr/>
          </a:p>
        </p:txBody>
      </p:sp>
      <p:sp>
        <p:nvSpPr>
          <p:cNvPr id="4" name="object 4"/>
          <p:cNvSpPr txBox="1"/>
          <p:nvPr/>
        </p:nvSpPr>
        <p:spPr>
          <a:xfrm>
            <a:off x="1455547" y="1054100"/>
            <a:ext cx="9481820" cy="2722245"/>
          </a:xfrm>
          <a:prstGeom prst="rect">
            <a:avLst/>
          </a:prstGeom>
        </p:spPr>
        <p:txBody>
          <a:bodyPr vert="horz" wrap="square" lIns="0" tIns="12700" rIns="0" bIns="0" rtlCol="0">
            <a:spAutoFit/>
          </a:bodyPr>
          <a:lstStyle/>
          <a:p>
            <a:pPr marL="476250" indent="-342900">
              <a:lnSpc>
                <a:spcPct val="100000"/>
              </a:lnSpc>
              <a:spcBef>
                <a:spcPts val="100"/>
              </a:spcBef>
              <a:buSzPct val="118750"/>
              <a:buFont typeface="Wingdings"/>
              <a:buChar char=""/>
              <a:tabLst>
                <a:tab pos="476250" algn="l"/>
              </a:tabLst>
            </a:pPr>
            <a:r>
              <a:rPr sz="2400" b="1" dirty="0">
                <a:latin typeface="微软雅黑"/>
                <a:cs typeface="微软雅黑"/>
              </a:rPr>
              <a:t>工程咨询</a:t>
            </a:r>
            <a:endParaRPr sz="2400" dirty="0">
              <a:latin typeface="微软雅黑"/>
              <a:cs typeface="微软雅黑"/>
            </a:endParaRPr>
          </a:p>
          <a:p>
            <a:pPr marL="469900">
              <a:lnSpc>
                <a:spcPct val="100000"/>
              </a:lnSpc>
              <a:spcBef>
                <a:spcPts val="1550"/>
              </a:spcBef>
            </a:pPr>
            <a:r>
              <a:rPr sz="2000" dirty="0">
                <a:latin typeface="微软雅黑"/>
                <a:cs typeface="微软雅黑"/>
              </a:rPr>
              <a:t>工程咨询服务主要为客</a:t>
            </a:r>
            <a:r>
              <a:rPr sz="2000" spc="-10" dirty="0">
                <a:latin typeface="微软雅黑"/>
                <a:cs typeface="微软雅黑"/>
              </a:rPr>
              <a:t>户</a:t>
            </a:r>
            <a:r>
              <a:rPr sz="2000" dirty="0">
                <a:latin typeface="微软雅黑"/>
                <a:cs typeface="微软雅黑"/>
              </a:rPr>
              <a:t>提</a:t>
            </a:r>
            <a:r>
              <a:rPr sz="2000" spc="-25" dirty="0">
                <a:latin typeface="微软雅黑"/>
                <a:cs typeface="微软雅黑"/>
              </a:rPr>
              <a:t>供</a:t>
            </a:r>
            <a:r>
              <a:rPr sz="2000" b="1" spc="-15" dirty="0">
                <a:latin typeface="微软雅黑"/>
                <a:cs typeface="微软雅黑"/>
              </a:rPr>
              <a:t>项</a:t>
            </a:r>
            <a:r>
              <a:rPr sz="2000" b="1" dirty="0">
                <a:latin typeface="微软雅黑"/>
                <a:cs typeface="微软雅黑"/>
              </a:rPr>
              <a:t>目决</a:t>
            </a:r>
            <a:r>
              <a:rPr sz="2000" b="1" spc="-15" dirty="0">
                <a:latin typeface="微软雅黑"/>
                <a:cs typeface="微软雅黑"/>
              </a:rPr>
              <a:t>策</a:t>
            </a:r>
            <a:r>
              <a:rPr sz="2000" dirty="0">
                <a:latin typeface="微软雅黑"/>
                <a:cs typeface="微软雅黑"/>
              </a:rPr>
              <a:t>和</a:t>
            </a:r>
            <a:r>
              <a:rPr sz="2000" b="1" dirty="0">
                <a:latin typeface="微软雅黑"/>
                <a:cs typeface="微软雅黑"/>
              </a:rPr>
              <a:t>管</a:t>
            </a:r>
            <a:r>
              <a:rPr sz="2000" b="1" spc="-15" dirty="0">
                <a:latin typeface="微软雅黑"/>
                <a:cs typeface="微软雅黑"/>
              </a:rPr>
              <a:t>理</a:t>
            </a:r>
            <a:r>
              <a:rPr sz="2000" b="1" dirty="0">
                <a:latin typeface="微软雅黑"/>
                <a:cs typeface="微软雅黑"/>
              </a:rPr>
              <a:t>方面</a:t>
            </a:r>
            <a:r>
              <a:rPr sz="2000" spc="-15" dirty="0">
                <a:latin typeface="微软雅黑"/>
                <a:cs typeface="微软雅黑"/>
              </a:rPr>
              <a:t>的</a:t>
            </a:r>
            <a:r>
              <a:rPr sz="2000" dirty="0">
                <a:latin typeface="微软雅黑"/>
                <a:cs typeface="微软雅黑"/>
              </a:rPr>
              <a:t>咨询</a:t>
            </a:r>
            <a:r>
              <a:rPr sz="2000" spc="-15" dirty="0">
                <a:latin typeface="微软雅黑"/>
                <a:cs typeface="微软雅黑"/>
              </a:rPr>
              <a:t>服</a:t>
            </a:r>
            <a:r>
              <a:rPr sz="2000" dirty="0">
                <a:latin typeface="微软雅黑"/>
                <a:cs typeface="微软雅黑"/>
              </a:rPr>
              <a:t>务。</a:t>
            </a:r>
          </a:p>
          <a:p>
            <a:pPr marL="12700" marR="5080" indent="457200" algn="just">
              <a:lnSpc>
                <a:spcPct val="150000"/>
              </a:lnSpc>
            </a:pPr>
            <a:r>
              <a:rPr sz="2000" spc="25" dirty="0">
                <a:latin typeface="微软雅黑"/>
                <a:cs typeface="微软雅黑"/>
              </a:rPr>
              <a:t>其服务业</a:t>
            </a:r>
            <a:r>
              <a:rPr sz="2000" spc="15" dirty="0">
                <a:latin typeface="微软雅黑"/>
                <a:cs typeface="微软雅黑"/>
              </a:rPr>
              <a:t>务牵</a:t>
            </a:r>
            <a:r>
              <a:rPr sz="2000" spc="25" dirty="0">
                <a:latin typeface="微软雅黑"/>
                <a:cs typeface="微软雅黑"/>
              </a:rPr>
              <a:t>涉面</a:t>
            </a:r>
            <a:r>
              <a:rPr sz="2000" spc="20" dirty="0">
                <a:latin typeface="微软雅黑"/>
                <a:cs typeface="微软雅黑"/>
              </a:rPr>
              <a:t>广</a:t>
            </a:r>
            <a:r>
              <a:rPr sz="2000" spc="25" dirty="0">
                <a:latin typeface="微软雅黑"/>
                <a:cs typeface="微软雅黑"/>
              </a:rPr>
              <a:t>，</a:t>
            </a:r>
            <a:r>
              <a:rPr sz="2000" spc="15" dirty="0">
                <a:latin typeface="微软雅黑"/>
                <a:cs typeface="微软雅黑"/>
              </a:rPr>
              <a:t>涉及</a:t>
            </a:r>
            <a:r>
              <a:rPr sz="2000" spc="25" dirty="0">
                <a:latin typeface="微软雅黑"/>
                <a:cs typeface="微软雅黑"/>
              </a:rPr>
              <a:t>政治、经</a:t>
            </a:r>
            <a:r>
              <a:rPr sz="2000" spc="10" dirty="0">
                <a:latin typeface="微软雅黑"/>
                <a:cs typeface="微软雅黑"/>
              </a:rPr>
              <a:t>济、</a:t>
            </a:r>
            <a:r>
              <a:rPr sz="2000" spc="25" dirty="0">
                <a:latin typeface="微软雅黑"/>
                <a:cs typeface="微软雅黑"/>
              </a:rPr>
              <a:t>技术、社</a:t>
            </a:r>
            <a:r>
              <a:rPr sz="2000" spc="10" dirty="0">
                <a:latin typeface="微软雅黑"/>
                <a:cs typeface="微软雅黑"/>
              </a:rPr>
              <a:t>会、</a:t>
            </a:r>
            <a:r>
              <a:rPr sz="2000" spc="25" dirty="0">
                <a:latin typeface="微软雅黑"/>
                <a:cs typeface="微软雅黑"/>
              </a:rPr>
              <a:t>文化等</a:t>
            </a:r>
            <a:r>
              <a:rPr sz="2000" b="1" spc="25" dirty="0">
                <a:latin typeface="微软雅黑"/>
                <a:cs typeface="微软雅黑"/>
              </a:rPr>
              <a:t>多</a:t>
            </a:r>
            <a:r>
              <a:rPr sz="2000" b="1" spc="10" dirty="0">
                <a:latin typeface="微软雅黑"/>
                <a:cs typeface="微软雅黑"/>
              </a:rPr>
              <a:t>个领</a:t>
            </a:r>
            <a:r>
              <a:rPr sz="2000" b="1" spc="30" dirty="0">
                <a:latin typeface="微软雅黑"/>
                <a:cs typeface="微软雅黑"/>
              </a:rPr>
              <a:t>域</a:t>
            </a:r>
            <a:r>
              <a:rPr sz="2000" spc="25" dirty="0">
                <a:latin typeface="微软雅黑"/>
                <a:cs typeface="微软雅黑"/>
              </a:rPr>
              <a:t>，需</a:t>
            </a:r>
            <a:r>
              <a:rPr sz="2000" spc="35" dirty="0">
                <a:latin typeface="微软雅黑"/>
                <a:cs typeface="微软雅黑"/>
              </a:rPr>
              <a:t>要</a:t>
            </a:r>
            <a:r>
              <a:rPr sz="2000" spc="5" dirty="0">
                <a:latin typeface="微软雅黑"/>
                <a:cs typeface="微软雅黑"/>
              </a:rPr>
              <a:t>考 </a:t>
            </a:r>
            <a:r>
              <a:rPr sz="2000" spc="10" dirty="0">
                <a:latin typeface="微软雅黑"/>
                <a:cs typeface="微软雅黑"/>
              </a:rPr>
              <a:t>虑各种复</a:t>
            </a:r>
            <a:r>
              <a:rPr sz="2000" dirty="0">
                <a:latin typeface="微软雅黑"/>
                <a:cs typeface="微软雅黑"/>
              </a:rPr>
              <a:t>杂多</a:t>
            </a:r>
            <a:r>
              <a:rPr sz="2000" spc="10" dirty="0">
                <a:latin typeface="微软雅黑"/>
                <a:cs typeface="微软雅黑"/>
              </a:rPr>
              <a:t>变的因</a:t>
            </a:r>
            <a:r>
              <a:rPr sz="2000" spc="25" dirty="0">
                <a:latin typeface="微软雅黑"/>
                <a:cs typeface="微软雅黑"/>
              </a:rPr>
              <a:t>素</a:t>
            </a:r>
            <a:r>
              <a:rPr sz="2000" dirty="0">
                <a:latin typeface="微软雅黑"/>
                <a:cs typeface="微软雅黑"/>
              </a:rPr>
              <a:t>，运</a:t>
            </a:r>
            <a:r>
              <a:rPr sz="2000" spc="10" dirty="0">
                <a:latin typeface="微软雅黑"/>
                <a:cs typeface="微软雅黑"/>
              </a:rPr>
              <a:t>用管理科学</a:t>
            </a:r>
            <a:r>
              <a:rPr sz="2000" dirty="0">
                <a:latin typeface="微软雅黑"/>
                <a:cs typeface="微软雅黑"/>
              </a:rPr>
              <a:t>、</a:t>
            </a:r>
            <a:r>
              <a:rPr sz="2000" spc="10" dirty="0">
                <a:latin typeface="微软雅黑"/>
                <a:cs typeface="微软雅黑"/>
              </a:rPr>
              <a:t>工程技术</a:t>
            </a:r>
            <a:r>
              <a:rPr sz="2000" dirty="0">
                <a:latin typeface="微软雅黑"/>
                <a:cs typeface="微软雅黑"/>
              </a:rPr>
              <a:t>、法</a:t>
            </a:r>
            <a:r>
              <a:rPr sz="2000" spc="10" dirty="0">
                <a:latin typeface="微软雅黑"/>
                <a:cs typeface="微软雅黑"/>
              </a:rPr>
              <a:t>律法规</a:t>
            </a:r>
            <a:r>
              <a:rPr sz="2000" spc="15" dirty="0">
                <a:latin typeface="微软雅黑"/>
                <a:cs typeface="微软雅黑"/>
              </a:rPr>
              <a:t>等</a:t>
            </a:r>
            <a:r>
              <a:rPr sz="2000" b="1" dirty="0">
                <a:latin typeface="微软雅黑"/>
                <a:cs typeface="微软雅黑"/>
              </a:rPr>
              <a:t>多科</a:t>
            </a:r>
            <a:r>
              <a:rPr sz="2000" b="1" spc="10" dirty="0">
                <a:latin typeface="微软雅黑"/>
                <a:cs typeface="微软雅黑"/>
              </a:rPr>
              <a:t>知识</a:t>
            </a:r>
            <a:r>
              <a:rPr sz="2000" spc="10" dirty="0">
                <a:latin typeface="微软雅黑"/>
                <a:cs typeface="微软雅黑"/>
              </a:rPr>
              <a:t>经验</a:t>
            </a:r>
            <a:r>
              <a:rPr sz="2000" dirty="0">
                <a:latin typeface="微软雅黑"/>
                <a:cs typeface="微软雅黑"/>
              </a:rPr>
              <a:t>，协同 </a:t>
            </a:r>
            <a:r>
              <a:rPr sz="2000" spc="10" dirty="0">
                <a:latin typeface="微软雅黑"/>
                <a:cs typeface="微软雅黑"/>
              </a:rPr>
              <a:t>和处理方</a:t>
            </a:r>
            <a:r>
              <a:rPr sz="2000" dirty="0">
                <a:latin typeface="微软雅黑"/>
                <a:cs typeface="微软雅黑"/>
              </a:rPr>
              <a:t>方面</a:t>
            </a:r>
            <a:r>
              <a:rPr sz="2000" spc="10" dirty="0">
                <a:latin typeface="微软雅黑"/>
                <a:cs typeface="微软雅黑"/>
              </a:rPr>
              <a:t>面的问题</a:t>
            </a:r>
            <a:r>
              <a:rPr sz="2000" dirty="0">
                <a:latin typeface="微软雅黑"/>
                <a:cs typeface="微软雅黑"/>
              </a:rPr>
              <a:t>；服</a:t>
            </a:r>
            <a:r>
              <a:rPr sz="2000" spc="10" dirty="0">
                <a:latin typeface="微软雅黑"/>
                <a:cs typeface="微软雅黑"/>
              </a:rPr>
              <a:t>务对象可</a:t>
            </a:r>
            <a:r>
              <a:rPr sz="2000" dirty="0">
                <a:latin typeface="微软雅黑"/>
                <a:cs typeface="微软雅黑"/>
              </a:rPr>
              <a:t>以是</a:t>
            </a:r>
            <a:r>
              <a:rPr sz="2000" spc="10" dirty="0">
                <a:latin typeface="微软雅黑"/>
                <a:cs typeface="微软雅黑"/>
              </a:rPr>
              <a:t>政府部</a:t>
            </a:r>
            <a:r>
              <a:rPr sz="2000" spc="45" dirty="0">
                <a:latin typeface="微软雅黑"/>
                <a:cs typeface="微软雅黑"/>
              </a:rPr>
              <a:t>门</a:t>
            </a:r>
            <a:r>
              <a:rPr sz="2000" dirty="0">
                <a:latin typeface="微软雅黑"/>
                <a:cs typeface="微软雅黑"/>
              </a:rPr>
              <a:t>，也</a:t>
            </a:r>
            <a:r>
              <a:rPr sz="2000" spc="10" dirty="0">
                <a:latin typeface="微软雅黑"/>
                <a:cs typeface="微软雅黑"/>
              </a:rPr>
              <a:t>可以是项</a:t>
            </a:r>
            <a:r>
              <a:rPr sz="2000" dirty="0">
                <a:latin typeface="微软雅黑"/>
                <a:cs typeface="微软雅黑"/>
              </a:rPr>
              <a:t>目业</a:t>
            </a:r>
            <a:r>
              <a:rPr sz="2000" spc="10" dirty="0">
                <a:latin typeface="微软雅黑"/>
                <a:cs typeface="微软雅黑"/>
              </a:rPr>
              <a:t>主或其他</a:t>
            </a:r>
            <a:r>
              <a:rPr sz="2000" dirty="0">
                <a:latin typeface="微软雅黑"/>
                <a:cs typeface="微软雅黑"/>
              </a:rPr>
              <a:t>各类客 户，</a:t>
            </a:r>
            <a:r>
              <a:rPr sz="2000" spc="5" dirty="0">
                <a:latin typeface="微软雅黑"/>
                <a:cs typeface="微软雅黑"/>
              </a:rPr>
              <a:t>可针对项目全寿命</a:t>
            </a:r>
            <a:r>
              <a:rPr sz="2000" spc="-10" dirty="0">
                <a:latin typeface="微软雅黑"/>
                <a:cs typeface="微软雅黑"/>
              </a:rPr>
              <a:t>周</a:t>
            </a:r>
            <a:r>
              <a:rPr sz="2000" spc="5" dirty="0">
                <a:latin typeface="微软雅黑"/>
                <a:cs typeface="微软雅黑"/>
              </a:rPr>
              <a:t>期</a:t>
            </a:r>
            <a:r>
              <a:rPr sz="2000" spc="-20" dirty="0">
                <a:latin typeface="微软雅黑"/>
                <a:cs typeface="微软雅黑"/>
              </a:rPr>
              <a:t>的</a:t>
            </a:r>
            <a:r>
              <a:rPr sz="2000" b="1" spc="-10" dirty="0">
                <a:latin typeface="微软雅黑"/>
                <a:cs typeface="微软雅黑"/>
              </a:rPr>
              <a:t>任</a:t>
            </a:r>
            <a:r>
              <a:rPr sz="2000" b="1" spc="5" dirty="0">
                <a:latin typeface="微软雅黑"/>
                <a:cs typeface="微软雅黑"/>
              </a:rPr>
              <a:t>一环</a:t>
            </a:r>
            <a:r>
              <a:rPr sz="2000" b="1" spc="-15" dirty="0">
                <a:latin typeface="微软雅黑"/>
                <a:cs typeface="微软雅黑"/>
              </a:rPr>
              <a:t>节</a:t>
            </a:r>
            <a:r>
              <a:rPr sz="2000" dirty="0">
                <a:latin typeface="微软雅黑"/>
                <a:cs typeface="微软雅黑"/>
              </a:rPr>
              <a:t>或</a:t>
            </a:r>
            <a:r>
              <a:rPr sz="2000" b="1" spc="5" dirty="0">
                <a:latin typeface="微软雅黑"/>
                <a:cs typeface="微软雅黑"/>
              </a:rPr>
              <a:t>若</a:t>
            </a:r>
            <a:r>
              <a:rPr sz="2000" b="1" spc="-15" dirty="0">
                <a:latin typeface="微软雅黑"/>
                <a:cs typeface="微软雅黑"/>
              </a:rPr>
              <a:t>干</a:t>
            </a:r>
            <a:r>
              <a:rPr sz="2000" b="1" spc="5" dirty="0">
                <a:latin typeface="微软雅黑"/>
                <a:cs typeface="微软雅黑"/>
              </a:rPr>
              <a:t>环节</a:t>
            </a:r>
            <a:r>
              <a:rPr sz="2000" b="1" spc="-20" dirty="0">
                <a:latin typeface="微软雅黑"/>
                <a:cs typeface="微软雅黑"/>
              </a:rPr>
              <a:t>组</a:t>
            </a:r>
            <a:r>
              <a:rPr sz="2000" b="1" dirty="0">
                <a:latin typeface="微软雅黑"/>
                <a:cs typeface="微软雅黑"/>
              </a:rPr>
              <a:t>合</a:t>
            </a:r>
            <a:r>
              <a:rPr sz="2000" spc="5" dirty="0">
                <a:latin typeface="微软雅黑"/>
                <a:cs typeface="微软雅黑"/>
              </a:rPr>
              <a:t>提</a:t>
            </a:r>
            <a:r>
              <a:rPr sz="2000" spc="-15" dirty="0">
                <a:latin typeface="微软雅黑"/>
                <a:cs typeface="微软雅黑"/>
              </a:rPr>
              <a:t>供</a:t>
            </a:r>
            <a:r>
              <a:rPr sz="2000" spc="5" dirty="0">
                <a:latin typeface="微软雅黑"/>
                <a:cs typeface="微软雅黑"/>
              </a:rPr>
              <a:t>局部</a:t>
            </a:r>
            <a:r>
              <a:rPr sz="2000" spc="-20" dirty="0">
                <a:latin typeface="微软雅黑"/>
                <a:cs typeface="微软雅黑"/>
              </a:rPr>
              <a:t>或</a:t>
            </a:r>
            <a:r>
              <a:rPr sz="2000" spc="5" dirty="0">
                <a:latin typeface="微软雅黑"/>
                <a:cs typeface="微软雅黑"/>
              </a:rPr>
              <a:t>整体</a:t>
            </a:r>
            <a:r>
              <a:rPr sz="2000" spc="-20" dirty="0">
                <a:latin typeface="微软雅黑"/>
                <a:cs typeface="微软雅黑"/>
              </a:rPr>
              <a:t>的</a:t>
            </a:r>
            <a:r>
              <a:rPr sz="2000" spc="5" dirty="0">
                <a:latin typeface="微软雅黑"/>
                <a:cs typeface="微软雅黑"/>
              </a:rPr>
              <a:t>咨询</a:t>
            </a:r>
            <a:r>
              <a:rPr sz="2000" spc="-20" dirty="0">
                <a:latin typeface="微软雅黑"/>
                <a:cs typeface="微软雅黑"/>
              </a:rPr>
              <a:t>服</a:t>
            </a:r>
            <a:r>
              <a:rPr sz="2000" spc="5" dirty="0">
                <a:latin typeface="微软雅黑"/>
                <a:cs typeface="微软雅黑"/>
              </a:rPr>
              <a:t>务。</a:t>
            </a:r>
            <a:endParaRPr sz="2000" dirty="0">
              <a:latin typeface="微软雅黑"/>
              <a:cs typeface="微软雅黑"/>
            </a:endParaRPr>
          </a:p>
        </p:txBody>
      </p:sp>
      <p:pic>
        <p:nvPicPr>
          <p:cNvPr id="5" name="luvvoice.com-20240823-0A5M">
            <a:hlinkClick r:id="" action="ppaction://media"/>
            <a:extLst>
              <a:ext uri="{FF2B5EF4-FFF2-40B4-BE49-F238E27FC236}">
                <a16:creationId xmlns:a16="http://schemas.microsoft.com/office/drawing/2014/main" id="{15F9F870-2561-775C-96C9-CDC06E2EF1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3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7336" y="421589"/>
            <a:ext cx="3086100"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1F487C"/>
                </a:solidFill>
                <a:latin typeface="微软雅黑"/>
                <a:cs typeface="微软雅黑"/>
              </a:rPr>
              <a:t>2</a:t>
            </a:r>
            <a:r>
              <a:rPr sz="2800" b="1" spc="-10" dirty="0">
                <a:solidFill>
                  <a:srgbClr val="1F487C"/>
                </a:solidFill>
                <a:latin typeface="微软雅黑"/>
                <a:cs typeface="微软雅黑"/>
              </a:rPr>
              <a:t>、建造过程服务化</a:t>
            </a:r>
            <a:endParaRPr sz="2800">
              <a:latin typeface="微软雅黑"/>
              <a:cs typeface="微软雅黑"/>
            </a:endParaRPr>
          </a:p>
        </p:txBody>
      </p:sp>
      <p:sp>
        <p:nvSpPr>
          <p:cNvPr id="3" name="object 3"/>
          <p:cNvSpPr/>
          <p:nvPr/>
        </p:nvSpPr>
        <p:spPr>
          <a:xfrm>
            <a:off x="1626107" y="1557527"/>
            <a:ext cx="8938260" cy="1350645"/>
          </a:xfrm>
          <a:custGeom>
            <a:avLst/>
            <a:gdLst/>
            <a:ahLst/>
            <a:cxnLst/>
            <a:rect l="l" t="t" r="r" b="b"/>
            <a:pathLst>
              <a:path w="8938260" h="1350645">
                <a:moveTo>
                  <a:pt x="8263128" y="0"/>
                </a:moveTo>
                <a:lnTo>
                  <a:pt x="8263128" y="337566"/>
                </a:lnTo>
                <a:lnTo>
                  <a:pt x="0" y="337566"/>
                </a:lnTo>
                <a:lnTo>
                  <a:pt x="0" y="1012698"/>
                </a:lnTo>
                <a:lnTo>
                  <a:pt x="8263128" y="1012698"/>
                </a:lnTo>
                <a:lnTo>
                  <a:pt x="8263128" y="1350264"/>
                </a:lnTo>
                <a:lnTo>
                  <a:pt x="8938260" y="675132"/>
                </a:lnTo>
                <a:lnTo>
                  <a:pt x="8263128" y="0"/>
                </a:lnTo>
                <a:close/>
              </a:path>
            </a:pathLst>
          </a:custGeom>
          <a:solidFill>
            <a:srgbClr val="DEEBFF"/>
          </a:solidFill>
        </p:spPr>
        <p:txBody>
          <a:bodyPr wrap="square" lIns="0" tIns="0" rIns="0" bIns="0" rtlCol="0"/>
          <a:lstStyle/>
          <a:p>
            <a:endParaRPr/>
          </a:p>
        </p:txBody>
      </p:sp>
      <p:sp>
        <p:nvSpPr>
          <p:cNvPr id="4" name="object 4"/>
          <p:cNvSpPr/>
          <p:nvPr/>
        </p:nvSpPr>
        <p:spPr>
          <a:xfrm>
            <a:off x="841247" y="1962911"/>
            <a:ext cx="2456815" cy="539750"/>
          </a:xfrm>
          <a:custGeom>
            <a:avLst/>
            <a:gdLst/>
            <a:ahLst/>
            <a:cxnLst/>
            <a:rect l="l" t="t" r="r" b="b"/>
            <a:pathLst>
              <a:path w="2456815" h="539750">
                <a:moveTo>
                  <a:pt x="2366772" y="0"/>
                </a:moveTo>
                <a:lnTo>
                  <a:pt x="89915" y="0"/>
                </a:lnTo>
                <a:lnTo>
                  <a:pt x="54917" y="7066"/>
                </a:lnTo>
                <a:lnTo>
                  <a:pt x="26336" y="26336"/>
                </a:lnTo>
                <a:lnTo>
                  <a:pt x="7066" y="54917"/>
                </a:lnTo>
                <a:lnTo>
                  <a:pt x="0" y="89915"/>
                </a:lnTo>
                <a:lnTo>
                  <a:pt x="0" y="449579"/>
                </a:lnTo>
                <a:lnTo>
                  <a:pt x="7066" y="484578"/>
                </a:lnTo>
                <a:lnTo>
                  <a:pt x="26336" y="513159"/>
                </a:lnTo>
                <a:lnTo>
                  <a:pt x="54917" y="532429"/>
                </a:lnTo>
                <a:lnTo>
                  <a:pt x="89915" y="539496"/>
                </a:lnTo>
                <a:lnTo>
                  <a:pt x="2366772" y="539496"/>
                </a:lnTo>
                <a:lnTo>
                  <a:pt x="2401770" y="532429"/>
                </a:lnTo>
                <a:lnTo>
                  <a:pt x="2430351" y="513159"/>
                </a:lnTo>
                <a:lnTo>
                  <a:pt x="2449621" y="484578"/>
                </a:lnTo>
                <a:lnTo>
                  <a:pt x="2456688" y="449579"/>
                </a:lnTo>
                <a:lnTo>
                  <a:pt x="2456688" y="89915"/>
                </a:lnTo>
                <a:lnTo>
                  <a:pt x="2449621" y="54917"/>
                </a:lnTo>
                <a:lnTo>
                  <a:pt x="2430351" y="26336"/>
                </a:lnTo>
                <a:lnTo>
                  <a:pt x="2401770" y="7066"/>
                </a:lnTo>
                <a:lnTo>
                  <a:pt x="2366772" y="0"/>
                </a:lnTo>
                <a:close/>
              </a:path>
            </a:pathLst>
          </a:custGeom>
          <a:solidFill>
            <a:srgbClr val="7E7E7E"/>
          </a:solidFill>
        </p:spPr>
        <p:txBody>
          <a:bodyPr wrap="square" lIns="0" tIns="0" rIns="0" bIns="0" rtlCol="0"/>
          <a:lstStyle/>
          <a:p>
            <a:endParaRPr/>
          </a:p>
        </p:txBody>
      </p:sp>
      <p:sp>
        <p:nvSpPr>
          <p:cNvPr id="5" name="object 5"/>
          <p:cNvSpPr/>
          <p:nvPr/>
        </p:nvSpPr>
        <p:spPr>
          <a:xfrm>
            <a:off x="841247" y="1962911"/>
            <a:ext cx="2456815" cy="539750"/>
          </a:xfrm>
          <a:custGeom>
            <a:avLst/>
            <a:gdLst/>
            <a:ahLst/>
            <a:cxnLst/>
            <a:rect l="l" t="t" r="r" b="b"/>
            <a:pathLst>
              <a:path w="2456815" h="539750">
                <a:moveTo>
                  <a:pt x="0" y="89915"/>
                </a:moveTo>
                <a:lnTo>
                  <a:pt x="7066" y="54917"/>
                </a:lnTo>
                <a:lnTo>
                  <a:pt x="26336" y="26336"/>
                </a:lnTo>
                <a:lnTo>
                  <a:pt x="54917" y="7066"/>
                </a:lnTo>
                <a:lnTo>
                  <a:pt x="89915" y="0"/>
                </a:lnTo>
                <a:lnTo>
                  <a:pt x="2366772" y="0"/>
                </a:lnTo>
                <a:lnTo>
                  <a:pt x="2401770" y="7066"/>
                </a:lnTo>
                <a:lnTo>
                  <a:pt x="2430351" y="26336"/>
                </a:lnTo>
                <a:lnTo>
                  <a:pt x="2449621" y="54917"/>
                </a:lnTo>
                <a:lnTo>
                  <a:pt x="2456688" y="89915"/>
                </a:lnTo>
                <a:lnTo>
                  <a:pt x="2456688" y="449579"/>
                </a:lnTo>
                <a:lnTo>
                  <a:pt x="2449621" y="484578"/>
                </a:lnTo>
                <a:lnTo>
                  <a:pt x="2430351" y="513159"/>
                </a:lnTo>
                <a:lnTo>
                  <a:pt x="2401770" y="532429"/>
                </a:lnTo>
                <a:lnTo>
                  <a:pt x="2366772" y="539496"/>
                </a:lnTo>
                <a:lnTo>
                  <a:pt x="89915" y="539496"/>
                </a:lnTo>
                <a:lnTo>
                  <a:pt x="54917" y="532429"/>
                </a:lnTo>
                <a:lnTo>
                  <a:pt x="26336" y="513159"/>
                </a:lnTo>
                <a:lnTo>
                  <a:pt x="7066" y="484578"/>
                </a:lnTo>
                <a:lnTo>
                  <a:pt x="0" y="449579"/>
                </a:lnTo>
                <a:lnTo>
                  <a:pt x="0" y="89915"/>
                </a:lnTo>
                <a:close/>
              </a:path>
            </a:pathLst>
          </a:custGeom>
          <a:ln w="12192">
            <a:solidFill>
              <a:srgbClr val="FFFFFF"/>
            </a:solidFill>
          </a:ln>
        </p:spPr>
        <p:txBody>
          <a:bodyPr wrap="square" lIns="0" tIns="0" rIns="0" bIns="0" rtlCol="0"/>
          <a:lstStyle/>
          <a:p>
            <a:endParaRPr/>
          </a:p>
        </p:txBody>
      </p:sp>
      <p:sp>
        <p:nvSpPr>
          <p:cNvPr id="6" name="object 6"/>
          <p:cNvSpPr txBox="1"/>
          <p:nvPr/>
        </p:nvSpPr>
        <p:spPr>
          <a:xfrm>
            <a:off x="1293113" y="2026412"/>
            <a:ext cx="1552575" cy="330835"/>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FFFFFF"/>
                </a:solidFill>
                <a:latin typeface="等线"/>
                <a:cs typeface="等线"/>
              </a:rPr>
              <a:t>项目决策阶段</a:t>
            </a:r>
            <a:endParaRPr sz="2000">
              <a:latin typeface="等线"/>
              <a:cs typeface="等线"/>
            </a:endParaRPr>
          </a:p>
        </p:txBody>
      </p:sp>
      <p:sp>
        <p:nvSpPr>
          <p:cNvPr id="7" name="object 7"/>
          <p:cNvSpPr/>
          <p:nvPr/>
        </p:nvSpPr>
        <p:spPr>
          <a:xfrm>
            <a:off x="3525011" y="1962911"/>
            <a:ext cx="2456815" cy="539750"/>
          </a:xfrm>
          <a:custGeom>
            <a:avLst/>
            <a:gdLst/>
            <a:ahLst/>
            <a:cxnLst/>
            <a:rect l="l" t="t" r="r" b="b"/>
            <a:pathLst>
              <a:path w="2456815" h="539750">
                <a:moveTo>
                  <a:pt x="2366772" y="0"/>
                </a:moveTo>
                <a:lnTo>
                  <a:pt x="89915" y="0"/>
                </a:lnTo>
                <a:lnTo>
                  <a:pt x="54917" y="7066"/>
                </a:lnTo>
                <a:lnTo>
                  <a:pt x="26336" y="26336"/>
                </a:lnTo>
                <a:lnTo>
                  <a:pt x="7066" y="54917"/>
                </a:lnTo>
                <a:lnTo>
                  <a:pt x="0" y="89915"/>
                </a:lnTo>
                <a:lnTo>
                  <a:pt x="0" y="449579"/>
                </a:lnTo>
                <a:lnTo>
                  <a:pt x="7066" y="484578"/>
                </a:lnTo>
                <a:lnTo>
                  <a:pt x="26336" y="513159"/>
                </a:lnTo>
                <a:lnTo>
                  <a:pt x="54917" y="532429"/>
                </a:lnTo>
                <a:lnTo>
                  <a:pt x="89915" y="539496"/>
                </a:lnTo>
                <a:lnTo>
                  <a:pt x="2366772" y="539496"/>
                </a:lnTo>
                <a:lnTo>
                  <a:pt x="2401770" y="532429"/>
                </a:lnTo>
                <a:lnTo>
                  <a:pt x="2430351" y="513159"/>
                </a:lnTo>
                <a:lnTo>
                  <a:pt x="2449621" y="484578"/>
                </a:lnTo>
                <a:lnTo>
                  <a:pt x="2456688" y="449579"/>
                </a:lnTo>
                <a:lnTo>
                  <a:pt x="2456688" y="89915"/>
                </a:lnTo>
                <a:lnTo>
                  <a:pt x="2449621" y="54917"/>
                </a:lnTo>
                <a:lnTo>
                  <a:pt x="2430351" y="26336"/>
                </a:lnTo>
                <a:lnTo>
                  <a:pt x="2401770" y="7066"/>
                </a:lnTo>
                <a:lnTo>
                  <a:pt x="2366772" y="0"/>
                </a:lnTo>
                <a:close/>
              </a:path>
            </a:pathLst>
          </a:custGeom>
          <a:solidFill>
            <a:srgbClr val="7E7E7E"/>
          </a:solidFill>
        </p:spPr>
        <p:txBody>
          <a:bodyPr wrap="square" lIns="0" tIns="0" rIns="0" bIns="0" rtlCol="0"/>
          <a:lstStyle/>
          <a:p>
            <a:endParaRPr/>
          </a:p>
        </p:txBody>
      </p:sp>
      <p:sp>
        <p:nvSpPr>
          <p:cNvPr id="8" name="object 8"/>
          <p:cNvSpPr/>
          <p:nvPr/>
        </p:nvSpPr>
        <p:spPr>
          <a:xfrm>
            <a:off x="3525011" y="1962911"/>
            <a:ext cx="2456815" cy="539750"/>
          </a:xfrm>
          <a:custGeom>
            <a:avLst/>
            <a:gdLst/>
            <a:ahLst/>
            <a:cxnLst/>
            <a:rect l="l" t="t" r="r" b="b"/>
            <a:pathLst>
              <a:path w="2456815" h="539750">
                <a:moveTo>
                  <a:pt x="0" y="89915"/>
                </a:moveTo>
                <a:lnTo>
                  <a:pt x="7066" y="54917"/>
                </a:lnTo>
                <a:lnTo>
                  <a:pt x="26336" y="26336"/>
                </a:lnTo>
                <a:lnTo>
                  <a:pt x="54917" y="7066"/>
                </a:lnTo>
                <a:lnTo>
                  <a:pt x="89915" y="0"/>
                </a:lnTo>
                <a:lnTo>
                  <a:pt x="2366772" y="0"/>
                </a:lnTo>
                <a:lnTo>
                  <a:pt x="2401770" y="7066"/>
                </a:lnTo>
                <a:lnTo>
                  <a:pt x="2430351" y="26336"/>
                </a:lnTo>
                <a:lnTo>
                  <a:pt x="2449621" y="54917"/>
                </a:lnTo>
                <a:lnTo>
                  <a:pt x="2456688" y="89915"/>
                </a:lnTo>
                <a:lnTo>
                  <a:pt x="2456688" y="449579"/>
                </a:lnTo>
                <a:lnTo>
                  <a:pt x="2449621" y="484578"/>
                </a:lnTo>
                <a:lnTo>
                  <a:pt x="2430351" y="513159"/>
                </a:lnTo>
                <a:lnTo>
                  <a:pt x="2401770" y="532429"/>
                </a:lnTo>
                <a:lnTo>
                  <a:pt x="2366772" y="539496"/>
                </a:lnTo>
                <a:lnTo>
                  <a:pt x="89915" y="539496"/>
                </a:lnTo>
                <a:lnTo>
                  <a:pt x="54917" y="532429"/>
                </a:lnTo>
                <a:lnTo>
                  <a:pt x="26336" y="513159"/>
                </a:lnTo>
                <a:lnTo>
                  <a:pt x="7066" y="484578"/>
                </a:lnTo>
                <a:lnTo>
                  <a:pt x="0" y="449579"/>
                </a:lnTo>
                <a:lnTo>
                  <a:pt x="0" y="89915"/>
                </a:lnTo>
                <a:close/>
              </a:path>
            </a:pathLst>
          </a:custGeom>
          <a:ln w="12192">
            <a:solidFill>
              <a:srgbClr val="FFFFFF"/>
            </a:solidFill>
          </a:ln>
        </p:spPr>
        <p:txBody>
          <a:bodyPr wrap="square" lIns="0" tIns="0" rIns="0" bIns="0" rtlCol="0"/>
          <a:lstStyle/>
          <a:p>
            <a:endParaRPr/>
          </a:p>
        </p:txBody>
      </p:sp>
      <p:sp>
        <p:nvSpPr>
          <p:cNvPr id="9" name="object 9"/>
          <p:cNvSpPr txBox="1"/>
          <p:nvPr/>
        </p:nvSpPr>
        <p:spPr>
          <a:xfrm>
            <a:off x="3722878" y="2026412"/>
            <a:ext cx="2061845" cy="330835"/>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FFFFFF"/>
                </a:solidFill>
                <a:latin typeface="等线"/>
                <a:cs typeface="等线"/>
              </a:rPr>
              <a:t>项目实施准备阶段</a:t>
            </a:r>
            <a:endParaRPr sz="2000">
              <a:latin typeface="等线"/>
              <a:cs typeface="等线"/>
            </a:endParaRPr>
          </a:p>
        </p:txBody>
      </p:sp>
      <p:sp>
        <p:nvSpPr>
          <p:cNvPr id="10" name="object 10"/>
          <p:cNvSpPr/>
          <p:nvPr/>
        </p:nvSpPr>
        <p:spPr>
          <a:xfrm>
            <a:off x="6210300" y="1962911"/>
            <a:ext cx="2456815" cy="539750"/>
          </a:xfrm>
          <a:custGeom>
            <a:avLst/>
            <a:gdLst/>
            <a:ahLst/>
            <a:cxnLst/>
            <a:rect l="l" t="t" r="r" b="b"/>
            <a:pathLst>
              <a:path w="2456815" h="539750">
                <a:moveTo>
                  <a:pt x="2366772" y="0"/>
                </a:moveTo>
                <a:lnTo>
                  <a:pt x="89915" y="0"/>
                </a:lnTo>
                <a:lnTo>
                  <a:pt x="54917" y="7066"/>
                </a:lnTo>
                <a:lnTo>
                  <a:pt x="26336" y="26336"/>
                </a:lnTo>
                <a:lnTo>
                  <a:pt x="7066" y="54917"/>
                </a:lnTo>
                <a:lnTo>
                  <a:pt x="0" y="89915"/>
                </a:lnTo>
                <a:lnTo>
                  <a:pt x="0" y="449579"/>
                </a:lnTo>
                <a:lnTo>
                  <a:pt x="7066" y="484578"/>
                </a:lnTo>
                <a:lnTo>
                  <a:pt x="26336" y="513159"/>
                </a:lnTo>
                <a:lnTo>
                  <a:pt x="54917" y="532429"/>
                </a:lnTo>
                <a:lnTo>
                  <a:pt x="89915" y="539496"/>
                </a:lnTo>
                <a:lnTo>
                  <a:pt x="2366772" y="539496"/>
                </a:lnTo>
                <a:lnTo>
                  <a:pt x="2401770" y="532429"/>
                </a:lnTo>
                <a:lnTo>
                  <a:pt x="2430351" y="513159"/>
                </a:lnTo>
                <a:lnTo>
                  <a:pt x="2449621" y="484578"/>
                </a:lnTo>
                <a:lnTo>
                  <a:pt x="2456688" y="449579"/>
                </a:lnTo>
                <a:lnTo>
                  <a:pt x="2456688" y="89915"/>
                </a:lnTo>
                <a:lnTo>
                  <a:pt x="2449621" y="54917"/>
                </a:lnTo>
                <a:lnTo>
                  <a:pt x="2430351" y="26336"/>
                </a:lnTo>
                <a:lnTo>
                  <a:pt x="2401770" y="7066"/>
                </a:lnTo>
                <a:lnTo>
                  <a:pt x="2366772" y="0"/>
                </a:lnTo>
                <a:close/>
              </a:path>
            </a:pathLst>
          </a:custGeom>
          <a:solidFill>
            <a:srgbClr val="7E7E7E"/>
          </a:solidFill>
        </p:spPr>
        <p:txBody>
          <a:bodyPr wrap="square" lIns="0" tIns="0" rIns="0" bIns="0" rtlCol="0"/>
          <a:lstStyle/>
          <a:p>
            <a:endParaRPr/>
          </a:p>
        </p:txBody>
      </p:sp>
      <p:sp>
        <p:nvSpPr>
          <p:cNvPr id="11" name="object 11"/>
          <p:cNvSpPr/>
          <p:nvPr/>
        </p:nvSpPr>
        <p:spPr>
          <a:xfrm>
            <a:off x="6210300" y="1962911"/>
            <a:ext cx="2456815" cy="539750"/>
          </a:xfrm>
          <a:custGeom>
            <a:avLst/>
            <a:gdLst/>
            <a:ahLst/>
            <a:cxnLst/>
            <a:rect l="l" t="t" r="r" b="b"/>
            <a:pathLst>
              <a:path w="2456815" h="539750">
                <a:moveTo>
                  <a:pt x="0" y="89915"/>
                </a:moveTo>
                <a:lnTo>
                  <a:pt x="7066" y="54917"/>
                </a:lnTo>
                <a:lnTo>
                  <a:pt x="26336" y="26336"/>
                </a:lnTo>
                <a:lnTo>
                  <a:pt x="54917" y="7066"/>
                </a:lnTo>
                <a:lnTo>
                  <a:pt x="89915" y="0"/>
                </a:lnTo>
                <a:lnTo>
                  <a:pt x="2366772" y="0"/>
                </a:lnTo>
                <a:lnTo>
                  <a:pt x="2401770" y="7066"/>
                </a:lnTo>
                <a:lnTo>
                  <a:pt x="2430351" y="26336"/>
                </a:lnTo>
                <a:lnTo>
                  <a:pt x="2449621" y="54917"/>
                </a:lnTo>
                <a:lnTo>
                  <a:pt x="2456688" y="89915"/>
                </a:lnTo>
                <a:lnTo>
                  <a:pt x="2456688" y="449579"/>
                </a:lnTo>
                <a:lnTo>
                  <a:pt x="2449621" y="484578"/>
                </a:lnTo>
                <a:lnTo>
                  <a:pt x="2430351" y="513159"/>
                </a:lnTo>
                <a:lnTo>
                  <a:pt x="2401770" y="532429"/>
                </a:lnTo>
                <a:lnTo>
                  <a:pt x="2366772" y="539496"/>
                </a:lnTo>
                <a:lnTo>
                  <a:pt x="89915" y="539496"/>
                </a:lnTo>
                <a:lnTo>
                  <a:pt x="54917" y="532429"/>
                </a:lnTo>
                <a:lnTo>
                  <a:pt x="26336" y="513159"/>
                </a:lnTo>
                <a:lnTo>
                  <a:pt x="7066" y="484578"/>
                </a:lnTo>
                <a:lnTo>
                  <a:pt x="0" y="449579"/>
                </a:lnTo>
                <a:lnTo>
                  <a:pt x="0" y="89915"/>
                </a:lnTo>
                <a:close/>
              </a:path>
            </a:pathLst>
          </a:custGeom>
          <a:ln w="12192">
            <a:solidFill>
              <a:srgbClr val="FFFFFF"/>
            </a:solidFill>
          </a:ln>
        </p:spPr>
        <p:txBody>
          <a:bodyPr wrap="square" lIns="0" tIns="0" rIns="0" bIns="0" rtlCol="0"/>
          <a:lstStyle/>
          <a:p>
            <a:endParaRPr/>
          </a:p>
        </p:txBody>
      </p:sp>
      <p:sp>
        <p:nvSpPr>
          <p:cNvPr id="12" name="object 12"/>
          <p:cNvSpPr txBox="1"/>
          <p:nvPr/>
        </p:nvSpPr>
        <p:spPr>
          <a:xfrm>
            <a:off x="6661531" y="2026412"/>
            <a:ext cx="1552575" cy="330835"/>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FFFFFF"/>
                </a:solidFill>
                <a:latin typeface="等线"/>
                <a:cs typeface="等线"/>
              </a:rPr>
              <a:t>项目实施阶段</a:t>
            </a:r>
            <a:endParaRPr sz="2000">
              <a:latin typeface="等线"/>
              <a:cs typeface="等线"/>
            </a:endParaRPr>
          </a:p>
        </p:txBody>
      </p:sp>
      <p:sp>
        <p:nvSpPr>
          <p:cNvPr id="13" name="object 13"/>
          <p:cNvSpPr/>
          <p:nvPr/>
        </p:nvSpPr>
        <p:spPr>
          <a:xfrm>
            <a:off x="8894064" y="1962911"/>
            <a:ext cx="2456815" cy="539750"/>
          </a:xfrm>
          <a:custGeom>
            <a:avLst/>
            <a:gdLst/>
            <a:ahLst/>
            <a:cxnLst/>
            <a:rect l="l" t="t" r="r" b="b"/>
            <a:pathLst>
              <a:path w="2456815" h="539750">
                <a:moveTo>
                  <a:pt x="2366771" y="0"/>
                </a:moveTo>
                <a:lnTo>
                  <a:pt x="89915" y="0"/>
                </a:lnTo>
                <a:lnTo>
                  <a:pt x="54917" y="7066"/>
                </a:lnTo>
                <a:lnTo>
                  <a:pt x="26336" y="26336"/>
                </a:lnTo>
                <a:lnTo>
                  <a:pt x="7066" y="54917"/>
                </a:lnTo>
                <a:lnTo>
                  <a:pt x="0" y="89915"/>
                </a:lnTo>
                <a:lnTo>
                  <a:pt x="0" y="449579"/>
                </a:lnTo>
                <a:lnTo>
                  <a:pt x="7066" y="484578"/>
                </a:lnTo>
                <a:lnTo>
                  <a:pt x="26336" y="513159"/>
                </a:lnTo>
                <a:lnTo>
                  <a:pt x="54917" y="532429"/>
                </a:lnTo>
                <a:lnTo>
                  <a:pt x="89915" y="539496"/>
                </a:lnTo>
                <a:lnTo>
                  <a:pt x="2366771" y="539496"/>
                </a:lnTo>
                <a:lnTo>
                  <a:pt x="2401770" y="532429"/>
                </a:lnTo>
                <a:lnTo>
                  <a:pt x="2430351" y="513159"/>
                </a:lnTo>
                <a:lnTo>
                  <a:pt x="2449621" y="484578"/>
                </a:lnTo>
                <a:lnTo>
                  <a:pt x="2456687" y="449579"/>
                </a:lnTo>
                <a:lnTo>
                  <a:pt x="2456687" y="89915"/>
                </a:lnTo>
                <a:lnTo>
                  <a:pt x="2449621" y="54917"/>
                </a:lnTo>
                <a:lnTo>
                  <a:pt x="2430351" y="26336"/>
                </a:lnTo>
                <a:lnTo>
                  <a:pt x="2401770" y="7066"/>
                </a:lnTo>
                <a:lnTo>
                  <a:pt x="2366771" y="0"/>
                </a:lnTo>
                <a:close/>
              </a:path>
            </a:pathLst>
          </a:custGeom>
          <a:solidFill>
            <a:srgbClr val="7E7E7E"/>
          </a:solidFill>
        </p:spPr>
        <p:txBody>
          <a:bodyPr wrap="square" lIns="0" tIns="0" rIns="0" bIns="0" rtlCol="0"/>
          <a:lstStyle/>
          <a:p>
            <a:endParaRPr/>
          </a:p>
        </p:txBody>
      </p:sp>
      <p:sp>
        <p:nvSpPr>
          <p:cNvPr id="14" name="object 14"/>
          <p:cNvSpPr/>
          <p:nvPr/>
        </p:nvSpPr>
        <p:spPr>
          <a:xfrm>
            <a:off x="8894064" y="1962911"/>
            <a:ext cx="2456815" cy="539750"/>
          </a:xfrm>
          <a:custGeom>
            <a:avLst/>
            <a:gdLst/>
            <a:ahLst/>
            <a:cxnLst/>
            <a:rect l="l" t="t" r="r" b="b"/>
            <a:pathLst>
              <a:path w="2456815" h="539750">
                <a:moveTo>
                  <a:pt x="0" y="89915"/>
                </a:moveTo>
                <a:lnTo>
                  <a:pt x="7066" y="54917"/>
                </a:lnTo>
                <a:lnTo>
                  <a:pt x="26336" y="26336"/>
                </a:lnTo>
                <a:lnTo>
                  <a:pt x="54917" y="7066"/>
                </a:lnTo>
                <a:lnTo>
                  <a:pt x="89915" y="0"/>
                </a:lnTo>
                <a:lnTo>
                  <a:pt x="2366771" y="0"/>
                </a:lnTo>
                <a:lnTo>
                  <a:pt x="2401770" y="7066"/>
                </a:lnTo>
                <a:lnTo>
                  <a:pt x="2430351" y="26336"/>
                </a:lnTo>
                <a:lnTo>
                  <a:pt x="2449621" y="54917"/>
                </a:lnTo>
                <a:lnTo>
                  <a:pt x="2456687" y="89915"/>
                </a:lnTo>
                <a:lnTo>
                  <a:pt x="2456687" y="449579"/>
                </a:lnTo>
                <a:lnTo>
                  <a:pt x="2449621" y="484578"/>
                </a:lnTo>
                <a:lnTo>
                  <a:pt x="2430351" y="513159"/>
                </a:lnTo>
                <a:lnTo>
                  <a:pt x="2401770" y="532429"/>
                </a:lnTo>
                <a:lnTo>
                  <a:pt x="2366771" y="539496"/>
                </a:lnTo>
                <a:lnTo>
                  <a:pt x="89915" y="539496"/>
                </a:lnTo>
                <a:lnTo>
                  <a:pt x="54917" y="532429"/>
                </a:lnTo>
                <a:lnTo>
                  <a:pt x="26336" y="513159"/>
                </a:lnTo>
                <a:lnTo>
                  <a:pt x="7066" y="484578"/>
                </a:lnTo>
                <a:lnTo>
                  <a:pt x="0" y="449579"/>
                </a:lnTo>
                <a:lnTo>
                  <a:pt x="0" y="89915"/>
                </a:lnTo>
                <a:close/>
              </a:path>
            </a:pathLst>
          </a:custGeom>
          <a:ln w="12192">
            <a:solidFill>
              <a:srgbClr val="FFFFFF"/>
            </a:solidFill>
          </a:ln>
        </p:spPr>
        <p:txBody>
          <a:bodyPr wrap="square" lIns="0" tIns="0" rIns="0" bIns="0" rtlCol="0"/>
          <a:lstStyle/>
          <a:p>
            <a:endParaRPr/>
          </a:p>
        </p:txBody>
      </p:sp>
      <p:sp>
        <p:nvSpPr>
          <p:cNvPr id="15" name="object 15"/>
          <p:cNvSpPr txBox="1"/>
          <p:nvPr/>
        </p:nvSpPr>
        <p:spPr>
          <a:xfrm>
            <a:off x="9460738" y="2076145"/>
            <a:ext cx="1323975" cy="285750"/>
          </a:xfrm>
          <a:prstGeom prst="rect">
            <a:avLst/>
          </a:prstGeom>
        </p:spPr>
        <p:txBody>
          <a:bodyPr vert="horz" wrap="square" lIns="0" tIns="13335" rIns="0" bIns="0" rtlCol="0">
            <a:spAutoFit/>
          </a:bodyPr>
          <a:lstStyle/>
          <a:p>
            <a:pPr marL="12700">
              <a:lnSpc>
                <a:spcPct val="100000"/>
              </a:lnSpc>
              <a:spcBef>
                <a:spcPts val="105"/>
              </a:spcBef>
            </a:pPr>
            <a:r>
              <a:rPr sz="1700" b="1" dirty="0">
                <a:solidFill>
                  <a:srgbClr val="FFFFFF"/>
                </a:solidFill>
                <a:latin typeface="微软雅黑"/>
                <a:cs typeface="微软雅黑"/>
              </a:rPr>
              <a:t>投产竣工阶段</a:t>
            </a:r>
            <a:endParaRPr sz="1700">
              <a:latin typeface="微软雅黑"/>
              <a:cs typeface="微软雅黑"/>
            </a:endParaRPr>
          </a:p>
        </p:txBody>
      </p:sp>
      <p:sp>
        <p:nvSpPr>
          <p:cNvPr id="17" name="object 17"/>
          <p:cNvSpPr txBox="1"/>
          <p:nvPr/>
        </p:nvSpPr>
        <p:spPr>
          <a:xfrm>
            <a:off x="1576197" y="1054100"/>
            <a:ext cx="1587500" cy="391160"/>
          </a:xfrm>
          <a:prstGeom prst="rect">
            <a:avLst/>
          </a:prstGeom>
        </p:spPr>
        <p:txBody>
          <a:bodyPr vert="horz" wrap="square" lIns="0" tIns="12700" rIns="0" bIns="0" rtlCol="0">
            <a:spAutoFit/>
          </a:bodyPr>
          <a:lstStyle/>
          <a:p>
            <a:pPr marL="355600" indent="-342900">
              <a:lnSpc>
                <a:spcPct val="100000"/>
              </a:lnSpc>
              <a:spcBef>
                <a:spcPts val="100"/>
              </a:spcBef>
              <a:buSzPct val="118750"/>
              <a:buFont typeface="Wingdings"/>
              <a:buChar char=""/>
              <a:tabLst>
                <a:tab pos="355600" algn="l"/>
              </a:tabLst>
            </a:pPr>
            <a:r>
              <a:rPr sz="2400" b="1" dirty="0">
                <a:latin typeface="微软雅黑"/>
                <a:cs typeface="微软雅黑"/>
              </a:rPr>
              <a:t>工程咨询</a:t>
            </a:r>
            <a:endParaRPr sz="2400" dirty="0">
              <a:latin typeface="微软雅黑"/>
              <a:cs typeface="微软雅黑"/>
            </a:endParaRPr>
          </a:p>
        </p:txBody>
      </p:sp>
      <p:sp>
        <p:nvSpPr>
          <p:cNvPr id="18" name="object 18"/>
          <p:cNvSpPr/>
          <p:nvPr/>
        </p:nvSpPr>
        <p:spPr>
          <a:xfrm>
            <a:off x="838200" y="2657855"/>
            <a:ext cx="2437130" cy="2586355"/>
          </a:xfrm>
          <a:custGeom>
            <a:avLst/>
            <a:gdLst/>
            <a:ahLst/>
            <a:cxnLst/>
            <a:rect l="l" t="t" r="r" b="b"/>
            <a:pathLst>
              <a:path w="2437129" h="2586354">
                <a:moveTo>
                  <a:pt x="0" y="2586228"/>
                </a:moveTo>
                <a:lnTo>
                  <a:pt x="2436876" y="2586228"/>
                </a:lnTo>
                <a:lnTo>
                  <a:pt x="2436876" y="0"/>
                </a:lnTo>
                <a:lnTo>
                  <a:pt x="0" y="0"/>
                </a:lnTo>
                <a:lnTo>
                  <a:pt x="0" y="2586228"/>
                </a:lnTo>
                <a:close/>
              </a:path>
            </a:pathLst>
          </a:custGeom>
          <a:ln w="9144">
            <a:solidFill>
              <a:srgbClr val="000000"/>
            </a:solidFill>
          </a:ln>
        </p:spPr>
        <p:txBody>
          <a:bodyPr wrap="square" lIns="0" tIns="0" rIns="0" bIns="0" rtlCol="0"/>
          <a:lstStyle/>
          <a:p>
            <a:endParaRPr/>
          </a:p>
        </p:txBody>
      </p:sp>
      <p:sp>
        <p:nvSpPr>
          <p:cNvPr id="19" name="object 19"/>
          <p:cNvSpPr txBox="1"/>
          <p:nvPr/>
        </p:nvSpPr>
        <p:spPr>
          <a:xfrm>
            <a:off x="916939" y="2682621"/>
            <a:ext cx="2305050" cy="1671955"/>
          </a:xfrm>
          <a:prstGeom prst="rect">
            <a:avLst/>
          </a:prstGeom>
        </p:spPr>
        <p:txBody>
          <a:bodyPr vert="horz" wrap="square" lIns="0" tIns="12700" rIns="0" bIns="0" rtlCol="0">
            <a:spAutoFit/>
          </a:bodyPr>
          <a:lstStyle/>
          <a:p>
            <a:pPr marL="12700" marR="5080" algn="just">
              <a:lnSpc>
                <a:spcPct val="100000"/>
              </a:lnSpc>
              <a:spcBef>
                <a:spcPts val="100"/>
              </a:spcBef>
            </a:pPr>
            <a:r>
              <a:rPr sz="1800" spc="190" dirty="0">
                <a:latin typeface="微软雅黑"/>
                <a:cs typeface="微软雅黑"/>
              </a:rPr>
              <a:t>提供项目前期策划顾 问服务和项目规划设 计顾问服</a:t>
            </a:r>
            <a:r>
              <a:rPr sz="1800" spc="185" dirty="0">
                <a:latin typeface="微软雅黑"/>
                <a:cs typeface="微软雅黑"/>
              </a:rPr>
              <a:t>务</a:t>
            </a:r>
            <a:r>
              <a:rPr sz="1800" dirty="0">
                <a:latin typeface="微软雅黑"/>
                <a:cs typeface="微软雅黑"/>
              </a:rPr>
              <a:t>，</a:t>
            </a:r>
            <a:r>
              <a:rPr sz="1800" spc="-425" dirty="0">
                <a:latin typeface="微软雅黑"/>
                <a:cs typeface="微软雅黑"/>
              </a:rPr>
              <a:t> </a:t>
            </a:r>
            <a:r>
              <a:rPr sz="1800" spc="190" dirty="0">
                <a:latin typeface="微软雅黑"/>
                <a:cs typeface="微软雅黑"/>
              </a:rPr>
              <a:t>对项目 进行可行性研</a:t>
            </a:r>
            <a:r>
              <a:rPr sz="1800" spc="180" dirty="0">
                <a:latin typeface="微软雅黑"/>
                <a:cs typeface="微软雅黑"/>
              </a:rPr>
              <a:t>究</a:t>
            </a:r>
            <a:r>
              <a:rPr sz="1800" dirty="0">
                <a:latin typeface="微软雅黑"/>
                <a:cs typeface="微软雅黑"/>
              </a:rPr>
              <a:t>，</a:t>
            </a:r>
            <a:r>
              <a:rPr sz="1800" spc="-390" dirty="0">
                <a:latin typeface="微软雅黑"/>
                <a:cs typeface="微软雅黑"/>
              </a:rPr>
              <a:t> </a:t>
            </a:r>
            <a:r>
              <a:rPr sz="1800" dirty="0">
                <a:latin typeface="微软雅黑"/>
                <a:cs typeface="微软雅黑"/>
              </a:rPr>
              <a:t>编 </a:t>
            </a:r>
            <a:r>
              <a:rPr sz="1800" spc="190" dirty="0">
                <a:latin typeface="微软雅黑"/>
                <a:cs typeface="微软雅黑"/>
              </a:rPr>
              <a:t>制可行性研究报</a:t>
            </a:r>
            <a:r>
              <a:rPr sz="1800" spc="180" dirty="0">
                <a:latin typeface="微软雅黑"/>
                <a:cs typeface="微软雅黑"/>
              </a:rPr>
              <a:t>告</a:t>
            </a:r>
            <a:r>
              <a:rPr sz="1800" dirty="0">
                <a:latin typeface="微软雅黑"/>
                <a:cs typeface="微软雅黑"/>
              </a:rPr>
              <a:t>，  </a:t>
            </a:r>
            <a:r>
              <a:rPr sz="1800" spc="190" dirty="0">
                <a:latin typeface="微软雅黑"/>
                <a:cs typeface="微软雅黑"/>
              </a:rPr>
              <a:t>进行市政配套调研</a:t>
            </a:r>
            <a:r>
              <a:rPr sz="1800" dirty="0">
                <a:latin typeface="微软雅黑"/>
                <a:cs typeface="微软雅黑"/>
              </a:rPr>
              <a:t>；</a:t>
            </a:r>
            <a:r>
              <a:rPr sz="1800" spc="-340" dirty="0">
                <a:latin typeface="微软雅黑"/>
                <a:cs typeface="微软雅黑"/>
              </a:rPr>
              <a:t> </a:t>
            </a:r>
            <a:endParaRPr sz="1800">
              <a:latin typeface="微软雅黑"/>
              <a:cs typeface="微软雅黑"/>
            </a:endParaRPr>
          </a:p>
        </p:txBody>
      </p:sp>
      <p:sp>
        <p:nvSpPr>
          <p:cNvPr id="20" name="object 20"/>
          <p:cNvSpPr txBox="1"/>
          <p:nvPr/>
        </p:nvSpPr>
        <p:spPr>
          <a:xfrm>
            <a:off x="916939" y="4328617"/>
            <a:ext cx="2305050" cy="300355"/>
          </a:xfrm>
          <a:prstGeom prst="rect">
            <a:avLst/>
          </a:prstGeom>
        </p:spPr>
        <p:txBody>
          <a:bodyPr vert="horz" wrap="square" lIns="0" tIns="12700" rIns="0" bIns="0" rtlCol="0">
            <a:spAutoFit/>
          </a:bodyPr>
          <a:lstStyle/>
          <a:p>
            <a:pPr marL="12700">
              <a:lnSpc>
                <a:spcPct val="100000"/>
              </a:lnSpc>
              <a:spcBef>
                <a:spcPts val="100"/>
              </a:spcBef>
            </a:pPr>
            <a:r>
              <a:rPr sz="1800" spc="190" dirty="0">
                <a:latin typeface="微软雅黑"/>
                <a:cs typeface="微软雅黑"/>
              </a:rPr>
              <a:t>协助业主获取选址意</a:t>
            </a:r>
            <a:endParaRPr sz="1800">
              <a:latin typeface="微软雅黑"/>
              <a:cs typeface="微软雅黑"/>
            </a:endParaRPr>
          </a:p>
        </p:txBody>
      </p:sp>
      <p:sp>
        <p:nvSpPr>
          <p:cNvPr id="21" name="object 21"/>
          <p:cNvSpPr txBox="1"/>
          <p:nvPr/>
        </p:nvSpPr>
        <p:spPr>
          <a:xfrm>
            <a:off x="916939" y="4603495"/>
            <a:ext cx="2505710" cy="299720"/>
          </a:xfrm>
          <a:prstGeom prst="rect">
            <a:avLst/>
          </a:prstGeom>
        </p:spPr>
        <p:txBody>
          <a:bodyPr vert="horz" wrap="square" lIns="0" tIns="12700" rIns="0" bIns="0" rtlCol="0">
            <a:spAutoFit/>
          </a:bodyPr>
          <a:lstStyle/>
          <a:p>
            <a:pPr marL="12700">
              <a:lnSpc>
                <a:spcPct val="100000"/>
              </a:lnSpc>
              <a:spcBef>
                <a:spcPts val="100"/>
              </a:spcBef>
            </a:pPr>
            <a:r>
              <a:rPr sz="1800" spc="170" dirty="0">
                <a:latin typeface="微软雅黑"/>
                <a:cs typeface="微软雅黑"/>
              </a:rPr>
              <a:t>见</a:t>
            </a:r>
            <a:r>
              <a:rPr sz="1800" spc="165" dirty="0">
                <a:latin typeface="微软雅黑"/>
                <a:cs typeface="微软雅黑"/>
              </a:rPr>
              <a:t>书、土地</a:t>
            </a:r>
            <a:r>
              <a:rPr sz="1800" spc="175" dirty="0">
                <a:latin typeface="微软雅黑"/>
                <a:cs typeface="微软雅黑"/>
              </a:rPr>
              <a:t>出</a:t>
            </a:r>
            <a:r>
              <a:rPr sz="1800" spc="165" dirty="0">
                <a:latin typeface="微软雅黑"/>
                <a:cs typeface="微软雅黑"/>
              </a:rPr>
              <a:t>让合</a:t>
            </a:r>
            <a:r>
              <a:rPr sz="1800" spc="175" dirty="0">
                <a:latin typeface="微软雅黑"/>
                <a:cs typeface="微软雅黑"/>
              </a:rPr>
              <a:t>同</a:t>
            </a:r>
            <a:r>
              <a:rPr sz="1800" dirty="0">
                <a:latin typeface="微软雅黑"/>
                <a:cs typeface="微软雅黑"/>
              </a:rPr>
              <a:t>、</a:t>
            </a:r>
            <a:endParaRPr sz="1800">
              <a:latin typeface="微软雅黑"/>
              <a:cs typeface="微软雅黑"/>
            </a:endParaRPr>
          </a:p>
        </p:txBody>
      </p:sp>
      <p:sp>
        <p:nvSpPr>
          <p:cNvPr id="22" name="object 22"/>
          <p:cNvSpPr txBox="1"/>
          <p:nvPr/>
        </p:nvSpPr>
        <p:spPr>
          <a:xfrm>
            <a:off x="916939" y="4879340"/>
            <a:ext cx="208343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微软雅黑"/>
                <a:cs typeface="微软雅黑"/>
              </a:rPr>
              <a:t>建设用地批准书等。</a:t>
            </a:r>
            <a:endParaRPr sz="1800">
              <a:latin typeface="微软雅黑"/>
              <a:cs typeface="微软雅黑"/>
            </a:endParaRPr>
          </a:p>
        </p:txBody>
      </p:sp>
      <p:sp>
        <p:nvSpPr>
          <p:cNvPr id="23" name="object 23"/>
          <p:cNvSpPr txBox="1"/>
          <p:nvPr/>
        </p:nvSpPr>
        <p:spPr>
          <a:xfrm>
            <a:off x="3528059" y="2657855"/>
            <a:ext cx="2437130" cy="2586355"/>
          </a:xfrm>
          <a:prstGeom prst="rect">
            <a:avLst/>
          </a:prstGeom>
          <a:ln w="9144">
            <a:solidFill>
              <a:srgbClr val="000000"/>
            </a:solidFill>
          </a:ln>
        </p:spPr>
        <p:txBody>
          <a:bodyPr vert="horz" wrap="square" lIns="0" tIns="36830" rIns="0" bIns="0" rtlCol="0">
            <a:spAutoFit/>
          </a:bodyPr>
          <a:lstStyle/>
          <a:p>
            <a:pPr marL="92075" marR="58419" algn="just">
              <a:lnSpc>
                <a:spcPct val="100099"/>
              </a:lnSpc>
              <a:spcBef>
                <a:spcPts val="290"/>
              </a:spcBef>
            </a:pPr>
            <a:r>
              <a:rPr sz="1800" spc="190" dirty="0">
                <a:latin typeface="微软雅黑"/>
                <a:cs typeface="微软雅黑"/>
              </a:rPr>
              <a:t>提供多方面的专业顾 问服</a:t>
            </a:r>
            <a:r>
              <a:rPr sz="1800" spc="185" dirty="0">
                <a:latin typeface="微软雅黑"/>
                <a:cs typeface="微软雅黑"/>
              </a:rPr>
              <a:t>务</a:t>
            </a:r>
            <a:r>
              <a:rPr sz="1800" dirty="0">
                <a:latin typeface="微软雅黑"/>
                <a:cs typeface="微软雅黑"/>
              </a:rPr>
              <a:t>，</a:t>
            </a:r>
            <a:r>
              <a:rPr sz="1800" spc="-415" dirty="0">
                <a:latin typeface="微软雅黑"/>
                <a:cs typeface="微软雅黑"/>
              </a:rPr>
              <a:t> </a:t>
            </a:r>
            <a:r>
              <a:rPr sz="1800" spc="190" dirty="0">
                <a:latin typeface="微软雅黑"/>
                <a:cs typeface="微软雅黑"/>
              </a:rPr>
              <a:t>包括招标代 理、工程监理、造价 咨询、法律顾问、</a:t>
            </a:r>
            <a:r>
              <a:rPr sz="1800" dirty="0">
                <a:latin typeface="微软雅黑"/>
                <a:cs typeface="微软雅黑"/>
              </a:rPr>
              <a:t>保 </a:t>
            </a:r>
            <a:r>
              <a:rPr sz="1800" spc="190" dirty="0">
                <a:latin typeface="微软雅黑"/>
                <a:cs typeface="微软雅黑"/>
              </a:rPr>
              <a:t>险咨询等；协助项目 管理团队编制项目设 计纲</a:t>
            </a:r>
            <a:r>
              <a:rPr sz="1800" spc="185" dirty="0">
                <a:latin typeface="微软雅黑"/>
                <a:cs typeface="微软雅黑"/>
              </a:rPr>
              <a:t>要、</a:t>
            </a:r>
            <a:r>
              <a:rPr sz="1800" spc="190" dirty="0">
                <a:latin typeface="微软雅黑"/>
                <a:cs typeface="微软雅黑"/>
              </a:rPr>
              <a:t>进行地质勘 探</a:t>
            </a:r>
            <a:r>
              <a:rPr sz="1800" dirty="0">
                <a:latin typeface="微软雅黑"/>
                <a:cs typeface="微软雅黑"/>
              </a:rPr>
              <a:t>，</a:t>
            </a:r>
            <a:r>
              <a:rPr sz="1800" spc="-425" dirty="0">
                <a:latin typeface="微软雅黑"/>
                <a:cs typeface="微软雅黑"/>
              </a:rPr>
              <a:t> </a:t>
            </a:r>
            <a:r>
              <a:rPr sz="1800" spc="190" dirty="0">
                <a:latin typeface="微软雅黑"/>
                <a:cs typeface="微软雅黑"/>
              </a:rPr>
              <a:t>为业主提供设计 </a:t>
            </a:r>
            <a:r>
              <a:rPr sz="1800" dirty="0">
                <a:latin typeface="微软雅黑"/>
                <a:cs typeface="微软雅黑"/>
              </a:rPr>
              <a:t>招标服务。</a:t>
            </a:r>
            <a:endParaRPr sz="1800">
              <a:latin typeface="微软雅黑"/>
              <a:cs typeface="微软雅黑"/>
            </a:endParaRPr>
          </a:p>
        </p:txBody>
      </p:sp>
      <p:sp>
        <p:nvSpPr>
          <p:cNvPr id="24" name="object 24"/>
          <p:cNvSpPr/>
          <p:nvPr/>
        </p:nvSpPr>
        <p:spPr>
          <a:xfrm>
            <a:off x="6217920" y="2656332"/>
            <a:ext cx="2437130" cy="2586355"/>
          </a:xfrm>
          <a:custGeom>
            <a:avLst/>
            <a:gdLst/>
            <a:ahLst/>
            <a:cxnLst/>
            <a:rect l="l" t="t" r="r" b="b"/>
            <a:pathLst>
              <a:path w="2437129" h="2586354">
                <a:moveTo>
                  <a:pt x="0" y="2586228"/>
                </a:moveTo>
                <a:lnTo>
                  <a:pt x="2436876" y="2586228"/>
                </a:lnTo>
                <a:lnTo>
                  <a:pt x="2436876" y="0"/>
                </a:lnTo>
                <a:lnTo>
                  <a:pt x="0" y="0"/>
                </a:lnTo>
                <a:lnTo>
                  <a:pt x="0" y="2586228"/>
                </a:lnTo>
                <a:close/>
              </a:path>
            </a:pathLst>
          </a:custGeom>
          <a:ln w="9144">
            <a:solidFill>
              <a:srgbClr val="000000"/>
            </a:solidFill>
          </a:ln>
        </p:spPr>
        <p:txBody>
          <a:bodyPr wrap="square" lIns="0" tIns="0" rIns="0" bIns="0" rtlCol="0"/>
          <a:lstStyle/>
          <a:p>
            <a:endParaRPr/>
          </a:p>
        </p:txBody>
      </p:sp>
      <p:sp>
        <p:nvSpPr>
          <p:cNvPr id="25" name="object 25"/>
          <p:cNvSpPr txBox="1"/>
          <p:nvPr/>
        </p:nvSpPr>
        <p:spPr>
          <a:xfrm>
            <a:off x="6297929" y="2681478"/>
            <a:ext cx="2302510" cy="574675"/>
          </a:xfrm>
          <a:prstGeom prst="rect">
            <a:avLst/>
          </a:prstGeom>
        </p:spPr>
        <p:txBody>
          <a:bodyPr vert="horz" wrap="square" lIns="0" tIns="12700" rIns="0" bIns="0" rtlCol="0">
            <a:spAutoFit/>
          </a:bodyPr>
          <a:lstStyle/>
          <a:p>
            <a:pPr marL="12700">
              <a:lnSpc>
                <a:spcPct val="100000"/>
              </a:lnSpc>
              <a:spcBef>
                <a:spcPts val="100"/>
              </a:spcBef>
            </a:pPr>
            <a:r>
              <a:rPr sz="1800" spc="190" dirty="0">
                <a:latin typeface="微软雅黑"/>
                <a:cs typeface="微软雅黑"/>
              </a:rPr>
              <a:t>主要提供施工监督管</a:t>
            </a:r>
            <a:endParaRPr sz="1800">
              <a:latin typeface="微软雅黑"/>
              <a:cs typeface="微软雅黑"/>
            </a:endParaRPr>
          </a:p>
          <a:p>
            <a:pPr marL="12700">
              <a:lnSpc>
                <a:spcPct val="100000"/>
              </a:lnSpc>
            </a:pPr>
            <a:r>
              <a:rPr sz="1800" spc="190" dirty="0">
                <a:latin typeface="微软雅黑"/>
                <a:cs typeface="微软雅黑"/>
              </a:rPr>
              <a:t>理服</a:t>
            </a:r>
            <a:r>
              <a:rPr sz="1800" spc="185" dirty="0">
                <a:latin typeface="微软雅黑"/>
                <a:cs typeface="微软雅黑"/>
              </a:rPr>
              <a:t>务。</a:t>
            </a:r>
            <a:r>
              <a:rPr sz="1800" spc="190" dirty="0">
                <a:latin typeface="微软雅黑"/>
                <a:cs typeface="微软雅黑"/>
              </a:rPr>
              <a:t>在协助业主</a:t>
            </a:r>
            <a:endParaRPr sz="1800">
              <a:latin typeface="微软雅黑"/>
              <a:cs typeface="微软雅黑"/>
            </a:endParaRPr>
          </a:p>
        </p:txBody>
      </p:sp>
      <p:sp>
        <p:nvSpPr>
          <p:cNvPr id="26" name="object 26"/>
          <p:cNvSpPr txBox="1"/>
          <p:nvPr/>
        </p:nvSpPr>
        <p:spPr>
          <a:xfrm>
            <a:off x="6297929" y="3230371"/>
            <a:ext cx="2302510" cy="299720"/>
          </a:xfrm>
          <a:prstGeom prst="rect">
            <a:avLst/>
          </a:prstGeom>
        </p:spPr>
        <p:txBody>
          <a:bodyPr vert="horz" wrap="square" lIns="0" tIns="12700" rIns="0" bIns="0" rtlCol="0">
            <a:spAutoFit/>
          </a:bodyPr>
          <a:lstStyle/>
          <a:p>
            <a:pPr marL="12700">
              <a:lnSpc>
                <a:spcPct val="100000"/>
              </a:lnSpc>
              <a:spcBef>
                <a:spcPts val="100"/>
              </a:spcBef>
            </a:pPr>
            <a:r>
              <a:rPr sz="1800" spc="190" dirty="0">
                <a:latin typeface="微软雅黑"/>
                <a:cs typeface="微软雅黑"/>
              </a:rPr>
              <a:t>获取建设工程施工许</a:t>
            </a:r>
            <a:endParaRPr sz="1800">
              <a:latin typeface="微软雅黑"/>
              <a:cs typeface="微软雅黑"/>
            </a:endParaRPr>
          </a:p>
        </p:txBody>
      </p:sp>
      <p:sp>
        <p:nvSpPr>
          <p:cNvPr id="27" name="object 27"/>
          <p:cNvSpPr txBox="1"/>
          <p:nvPr/>
        </p:nvSpPr>
        <p:spPr>
          <a:xfrm>
            <a:off x="6297929" y="3504692"/>
            <a:ext cx="2505710" cy="299720"/>
          </a:xfrm>
          <a:prstGeom prst="rect">
            <a:avLst/>
          </a:prstGeom>
        </p:spPr>
        <p:txBody>
          <a:bodyPr vert="horz" wrap="square" lIns="0" tIns="12700" rIns="0" bIns="0" rtlCol="0">
            <a:spAutoFit/>
          </a:bodyPr>
          <a:lstStyle/>
          <a:p>
            <a:pPr marL="12700">
              <a:lnSpc>
                <a:spcPct val="100000"/>
              </a:lnSpc>
              <a:spcBef>
                <a:spcPts val="100"/>
              </a:spcBef>
            </a:pPr>
            <a:r>
              <a:rPr sz="1800" spc="165" dirty="0">
                <a:latin typeface="微软雅黑"/>
                <a:cs typeface="微软雅黑"/>
              </a:rPr>
              <a:t>可证后</a:t>
            </a:r>
            <a:r>
              <a:rPr sz="1800" dirty="0">
                <a:latin typeface="微软雅黑"/>
                <a:cs typeface="微软雅黑"/>
              </a:rPr>
              <a:t>，</a:t>
            </a:r>
            <a:r>
              <a:rPr sz="1800" spc="-425" dirty="0">
                <a:latin typeface="微软雅黑"/>
                <a:cs typeface="微软雅黑"/>
              </a:rPr>
              <a:t> </a:t>
            </a:r>
            <a:r>
              <a:rPr sz="1800" spc="165" dirty="0">
                <a:latin typeface="微软雅黑"/>
                <a:cs typeface="微软雅黑"/>
              </a:rPr>
              <a:t>对</a:t>
            </a:r>
            <a:r>
              <a:rPr sz="1800" spc="175" dirty="0">
                <a:latin typeface="微软雅黑"/>
                <a:cs typeface="微软雅黑"/>
              </a:rPr>
              <a:t>土</a:t>
            </a:r>
            <a:r>
              <a:rPr sz="1800" spc="165" dirty="0">
                <a:latin typeface="微软雅黑"/>
                <a:cs typeface="微软雅黑"/>
              </a:rPr>
              <a:t>建施</a:t>
            </a:r>
            <a:r>
              <a:rPr sz="1800" spc="175" dirty="0">
                <a:latin typeface="微软雅黑"/>
                <a:cs typeface="微软雅黑"/>
              </a:rPr>
              <a:t>工</a:t>
            </a:r>
            <a:r>
              <a:rPr sz="1800" dirty="0">
                <a:latin typeface="微软雅黑"/>
                <a:cs typeface="微软雅黑"/>
              </a:rPr>
              <a:t>、</a:t>
            </a:r>
            <a:endParaRPr sz="1800">
              <a:latin typeface="微软雅黑"/>
              <a:cs typeface="微软雅黑"/>
            </a:endParaRPr>
          </a:p>
        </p:txBody>
      </p:sp>
      <p:sp>
        <p:nvSpPr>
          <p:cNvPr id="28" name="object 28"/>
          <p:cNvSpPr txBox="1"/>
          <p:nvPr/>
        </p:nvSpPr>
        <p:spPr>
          <a:xfrm>
            <a:off x="6297929" y="3779011"/>
            <a:ext cx="2302510" cy="848994"/>
          </a:xfrm>
          <a:prstGeom prst="rect">
            <a:avLst/>
          </a:prstGeom>
        </p:spPr>
        <p:txBody>
          <a:bodyPr vert="horz" wrap="square" lIns="0" tIns="12700" rIns="0" bIns="0" rtlCol="0">
            <a:spAutoFit/>
          </a:bodyPr>
          <a:lstStyle/>
          <a:p>
            <a:pPr marL="12700" marR="5080" algn="just">
              <a:lnSpc>
                <a:spcPct val="100000"/>
              </a:lnSpc>
              <a:spcBef>
                <a:spcPts val="100"/>
              </a:spcBef>
            </a:pPr>
            <a:r>
              <a:rPr sz="1800" spc="190" dirty="0">
                <a:latin typeface="微软雅黑"/>
                <a:cs typeface="微软雅黑"/>
              </a:rPr>
              <a:t>装修施工、室外环境 条件施工、机电设备 安装施</a:t>
            </a:r>
            <a:r>
              <a:rPr sz="1800" spc="185" dirty="0">
                <a:latin typeface="微软雅黑"/>
                <a:cs typeface="微软雅黑"/>
              </a:rPr>
              <a:t>工、</a:t>
            </a:r>
            <a:r>
              <a:rPr sz="1800" spc="190" dirty="0">
                <a:latin typeface="微软雅黑"/>
                <a:cs typeface="微软雅黑"/>
              </a:rPr>
              <a:t>单系统调</a:t>
            </a:r>
            <a:endParaRPr sz="1800">
              <a:latin typeface="微软雅黑"/>
              <a:cs typeface="微软雅黑"/>
            </a:endParaRPr>
          </a:p>
        </p:txBody>
      </p:sp>
      <p:sp>
        <p:nvSpPr>
          <p:cNvPr id="29" name="object 29"/>
          <p:cNvSpPr txBox="1"/>
          <p:nvPr/>
        </p:nvSpPr>
        <p:spPr>
          <a:xfrm>
            <a:off x="6297929" y="4602226"/>
            <a:ext cx="2302510" cy="299720"/>
          </a:xfrm>
          <a:prstGeom prst="rect">
            <a:avLst/>
          </a:prstGeom>
        </p:spPr>
        <p:txBody>
          <a:bodyPr vert="horz" wrap="square" lIns="0" tIns="12700" rIns="0" bIns="0" rtlCol="0">
            <a:spAutoFit/>
          </a:bodyPr>
          <a:lstStyle/>
          <a:p>
            <a:pPr marL="12700">
              <a:lnSpc>
                <a:spcPct val="100000"/>
              </a:lnSpc>
              <a:spcBef>
                <a:spcPts val="100"/>
              </a:spcBef>
            </a:pPr>
            <a:r>
              <a:rPr sz="1800" spc="190" dirty="0">
                <a:latin typeface="微软雅黑"/>
                <a:cs typeface="微软雅黑"/>
              </a:rPr>
              <a:t>试、全系统联合调试</a:t>
            </a:r>
            <a:endParaRPr sz="1800">
              <a:latin typeface="微软雅黑"/>
              <a:cs typeface="微软雅黑"/>
            </a:endParaRPr>
          </a:p>
        </p:txBody>
      </p:sp>
      <p:sp>
        <p:nvSpPr>
          <p:cNvPr id="30" name="object 30"/>
          <p:cNvSpPr txBox="1"/>
          <p:nvPr/>
        </p:nvSpPr>
        <p:spPr>
          <a:xfrm>
            <a:off x="6297929" y="4878070"/>
            <a:ext cx="2505710" cy="299720"/>
          </a:xfrm>
          <a:prstGeom prst="rect">
            <a:avLst/>
          </a:prstGeom>
        </p:spPr>
        <p:txBody>
          <a:bodyPr vert="horz" wrap="square" lIns="0" tIns="12700" rIns="0" bIns="0" rtlCol="0">
            <a:spAutoFit/>
          </a:bodyPr>
          <a:lstStyle/>
          <a:p>
            <a:pPr marL="12700">
              <a:lnSpc>
                <a:spcPct val="100000"/>
              </a:lnSpc>
              <a:spcBef>
                <a:spcPts val="100"/>
              </a:spcBef>
            </a:pPr>
            <a:r>
              <a:rPr sz="1800" spc="165" dirty="0">
                <a:latin typeface="微软雅黑"/>
                <a:cs typeface="微软雅黑"/>
              </a:rPr>
              <a:t>等工作进行</a:t>
            </a:r>
            <a:r>
              <a:rPr sz="1800" spc="175" dirty="0">
                <a:latin typeface="微软雅黑"/>
                <a:cs typeface="微软雅黑"/>
              </a:rPr>
              <a:t>监</a:t>
            </a:r>
            <a:r>
              <a:rPr sz="1800" spc="165" dirty="0">
                <a:latin typeface="微软雅黑"/>
                <a:cs typeface="微软雅黑"/>
              </a:rPr>
              <a:t>督管</a:t>
            </a:r>
            <a:r>
              <a:rPr sz="1800" spc="185" dirty="0">
                <a:latin typeface="微软雅黑"/>
                <a:cs typeface="微软雅黑"/>
              </a:rPr>
              <a:t>理</a:t>
            </a:r>
            <a:r>
              <a:rPr sz="1800" dirty="0">
                <a:latin typeface="微软雅黑"/>
                <a:cs typeface="微软雅黑"/>
              </a:rPr>
              <a:t>。</a:t>
            </a:r>
            <a:endParaRPr sz="1800">
              <a:latin typeface="微软雅黑"/>
              <a:cs typeface="微软雅黑"/>
            </a:endParaRPr>
          </a:p>
        </p:txBody>
      </p:sp>
      <p:sp>
        <p:nvSpPr>
          <p:cNvPr id="31" name="object 31"/>
          <p:cNvSpPr txBox="1"/>
          <p:nvPr/>
        </p:nvSpPr>
        <p:spPr>
          <a:xfrm>
            <a:off x="8907780" y="2656332"/>
            <a:ext cx="2437130" cy="2032000"/>
          </a:xfrm>
          <a:prstGeom prst="rect">
            <a:avLst/>
          </a:prstGeom>
          <a:ln w="9144">
            <a:solidFill>
              <a:srgbClr val="000000"/>
            </a:solidFill>
          </a:ln>
        </p:spPr>
        <p:txBody>
          <a:bodyPr vert="horz" wrap="square" lIns="0" tIns="37465" rIns="0" bIns="0" rtlCol="0">
            <a:spAutoFit/>
          </a:bodyPr>
          <a:lstStyle/>
          <a:p>
            <a:pPr marL="92710" marR="57785" algn="just">
              <a:lnSpc>
                <a:spcPct val="100099"/>
              </a:lnSpc>
              <a:spcBef>
                <a:spcPts val="295"/>
              </a:spcBef>
            </a:pPr>
            <a:r>
              <a:rPr sz="1800" spc="190" dirty="0">
                <a:latin typeface="微软雅黑"/>
                <a:cs typeface="微软雅黑"/>
              </a:rPr>
              <a:t>协助业主完成竣工验 </a:t>
            </a:r>
            <a:r>
              <a:rPr sz="1800" spc="185" dirty="0">
                <a:latin typeface="微软雅黑"/>
                <a:cs typeface="微软雅黑"/>
              </a:rPr>
              <a:t>收</a:t>
            </a:r>
            <a:r>
              <a:rPr sz="1800" spc="190" dirty="0">
                <a:latin typeface="微软雅黑"/>
                <a:cs typeface="微软雅黑"/>
              </a:rPr>
              <a:t>、档案交</a:t>
            </a:r>
            <a:r>
              <a:rPr sz="1800" spc="185" dirty="0">
                <a:latin typeface="微软雅黑"/>
                <a:cs typeface="微软雅黑"/>
              </a:rPr>
              <a:t>办、</a:t>
            </a:r>
            <a:r>
              <a:rPr sz="1800" spc="190" dirty="0">
                <a:latin typeface="微软雅黑"/>
                <a:cs typeface="微软雅黑"/>
              </a:rPr>
              <a:t>竣工 结算、项目决算等工 作；协助投产准备工 作、试运营和正式运 营等工作；提供项目 </a:t>
            </a:r>
            <a:r>
              <a:rPr sz="1800" spc="-5" dirty="0">
                <a:latin typeface="微软雅黑"/>
                <a:cs typeface="微软雅黑"/>
              </a:rPr>
              <a:t>后评价服务</a:t>
            </a:r>
            <a:r>
              <a:rPr sz="1800" dirty="0">
                <a:latin typeface="微软雅黑"/>
                <a:cs typeface="微软雅黑"/>
              </a:rPr>
              <a:t>。</a:t>
            </a:r>
            <a:endParaRPr sz="1800">
              <a:latin typeface="微软雅黑"/>
              <a:cs typeface="微软雅黑"/>
            </a:endParaRPr>
          </a:p>
        </p:txBody>
      </p:sp>
      <p:pic>
        <p:nvPicPr>
          <p:cNvPr id="32" name="luvvoice.com-20240823-Pu3c">
            <a:hlinkClick r:id="" action="ppaction://media"/>
            <a:extLst>
              <a:ext uri="{FF2B5EF4-FFF2-40B4-BE49-F238E27FC236}">
                <a16:creationId xmlns:a16="http://schemas.microsoft.com/office/drawing/2014/main" id="{B187E970-90DC-3B12-C446-8A5C369669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69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7336" y="421589"/>
            <a:ext cx="3086100"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1F487C"/>
                </a:solidFill>
                <a:latin typeface="微软雅黑"/>
                <a:cs typeface="微软雅黑"/>
              </a:rPr>
              <a:t>2</a:t>
            </a:r>
            <a:r>
              <a:rPr sz="2800" b="1" spc="-10" dirty="0">
                <a:solidFill>
                  <a:srgbClr val="1F487C"/>
                </a:solidFill>
                <a:latin typeface="微软雅黑"/>
                <a:cs typeface="微软雅黑"/>
              </a:rPr>
              <a:t>、建造过程服务化</a:t>
            </a:r>
            <a:endParaRPr sz="2800">
              <a:latin typeface="微软雅黑"/>
              <a:cs typeface="微软雅黑"/>
            </a:endParaRPr>
          </a:p>
        </p:txBody>
      </p:sp>
      <p:sp>
        <p:nvSpPr>
          <p:cNvPr id="3" name="object 3"/>
          <p:cNvSpPr txBox="1"/>
          <p:nvPr/>
        </p:nvSpPr>
        <p:spPr>
          <a:xfrm>
            <a:off x="1455547" y="1054100"/>
            <a:ext cx="9736455" cy="4665980"/>
          </a:xfrm>
          <a:prstGeom prst="rect">
            <a:avLst/>
          </a:prstGeom>
        </p:spPr>
        <p:txBody>
          <a:bodyPr vert="horz" wrap="square" lIns="0" tIns="12700" rIns="0" bIns="0" rtlCol="0">
            <a:spAutoFit/>
          </a:bodyPr>
          <a:lstStyle/>
          <a:p>
            <a:pPr marL="476250" indent="-342900">
              <a:lnSpc>
                <a:spcPct val="100000"/>
              </a:lnSpc>
              <a:spcBef>
                <a:spcPts val="100"/>
              </a:spcBef>
              <a:buSzPct val="118750"/>
              <a:buFont typeface="Wingdings"/>
              <a:buChar char=""/>
              <a:tabLst>
                <a:tab pos="476250" algn="l"/>
              </a:tabLst>
            </a:pPr>
            <a:r>
              <a:rPr sz="2400" b="1" dirty="0">
                <a:latin typeface="微软雅黑"/>
                <a:cs typeface="微软雅黑"/>
              </a:rPr>
              <a:t>网络协同建造服务</a:t>
            </a:r>
            <a:endParaRPr sz="2400" dirty="0">
              <a:latin typeface="微软雅黑"/>
              <a:cs typeface="微软雅黑"/>
            </a:endParaRPr>
          </a:p>
          <a:p>
            <a:pPr marL="12700" marR="5080" indent="457200">
              <a:lnSpc>
                <a:spcPct val="200000"/>
              </a:lnSpc>
              <a:spcBef>
                <a:spcPts val="50"/>
              </a:spcBef>
            </a:pPr>
            <a:r>
              <a:rPr sz="2000" spc="20" dirty="0">
                <a:latin typeface="微软雅黑"/>
                <a:cs typeface="微软雅黑"/>
              </a:rPr>
              <a:t>网络协同</a:t>
            </a:r>
            <a:r>
              <a:rPr sz="2000" spc="10" dirty="0">
                <a:latin typeface="微软雅黑"/>
                <a:cs typeface="微软雅黑"/>
              </a:rPr>
              <a:t>建造</a:t>
            </a:r>
            <a:r>
              <a:rPr sz="2000" spc="20" dirty="0">
                <a:latin typeface="微软雅黑"/>
                <a:cs typeface="微软雅黑"/>
              </a:rPr>
              <a:t>服务借鉴</a:t>
            </a:r>
            <a:r>
              <a:rPr sz="2000" spc="10" dirty="0">
                <a:latin typeface="微软雅黑"/>
                <a:cs typeface="微软雅黑"/>
              </a:rPr>
              <a:t>于网</a:t>
            </a:r>
            <a:r>
              <a:rPr sz="2000" spc="20" dirty="0">
                <a:latin typeface="微软雅黑"/>
                <a:cs typeface="微软雅黑"/>
              </a:rPr>
              <a:t>络协同制</a:t>
            </a:r>
            <a:r>
              <a:rPr sz="2000" spc="15" dirty="0">
                <a:latin typeface="微软雅黑"/>
                <a:cs typeface="微软雅黑"/>
              </a:rPr>
              <a:t>造</a:t>
            </a:r>
            <a:r>
              <a:rPr sz="2000" spc="10" dirty="0">
                <a:latin typeface="微软雅黑"/>
                <a:cs typeface="微软雅黑"/>
              </a:rPr>
              <a:t>。</a:t>
            </a:r>
            <a:r>
              <a:rPr sz="2000" spc="20" dirty="0">
                <a:latin typeface="微软雅黑"/>
                <a:cs typeface="微软雅黑"/>
              </a:rPr>
              <a:t>网络协同</a:t>
            </a:r>
            <a:r>
              <a:rPr sz="2000" spc="10" dirty="0">
                <a:latin typeface="微软雅黑"/>
                <a:cs typeface="微软雅黑"/>
              </a:rPr>
              <a:t>建造</a:t>
            </a:r>
            <a:r>
              <a:rPr sz="2000" spc="20" dirty="0">
                <a:latin typeface="微软雅黑"/>
                <a:cs typeface="微软雅黑"/>
              </a:rPr>
              <a:t>服务</a:t>
            </a:r>
            <a:r>
              <a:rPr sz="2000" spc="40" dirty="0">
                <a:latin typeface="微软雅黑"/>
                <a:cs typeface="微软雅黑"/>
              </a:rPr>
              <a:t>的</a:t>
            </a:r>
            <a:r>
              <a:rPr sz="2000" b="1" spc="20" dirty="0">
                <a:latin typeface="微软雅黑"/>
                <a:cs typeface="微软雅黑"/>
              </a:rPr>
              <a:t>核</a:t>
            </a:r>
            <a:r>
              <a:rPr sz="2000" b="1" spc="10" dirty="0">
                <a:latin typeface="微软雅黑"/>
                <a:cs typeface="微软雅黑"/>
              </a:rPr>
              <a:t>心思</a:t>
            </a:r>
            <a:r>
              <a:rPr sz="2000" b="1" spc="30" dirty="0">
                <a:latin typeface="微软雅黑"/>
                <a:cs typeface="微软雅黑"/>
              </a:rPr>
              <a:t>想</a:t>
            </a:r>
            <a:r>
              <a:rPr sz="2000" spc="20" dirty="0">
                <a:latin typeface="微软雅黑"/>
                <a:cs typeface="微软雅黑"/>
              </a:rPr>
              <a:t>是利</a:t>
            </a:r>
            <a:r>
              <a:rPr sz="2000" spc="30" dirty="0">
                <a:latin typeface="微软雅黑"/>
                <a:cs typeface="微软雅黑"/>
              </a:rPr>
              <a:t>用</a:t>
            </a:r>
            <a:r>
              <a:rPr sz="2000" dirty="0">
                <a:latin typeface="微软雅黑"/>
                <a:cs typeface="微软雅黑"/>
              </a:rPr>
              <a:t>制 </a:t>
            </a:r>
            <a:r>
              <a:rPr sz="2000" spc="10" dirty="0">
                <a:latin typeface="微软雅黑"/>
                <a:cs typeface="微软雅黑"/>
              </a:rPr>
              <a:t>造服务的</a:t>
            </a:r>
            <a:r>
              <a:rPr sz="2000" dirty="0">
                <a:latin typeface="微软雅黑"/>
                <a:cs typeface="微软雅黑"/>
              </a:rPr>
              <a:t>组</a:t>
            </a:r>
            <a:r>
              <a:rPr sz="2000" spc="5" dirty="0">
                <a:latin typeface="微软雅黑"/>
                <a:cs typeface="微软雅黑"/>
              </a:rPr>
              <a:t>合</a:t>
            </a:r>
            <a:r>
              <a:rPr sz="2000" spc="10" dirty="0">
                <a:latin typeface="微软雅黑"/>
                <a:cs typeface="微软雅黑"/>
              </a:rPr>
              <a:t>，通过计</a:t>
            </a:r>
            <a:r>
              <a:rPr sz="2000" dirty="0">
                <a:latin typeface="微软雅黑"/>
                <a:cs typeface="微软雅黑"/>
              </a:rPr>
              <a:t>算机</a:t>
            </a:r>
            <a:r>
              <a:rPr sz="2000" spc="10" dirty="0">
                <a:latin typeface="微软雅黑"/>
                <a:cs typeface="微软雅黑"/>
              </a:rPr>
              <a:t>网络的</a:t>
            </a:r>
            <a:r>
              <a:rPr sz="2000" dirty="0">
                <a:latin typeface="微软雅黑"/>
                <a:cs typeface="微软雅黑"/>
              </a:rPr>
              <a:t>协</a:t>
            </a:r>
            <a:r>
              <a:rPr sz="2000" spc="10" dirty="0">
                <a:latin typeface="微软雅黑"/>
                <a:cs typeface="微软雅黑"/>
              </a:rPr>
              <a:t>调</a:t>
            </a:r>
            <a:r>
              <a:rPr sz="2000" dirty="0">
                <a:latin typeface="微软雅黑"/>
                <a:cs typeface="微软雅黑"/>
              </a:rPr>
              <a:t>和</a:t>
            </a:r>
            <a:r>
              <a:rPr sz="2000" spc="10" dirty="0">
                <a:latin typeface="微软雅黑"/>
                <a:cs typeface="微软雅黑"/>
              </a:rPr>
              <a:t>运</a:t>
            </a:r>
            <a:r>
              <a:rPr sz="2000" spc="30" dirty="0">
                <a:latin typeface="微软雅黑"/>
                <a:cs typeface="微软雅黑"/>
              </a:rPr>
              <a:t>作</a:t>
            </a:r>
            <a:r>
              <a:rPr sz="2000" spc="10" dirty="0">
                <a:latin typeface="微软雅黑"/>
                <a:cs typeface="微软雅黑"/>
              </a:rPr>
              <a:t>，</a:t>
            </a:r>
            <a:r>
              <a:rPr sz="2000" dirty="0">
                <a:latin typeface="微软雅黑"/>
                <a:cs typeface="微软雅黑"/>
              </a:rPr>
              <a:t>将</a:t>
            </a:r>
            <a:r>
              <a:rPr sz="2000" spc="10" dirty="0">
                <a:latin typeface="微软雅黑"/>
                <a:cs typeface="微软雅黑"/>
              </a:rPr>
              <a:t>分</a:t>
            </a:r>
            <a:r>
              <a:rPr sz="2000" dirty="0">
                <a:latin typeface="微软雅黑"/>
                <a:cs typeface="微软雅黑"/>
              </a:rPr>
              <a:t>布</a:t>
            </a:r>
            <a:r>
              <a:rPr sz="2000" spc="10" dirty="0">
                <a:latin typeface="微软雅黑"/>
                <a:cs typeface="微软雅黑"/>
              </a:rPr>
              <a:t>在不同</a:t>
            </a:r>
            <a:r>
              <a:rPr sz="2000" dirty="0">
                <a:latin typeface="微软雅黑"/>
                <a:cs typeface="微软雅黑"/>
              </a:rPr>
              <a:t>地</a:t>
            </a:r>
            <a:r>
              <a:rPr sz="2000" spc="10" dirty="0">
                <a:latin typeface="微软雅黑"/>
                <a:cs typeface="微软雅黑"/>
              </a:rPr>
              <a:t>点</a:t>
            </a:r>
            <a:r>
              <a:rPr sz="2000" dirty="0">
                <a:latin typeface="微软雅黑"/>
                <a:cs typeface="微软雅黑"/>
              </a:rPr>
              <a:t>的</a:t>
            </a:r>
            <a:r>
              <a:rPr sz="2000" spc="10" dirty="0">
                <a:latin typeface="微软雅黑"/>
                <a:cs typeface="微软雅黑"/>
              </a:rPr>
              <a:t>制造资</a:t>
            </a:r>
            <a:r>
              <a:rPr sz="2000" spc="15" dirty="0">
                <a:latin typeface="微软雅黑"/>
                <a:cs typeface="微软雅黑"/>
              </a:rPr>
              <a:t>源</a:t>
            </a:r>
            <a:r>
              <a:rPr sz="2000" spc="10" dirty="0">
                <a:latin typeface="微软雅黑"/>
                <a:cs typeface="微软雅黑"/>
              </a:rPr>
              <a:t>（</a:t>
            </a:r>
            <a:r>
              <a:rPr sz="2000" dirty="0">
                <a:latin typeface="微软雅黑"/>
                <a:cs typeface="微软雅黑"/>
              </a:rPr>
              <a:t>人</a:t>
            </a:r>
            <a:r>
              <a:rPr sz="2000" spc="10" dirty="0">
                <a:latin typeface="微软雅黑"/>
                <a:cs typeface="微软雅黑"/>
              </a:rPr>
              <a:t>力</a:t>
            </a:r>
            <a:r>
              <a:rPr sz="2000" dirty="0">
                <a:latin typeface="微软雅黑"/>
                <a:cs typeface="微软雅黑"/>
              </a:rPr>
              <a:t>、 </a:t>
            </a:r>
            <a:r>
              <a:rPr sz="2000" spc="10" dirty="0">
                <a:latin typeface="微软雅黑"/>
                <a:cs typeface="微软雅黑"/>
              </a:rPr>
              <a:t>设备和信</a:t>
            </a:r>
            <a:r>
              <a:rPr sz="2000" dirty="0">
                <a:latin typeface="微软雅黑"/>
                <a:cs typeface="微软雅黑"/>
              </a:rPr>
              <a:t>息资</a:t>
            </a:r>
            <a:r>
              <a:rPr sz="2000" spc="20" dirty="0">
                <a:latin typeface="微软雅黑"/>
                <a:cs typeface="微软雅黑"/>
              </a:rPr>
              <a:t>源</a:t>
            </a:r>
            <a:r>
              <a:rPr sz="2000" spc="10" dirty="0">
                <a:latin typeface="微软雅黑"/>
                <a:cs typeface="微软雅黑"/>
              </a:rPr>
              <a:t>）组织</a:t>
            </a:r>
            <a:r>
              <a:rPr sz="2000" dirty="0">
                <a:latin typeface="微软雅黑"/>
                <a:cs typeface="微软雅黑"/>
              </a:rPr>
              <a:t>起来</a:t>
            </a:r>
            <a:r>
              <a:rPr sz="2000" spc="15" dirty="0">
                <a:latin typeface="微软雅黑"/>
                <a:cs typeface="微软雅黑"/>
              </a:rPr>
              <a:t>，</a:t>
            </a:r>
            <a:r>
              <a:rPr sz="2000" spc="10" dirty="0">
                <a:latin typeface="微软雅黑"/>
                <a:cs typeface="微软雅黑"/>
              </a:rPr>
              <a:t>打破时</a:t>
            </a:r>
            <a:r>
              <a:rPr sz="2000" dirty="0">
                <a:latin typeface="微软雅黑"/>
                <a:cs typeface="微软雅黑"/>
              </a:rPr>
              <a:t>间和</a:t>
            </a:r>
            <a:r>
              <a:rPr sz="2000" spc="10" dirty="0">
                <a:latin typeface="微软雅黑"/>
                <a:cs typeface="微软雅黑"/>
              </a:rPr>
              <a:t>空间约</a:t>
            </a:r>
            <a:r>
              <a:rPr sz="2000" spc="20" dirty="0">
                <a:latin typeface="微软雅黑"/>
                <a:cs typeface="微软雅黑"/>
              </a:rPr>
              <a:t>束</a:t>
            </a:r>
            <a:r>
              <a:rPr sz="2000" dirty="0">
                <a:latin typeface="微软雅黑"/>
                <a:cs typeface="微软雅黑"/>
              </a:rPr>
              <a:t>，共</a:t>
            </a:r>
            <a:r>
              <a:rPr sz="2000" spc="10" dirty="0">
                <a:latin typeface="微软雅黑"/>
                <a:cs typeface="微软雅黑"/>
              </a:rPr>
              <a:t>同完成复</a:t>
            </a:r>
            <a:r>
              <a:rPr sz="2000" dirty="0">
                <a:latin typeface="微软雅黑"/>
                <a:cs typeface="微软雅黑"/>
              </a:rPr>
              <a:t>杂产</a:t>
            </a:r>
            <a:r>
              <a:rPr sz="2000" spc="10" dirty="0">
                <a:latin typeface="微软雅黑"/>
                <a:cs typeface="微软雅黑"/>
              </a:rPr>
              <a:t>品的制造</a:t>
            </a:r>
            <a:r>
              <a:rPr sz="2000" dirty="0">
                <a:latin typeface="微软雅黑"/>
                <a:cs typeface="微软雅黑"/>
              </a:rPr>
              <a:t>过</a:t>
            </a:r>
            <a:r>
              <a:rPr sz="2000" spc="15" dirty="0">
                <a:latin typeface="微软雅黑"/>
                <a:cs typeface="微软雅黑"/>
              </a:rPr>
              <a:t>程</a:t>
            </a:r>
            <a:r>
              <a:rPr sz="2000" dirty="0">
                <a:latin typeface="微软雅黑"/>
                <a:cs typeface="微软雅黑"/>
              </a:rPr>
              <a:t>，  缩短产品开发和生产周</a:t>
            </a:r>
            <a:r>
              <a:rPr sz="2000" spc="-10" dirty="0">
                <a:latin typeface="微软雅黑"/>
                <a:cs typeface="微软雅黑"/>
              </a:rPr>
              <a:t>期</a:t>
            </a:r>
            <a:r>
              <a:rPr sz="2000" dirty="0">
                <a:latin typeface="微软雅黑"/>
                <a:cs typeface="微软雅黑"/>
              </a:rPr>
              <a:t>，</a:t>
            </a:r>
            <a:r>
              <a:rPr sz="2000" spc="5" dirty="0">
                <a:latin typeface="微软雅黑"/>
                <a:cs typeface="微软雅黑"/>
              </a:rPr>
              <a:t>提</a:t>
            </a:r>
            <a:r>
              <a:rPr sz="2000" spc="-10" dirty="0">
                <a:latin typeface="微软雅黑"/>
                <a:cs typeface="微软雅黑"/>
              </a:rPr>
              <a:t>高</a:t>
            </a:r>
            <a:r>
              <a:rPr sz="2000" spc="5" dirty="0">
                <a:latin typeface="微软雅黑"/>
                <a:cs typeface="微软雅黑"/>
              </a:rPr>
              <a:t>企业</a:t>
            </a:r>
            <a:r>
              <a:rPr sz="2000" spc="-10" dirty="0">
                <a:latin typeface="微软雅黑"/>
                <a:cs typeface="微软雅黑"/>
              </a:rPr>
              <a:t>的</a:t>
            </a:r>
            <a:r>
              <a:rPr sz="2000" spc="5" dirty="0">
                <a:latin typeface="微软雅黑"/>
                <a:cs typeface="微软雅黑"/>
              </a:rPr>
              <a:t>市场</a:t>
            </a:r>
            <a:r>
              <a:rPr sz="2000" spc="-10" dirty="0">
                <a:latin typeface="微软雅黑"/>
                <a:cs typeface="微软雅黑"/>
              </a:rPr>
              <a:t>竞</a:t>
            </a:r>
            <a:r>
              <a:rPr sz="2000" spc="5" dirty="0">
                <a:latin typeface="微软雅黑"/>
                <a:cs typeface="微软雅黑"/>
              </a:rPr>
              <a:t>争能</a:t>
            </a:r>
            <a:r>
              <a:rPr sz="2000" spc="-30" dirty="0">
                <a:latin typeface="微软雅黑"/>
                <a:cs typeface="微软雅黑"/>
              </a:rPr>
              <a:t>力</a:t>
            </a:r>
            <a:r>
              <a:rPr sz="2000" spc="5" dirty="0">
                <a:latin typeface="微软雅黑"/>
                <a:cs typeface="微软雅黑"/>
              </a:rPr>
              <a:t>。</a:t>
            </a:r>
            <a:endParaRPr sz="2000" dirty="0">
              <a:latin typeface="微软雅黑"/>
              <a:cs typeface="微软雅黑"/>
            </a:endParaRPr>
          </a:p>
          <a:p>
            <a:pPr marL="12700" marR="5080" indent="457200">
              <a:lnSpc>
                <a:spcPct val="200100"/>
              </a:lnSpc>
            </a:pPr>
            <a:r>
              <a:rPr sz="2000" spc="20" dirty="0">
                <a:latin typeface="微软雅黑"/>
                <a:cs typeface="微软雅黑"/>
              </a:rPr>
              <a:t>其</a:t>
            </a:r>
            <a:r>
              <a:rPr sz="2000" b="1" spc="20" dirty="0">
                <a:latin typeface="微软雅黑"/>
                <a:cs typeface="微软雅黑"/>
              </a:rPr>
              <a:t>具体的</a:t>
            </a:r>
            <a:r>
              <a:rPr sz="2000" b="1" spc="10" dirty="0">
                <a:latin typeface="微软雅黑"/>
                <a:cs typeface="微软雅黑"/>
              </a:rPr>
              <a:t>实现</a:t>
            </a:r>
            <a:r>
              <a:rPr sz="2000" b="1" spc="20" dirty="0">
                <a:latin typeface="微软雅黑"/>
                <a:cs typeface="微软雅黑"/>
              </a:rPr>
              <a:t>过</a:t>
            </a:r>
            <a:r>
              <a:rPr sz="2000" b="1" spc="25" dirty="0">
                <a:latin typeface="微软雅黑"/>
                <a:cs typeface="微软雅黑"/>
              </a:rPr>
              <a:t>程</a:t>
            </a:r>
            <a:r>
              <a:rPr sz="2000" spc="20" dirty="0">
                <a:latin typeface="微软雅黑"/>
                <a:cs typeface="微软雅黑"/>
              </a:rPr>
              <a:t>，主</a:t>
            </a:r>
            <a:r>
              <a:rPr sz="2000" spc="10" dirty="0">
                <a:latin typeface="微软雅黑"/>
                <a:cs typeface="微软雅黑"/>
              </a:rPr>
              <a:t>要依</a:t>
            </a:r>
            <a:r>
              <a:rPr sz="2000" spc="20" dirty="0">
                <a:latin typeface="微软雅黑"/>
                <a:cs typeface="微软雅黑"/>
              </a:rPr>
              <a:t>靠网络协</a:t>
            </a:r>
            <a:r>
              <a:rPr sz="2000" spc="10" dirty="0">
                <a:latin typeface="微软雅黑"/>
                <a:cs typeface="微软雅黑"/>
              </a:rPr>
              <a:t>同制</a:t>
            </a:r>
            <a:r>
              <a:rPr sz="2000" spc="20" dirty="0">
                <a:latin typeface="微软雅黑"/>
                <a:cs typeface="微软雅黑"/>
              </a:rPr>
              <a:t>造平台</a:t>
            </a:r>
            <a:r>
              <a:rPr sz="2000" spc="10" dirty="0">
                <a:latin typeface="微软雅黑"/>
                <a:cs typeface="微软雅黑"/>
              </a:rPr>
              <a:t>来</a:t>
            </a:r>
            <a:r>
              <a:rPr sz="2000" spc="20" dirty="0">
                <a:latin typeface="微软雅黑"/>
                <a:cs typeface="微软雅黑"/>
              </a:rPr>
              <a:t>支</a:t>
            </a:r>
            <a:r>
              <a:rPr sz="2000" spc="10" dirty="0">
                <a:latin typeface="微软雅黑"/>
                <a:cs typeface="微软雅黑"/>
              </a:rPr>
              <a:t>持</a:t>
            </a:r>
            <a:r>
              <a:rPr sz="2000" spc="20" dirty="0">
                <a:latin typeface="微软雅黑"/>
                <a:cs typeface="微软雅黑"/>
              </a:rPr>
              <a:t>协同制</a:t>
            </a:r>
            <a:r>
              <a:rPr sz="2000" spc="10" dirty="0">
                <a:latin typeface="微软雅黑"/>
                <a:cs typeface="微软雅黑"/>
              </a:rPr>
              <a:t>造</a:t>
            </a:r>
            <a:r>
              <a:rPr sz="2000" spc="20" dirty="0">
                <a:latin typeface="微软雅黑"/>
                <a:cs typeface="微软雅黑"/>
              </a:rPr>
              <a:t>链</a:t>
            </a:r>
            <a:r>
              <a:rPr sz="2000" spc="10" dirty="0">
                <a:latin typeface="微软雅黑"/>
                <a:cs typeface="微软雅黑"/>
              </a:rPr>
              <a:t>的</a:t>
            </a:r>
            <a:r>
              <a:rPr sz="2000" spc="20" dirty="0">
                <a:latin typeface="微软雅黑"/>
                <a:cs typeface="微软雅黑"/>
              </a:rPr>
              <a:t>组织和</a:t>
            </a:r>
            <a:r>
              <a:rPr sz="2000" spc="10" dirty="0">
                <a:latin typeface="微软雅黑"/>
                <a:cs typeface="微软雅黑"/>
              </a:rPr>
              <a:t>运</a:t>
            </a:r>
            <a:r>
              <a:rPr sz="2000" spc="80" dirty="0">
                <a:latin typeface="微软雅黑"/>
                <a:cs typeface="微软雅黑"/>
              </a:rPr>
              <a:t>行</a:t>
            </a:r>
            <a:r>
              <a:rPr sz="2000" dirty="0">
                <a:latin typeface="微软雅黑"/>
                <a:cs typeface="微软雅黑"/>
              </a:rPr>
              <a:t>。 </a:t>
            </a:r>
            <a:r>
              <a:rPr sz="2000" spc="10" dirty="0">
                <a:latin typeface="微软雅黑"/>
                <a:cs typeface="微软雅黑"/>
              </a:rPr>
              <a:t>该协同平</a:t>
            </a:r>
            <a:r>
              <a:rPr sz="2000" spc="5" dirty="0">
                <a:latin typeface="微软雅黑"/>
                <a:cs typeface="微软雅黑"/>
              </a:rPr>
              <a:t>台是以</a:t>
            </a:r>
            <a:r>
              <a:rPr sz="2000" spc="15" dirty="0">
                <a:latin typeface="微软雅黑"/>
                <a:cs typeface="微软雅黑"/>
              </a:rPr>
              <a:t>提</a:t>
            </a:r>
            <a:r>
              <a:rPr sz="2000" spc="10" dirty="0">
                <a:latin typeface="微软雅黑"/>
                <a:cs typeface="微软雅黑"/>
              </a:rPr>
              <a:t>供资</a:t>
            </a:r>
            <a:r>
              <a:rPr sz="2000" spc="5" dirty="0">
                <a:latin typeface="微软雅黑"/>
                <a:cs typeface="微软雅黑"/>
              </a:rPr>
              <a:t>源共享</a:t>
            </a:r>
            <a:r>
              <a:rPr sz="2000" spc="15" dirty="0">
                <a:latin typeface="微软雅黑"/>
                <a:cs typeface="微软雅黑"/>
              </a:rPr>
              <a:t>服</a:t>
            </a:r>
            <a:r>
              <a:rPr sz="2000" spc="10" dirty="0">
                <a:latin typeface="微软雅黑"/>
                <a:cs typeface="微软雅黑"/>
              </a:rPr>
              <a:t>务为</a:t>
            </a:r>
            <a:r>
              <a:rPr sz="2000" spc="5" dirty="0">
                <a:latin typeface="微软雅黑"/>
                <a:cs typeface="微软雅黑"/>
              </a:rPr>
              <a:t>主要功</a:t>
            </a:r>
            <a:r>
              <a:rPr sz="2000" spc="15" dirty="0">
                <a:latin typeface="微软雅黑"/>
                <a:cs typeface="微软雅黑"/>
              </a:rPr>
              <a:t>能</a:t>
            </a:r>
            <a:r>
              <a:rPr sz="2000" spc="10" dirty="0">
                <a:latin typeface="微软雅黑"/>
                <a:cs typeface="微软雅黑"/>
              </a:rPr>
              <a:t>的信</a:t>
            </a:r>
            <a:r>
              <a:rPr sz="2000" spc="5" dirty="0">
                <a:latin typeface="微软雅黑"/>
                <a:cs typeface="微软雅黑"/>
              </a:rPr>
              <a:t>息基础</a:t>
            </a:r>
            <a:r>
              <a:rPr sz="2000" spc="15" dirty="0">
                <a:latin typeface="微软雅黑"/>
                <a:cs typeface="微软雅黑"/>
              </a:rPr>
              <a:t>结</a:t>
            </a:r>
            <a:r>
              <a:rPr sz="2000" spc="45" dirty="0">
                <a:latin typeface="微软雅黑"/>
                <a:cs typeface="微软雅黑"/>
              </a:rPr>
              <a:t>构</a:t>
            </a:r>
            <a:r>
              <a:rPr sz="2000" spc="10" dirty="0">
                <a:latin typeface="微软雅黑"/>
                <a:cs typeface="微软雅黑"/>
              </a:rPr>
              <a:t>，</a:t>
            </a:r>
            <a:r>
              <a:rPr sz="2000" spc="5" dirty="0">
                <a:latin typeface="微软雅黑"/>
                <a:cs typeface="微软雅黑"/>
              </a:rPr>
              <a:t>可以是</a:t>
            </a:r>
            <a:r>
              <a:rPr sz="2000" spc="15" dirty="0">
                <a:latin typeface="微软雅黑"/>
                <a:cs typeface="微软雅黑"/>
              </a:rPr>
              <a:t>若</a:t>
            </a:r>
            <a:r>
              <a:rPr sz="2000" spc="10" dirty="0">
                <a:latin typeface="微软雅黑"/>
                <a:cs typeface="微软雅黑"/>
              </a:rPr>
              <a:t>干固</a:t>
            </a:r>
            <a:r>
              <a:rPr sz="2000" spc="5" dirty="0">
                <a:latin typeface="微软雅黑"/>
                <a:cs typeface="微软雅黑"/>
              </a:rPr>
              <a:t>定合作 </a:t>
            </a:r>
            <a:r>
              <a:rPr sz="2000" dirty="0">
                <a:latin typeface="微软雅黑"/>
                <a:cs typeface="微软雅黑"/>
              </a:rPr>
              <a:t>伙伴间的小型网络协同</a:t>
            </a:r>
            <a:r>
              <a:rPr sz="2000" spc="-15" dirty="0">
                <a:latin typeface="微软雅黑"/>
                <a:cs typeface="微软雅黑"/>
              </a:rPr>
              <a:t>平</a:t>
            </a:r>
            <a:r>
              <a:rPr sz="2000" dirty="0">
                <a:latin typeface="微软雅黑"/>
                <a:cs typeface="微软雅黑"/>
              </a:rPr>
              <a:t>台，</a:t>
            </a:r>
            <a:r>
              <a:rPr sz="2000" spc="-15" dirty="0">
                <a:latin typeface="微软雅黑"/>
                <a:cs typeface="微软雅黑"/>
              </a:rPr>
              <a:t>也</a:t>
            </a:r>
            <a:r>
              <a:rPr sz="2000" dirty="0">
                <a:latin typeface="微软雅黑"/>
                <a:cs typeface="微软雅黑"/>
              </a:rPr>
              <a:t>可以</a:t>
            </a:r>
            <a:r>
              <a:rPr sz="2000" spc="-15" dirty="0">
                <a:latin typeface="微软雅黑"/>
                <a:cs typeface="微软雅黑"/>
              </a:rPr>
              <a:t>是</a:t>
            </a:r>
            <a:r>
              <a:rPr sz="2000" dirty="0">
                <a:latin typeface="微软雅黑"/>
                <a:cs typeface="微软雅黑"/>
              </a:rPr>
              <a:t>开放</a:t>
            </a:r>
            <a:r>
              <a:rPr sz="2000" spc="-15" dirty="0">
                <a:latin typeface="微软雅黑"/>
                <a:cs typeface="微软雅黑"/>
              </a:rPr>
              <a:t>的</a:t>
            </a:r>
            <a:r>
              <a:rPr sz="2000" dirty="0">
                <a:latin typeface="微软雅黑"/>
                <a:cs typeface="微软雅黑"/>
              </a:rPr>
              <a:t>大型</a:t>
            </a:r>
            <a:r>
              <a:rPr sz="2000" spc="-15" dirty="0">
                <a:latin typeface="微软雅黑"/>
                <a:cs typeface="微软雅黑"/>
              </a:rPr>
              <a:t>网</a:t>
            </a:r>
            <a:r>
              <a:rPr sz="2000" dirty="0">
                <a:latin typeface="微软雅黑"/>
                <a:cs typeface="微软雅黑"/>
              </a:rPr>
              <a:t>络协</a:t>
            </a:r>
            <a:r>
              <a:rPr sz="2000" spc="-15" dirty="0">
                <a:latin typeface="微软雅黑"/>
                <a:cs typeface="微软雅黑"/>
              </a:rPr>
              <a:t>同</a:t>
            </a:r>
            <a:r>
              <a:rPr sz="2000" dirty="0">
                <a:latin typeface="微软雅黑"/>
                <a:cs typeface="微软雅黑"/>
              </a:rPr>
              <a:t>平台。</a:t>
            </a:r>
          </a:p>
        </p:txBody>
      </p:sp>
      <p:pic>
        <p:nvPicPr>
          <p:cNvPr id="4" name="luvvoice.com-20240823-k3rA">
            <a:hlinkClick r:id="" action="ppaction://media"/>
            <a:extLst>
              <a:ext uri="{FF2B5EF4-FFF2-40B4-BE49-F238E27FC236}">
                <a16:creationId xmlns:a16="http://schemas.microsoft.com/office/drawing/2014/main" id="{F49E68B3-D39D-43B3-4ADA-69A65D6397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5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7336" y="421589"/>
            <a:ext cx="3086100"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1F487C"/>
                </a:solidFill>
                <a:latin typeface="微软雅黑"/>
                <a:cs typeface="微软雅黑"/>
              </a:rPr>
              <a:t>2</a:t>
            </a:r>
            <a:r>
              <a:rPr sz="2800" b="1" spc="-10" dirty="0">
                <a:solidFill>
                  <a:srgbClr val="1F487C"/>
                </a:solidFill>
                <a:latin typeface="微软雅黑"/>
                <a:cs typeface="微软雅黑"/>
              </a:rPr>
              <a:t>、建造过程服务化</a:t>
            </a:r>
            <a:endParaRPr sz="2800">
              <a:latin typeface="微软雅黑"/>
              <a:cs typeface="微软雅黑"/>
            </a:endParaRPr>
          </a:p>
        </p:txBody>
      </p:sp>
      <p:sp>
        <p:nvSpPr>
          <p:cNvPr id="3" name="object 3"/>
          <p:cNvSpPr/>
          <p:nvPr/>
        </p:nvSpPr>
        <p:spPr>
          <a:xfrm>
            <a:off x="6150864" y="3014466"/>
            <a:ext cx="5378195" cy="3729228"/>
          </a:xfrm>
          <a:prstGeom prst="rect">
            <a:avLst/>
          </a:prstGeom>
          <a:blipFill>
            <a:blip r:embed="rId5" cstate="print"/>
            <a:stretch>
              <a:fillRect/>
            </a:stretch>
          </a:blipFill>
        </p:spPr>
        <p:txBody>
          <a:bodyPr wrap="square" lIns="0" tIns="0" rIns="0" bIns="0" rtlCol="0"/>
          <a:lstStyle/>
          <a:p>
            <a:endParaRPr/>
          </a:p>
        </p:txBody>
      </p:sp>
      <p:sp>
        <p:nvSpPr>
          <p:cNvPr id="4" name="object 4"/>
          <p:cNvSpPr/>
          <p:nvPr/>
        </p:nvSpPr>
        <p:spPr>
          <a:xfrm>
            <a:off x="6176771" y="3040379"/>
            <a:ext cx="5276087" cy="3627120"/>
          </a:xfrm>
          <a:prstGeom prst="rect">
            <a:avLst/>
          </a:prstGeom>
          <a:blipFill>
            <a:blip r:embed="rId6" cstate="print"/>
            <a:stretch>
              <a:fillRect/>
            </a:stretch>
          </a:blipFill>
        </p:spPr>
        <p:txBody>
          <a:bodyPr wrap="square" lIns="0" tIns="0" rIns="0" bIns="0" rtlCol="0"/>
          <a:lstStyle/>
          <a:p>
            <a:endParaRPr/>
          </a:p>
        </p:txBody>
      </p:sp>
      <p:sp>
        <p:nvSpPr>
          <p:cNvPr id="5" name="object 5"/>
          <p:cNvSpPr txBox="1"/>
          <p:nvPr/>
        </p:nvSpPr>
        <p:spPr>
          <a:xfrm>
            <a:off x="1455547" y="1054100"/>
            <a:ext cx="9476740" cy="4955540"/>
          </a:xfrm>
          <a:prstGeom prst="rect">
            <a:avLst/>
          </a:prstGeom>
        </p:spPr>
        <p:txBody>
          <a:bodyPr vert="horz" wrap="square" lIns="0" tIns="12700" rIns="0" bIns="0" rtlCol="0">
            <a:spAutoFit/>
          </a:bodyPr>
          <a:lstStyle/>
          <a:p>
            <a:pPr marL="476250" indent="-342900">
              <a:lnSpc>
                <a:spcPct val="100000"/>
              </a:lnSpc>
              <a:spcBef>
                <a:spcPts val="100"/>
              </a:spcBef>
              <a:buSzPct val="118750"/>
              <a:buFont typeface="Wingdings"/>
              <a:buChar char=""/>
              <a:tabLst>
                <a:tab pos="476250" algn="l"/>
              </a:tabLst>
            </a:pPr>
            <a:r>
              <a:rPr sz="2400" b="1" dirty="0">
                <a:latin typeface="微软雅黑"/>
                <a:cs typeface="微软雅黑"/>
              </a:rPr>
              <a:t>网络协同建造服务</a:t>
            </a:r>
            <a:endParaRPr sz="2400" dirty="0">
              <a:latin typeface="微软雅黑"/>
              <a:cs typeface="微软雅黑"/>
            </a:endParaRPr>
          </a:p>
          <a:p>
            <a:pPr marL="12700" marR="5080" indent="457200" algn="just">
              <a:lnSpc>
                <a:spcPct val="150000"/>
              </a:lnSpc>
              <a:spcBef>
                <a:spcPts val="405"/>
              </a:spcBef>
            </a:pPr>
            <a:r>
              <a:rPr sz="1800" spc="10" dirty="0">
                <a:latin typeface="微软雅黑"/>
                <a:cs typeface="微软雅黑"/>
              </a:rPr>
              <a:t>同样</a:t>
            </a:r>
            <a:r>
              <a:rPr sz="1800" spc="20" dirty="0">
                <a:latin typeface="微软雅黑"/>
                <a:cs typeface="微软雅黑"/>
              </a:rPr>
              <a:t>的</a:t>
            </a:r>
            <a:r>
              <a:rPr sz="1800" spc="10" dirty="0">
                <a:latin typeface="微软雅黑"/>
                <a:cs typeface="微软雅黑"/>
              </a:rPr>
              <a:t>道</a:t>
            </a:r>
            <a:r>
              <a:rPr sz="1800" spc="30" dirty="0">
                <a:latin typeface="微软雅黑"/>
                <a:cs typeface="微软雅黑"/>
              </a:rPr>
              <a:t>理</a:t>
            </a:r>
            <a:r>
              <a:rPr sz="1800" spc="20" dirty="0">
                <a:latin typeface="微软雅黑"/>
                <a:cs typeface="微软雅黑"/>
              </a:rPr>
              <a:t>，</a:t>
            </a:r>
            <a:r>
              <a:rPr sz="1800" spc="10" dirty="0">
                <a:latin typeface="微软雅黑"/>
                <a:cs typeface="微软雅黑"/>
              </a:rPr>
              <a:t>由于</a:t>
            </a:r>
            <a:r>
              <a:rPr sz="1800" spc="20" dirty="0">
                <a:latin typeface="微软雅黑"/>
                <a:cs typeface="微软雅黑"/>
              </a:rPr>
              <a:t>目</a:t>
            </a:r>
            <a:r>
              <a:rPr sz="1800" spc="10" dirty="0">
                <a:latin typeface="微软雅黑"/>
                <a:cs typeface="微软雅黑"/>
              </a:rPr>
              <a:t>前</a:t>
            </a:r>
            <a:r>
              <a:rPr sz="1800" spc="20" dirty="0">
                <a:latin typeface="微软雅黑"/>
                <a:cs typeface="微软雅黑"/>
              </a:rPr>
              <a:t>建设</a:t>
            </a:r>
            <a:r>
              <a:rPr sz="1800" spc="10" dirty="0">
                <a:latin typeface="微软雅黑"/>
                <a:cs typeface="微软雅黑"/>
              </a:rPr>
              <a:t>工程</a:t>
            </a:r>
            <a:r>
              <a:rPr sz="1800" spc="20" dirty="0">
                <a:latin typeface="微软雅黑"/>
                <a:cs typeface="微软雅黑"/>
              </a:rPr>
              <a:t>项</a:t>
            </a:r>
            <a:r>
              <a:rPr sz="1800" spc="10" dirty="0">
                <a:latin typeface="微软雅黑"/>
                <a:cs typeface="微软雅黑"/>
              </a:rPr>
              <a:t>目规</a:t>
            </a:r>
            <a:r>
              <a:rPr sz="1800" spc="20" dirty="0">
                <a:latin typeface="微软雅黑"/>
                <a:cs typeface="微软雅黑"/>
              </a:rPr>
              <a:t>模</a:t>
            </a:r>
            <a:r>
              <a:rPr sz="1800" spc="10" dirty="0">
                <a:latin typeface="微软雅黑"/>
                <a:cs typeface="微软雅黑"/>
              </a:rPr>
              <a:t>日趋</a:t>
            </a:r>
            <a:r>
              <a:rPr sz="1800" spc="20" dirty="0">
                <a:latin typeface="微软雅黑"/>
                <a:cs typeface="微软雅黑"/>
              </a:rPr>
              <a:t>庞</a:t>
            </a:r>
            <a:r>
              <a:rPr sz="1800" spc="40" dirty="0">
                <a:latin typeface="微软雅黑"/>
                <a:cs typeface="微软雅黑"/>
              </a:rPr>
              <a:t>大</a:t>
            </a:r>
            <a:r>
              <a:rPr sz="1800" spc="10" dirty="0">
                <a:latin typeface="微软雅黑"/>
                <a:cs typeface="微软雅黑"/>
              </a:rPr>
              <a:t>，</a:t>
            </a:r>
            <a:r>
              <a:rPr sz="1800" spc="20" dirty="0">
                <a:latin typeface="微软雅黑"/>
                <a:cs typeface="微软雅黑"/>
              </a:rPr>
              <a:t>实</a:t>
            </a:r>
            <a:r>
              <a:rPr sz="1800" spc="10" dirty="0">
                <a:latin typeface="微软雅黑"/>
                <a:cs typeface="微软雅黑"/>
              </a:rPr>
              <a:t>施过</a:t>
            </a:r>
            <a:r>
              <a:rPr sz="1800" spc="20" dirty="0">
                <a:latin typeface="微软雅黑"/>
                <a:cs typeface="微软雅黑"/>
              </a:rPr>
              <a:t>程</a:t>
            </a:r>
            <a:r>
              <a:rPr sz="1800" spc="10" dirty="0">
                <a:latin typeface="微软雅黑"/>
                <a:cs typeface="微软雅黑"/>
              </a:rPr>
              <a:t>及涉</a:t>
            </a:r>
            <a:r>
              <a:rPr sz="1800" spc="20" dirty="0">
                <a:latin typeface="微软雅黑"/>
                <a:cs typeface="微软雅黑"/>
              </a:rPr>
              <a:t>及</a:t>
            </a:r>
            <a:r>
              <a:rPr sz="1800" spc="10" dirty="0">
                <a:latin typeface="微软雅黑"/>
                <a:cs typeface="微软雅黑"/>
              </a:rPr>
              <a:t>的相</a:t>
            </a:r>
            <a:r>
              <a:rPr sz="1800" spc="20" dirty="0">
                <a:latin typeface="微软雅黑"/>
                <a:cs typeface="微软雅黑"/>
              </a:rPr>
              <a:t>关</a:t>
            </a:r>
            <a:r>
              <a:rPr sz="1800" spc="10" dirty="0">
                <a:latin typeface="微软雅黑"/>
                <a:cs typeface="微软雅黑"/>
              </a:rPr>
              <a:t>技术</a:t>
            </a:r>
            <a:r>
              <a:rPr sz="1800" spc="20" dirty="0">
                <a:latin typeface="微软雅黑"/>
                <a:cs typeface="微软雅黑"/>
              </a:rPr>
              <a:t>也</a:t>
            </a:r>
            <a:r>
              <a:rPr sz="1800" spc="10" dirty="0">
                <a:latin typeface="微软雅黑"/>
                <a:cs typeface="微软雅黑"/>
              </a:rPr>
              <a:t>日益</a:t>
            </a:r>
            <a:r>
              <a:rPr sz="1800" dirty="0">
                <a:latin typeface="微软雅黑"/>
                <a:cs typeface="微软雅黑"/>
              </a:rPr>
              <a:t>复 </a:t>
            </a:r>
            <a:r>
              <a:rPr sz="1800" spc="5" dirty="0">
                <a:latin typeface="微软雅黑"/>
                <a:cs typeface="微软雅黑"/>
              </a:rPr>
              <a:t>杂，导</a:t>
            </a:r>
            <a:r>
              <a:rPr sz="1800" spc="15" dirty="0">
                <a:latin typeface="微软雅黑"/>
                <a:cs typeface="微软雅黑"/>
              </a:rPr>
              <a:t>致</a:t>
            </a:r>
            <a:r>
              <a:rPr sz="1800" spc="5" dirty="0">
                <a:latin typeface="微软雅黑"/>
                <a:cs typeface="微软雅黑"/>
              </a:rPr>
              <a:t>工</a:t>
            </a:r>
            <a:r>
              <a:rPr sz="1800" spc="15" dirty="0">
                <a:latin typeface="微软雅黑"/>
                <a:cs typeface="微软雅黑"/>
              </a:rPr>
              <a:t>程</a:t>
            </a:r>
            <a:r>
              <a:rPr sz="1800" spc="5" dirty="0">
                <a:latin typeface="微软雅黑"/>
                <a:cs typeface="微软雅黑"/>
              </a:rPr>
              <a:t>参建主</a:t>
            </a:r>
            <a:r>
              <a:rPr sz="1800" spc="15" dirty="0">
                <a:latin typeface="微软雅黑"/>
                <a:cs typeface="微软雅黑"/>
              </a:rPr>
              <a:t>体</a:t>
            </a:r>
            <a:r>
              <a:rPr sz="1800" spc="5" dirty="0">
                <a:latin typeface="微软雅黑"/>
                <a:cs typeface="微软雅黑"/>
              </a:rPr>
              <a:t>日</a:t>
            </a:r>
            <a:r>
              <a:rPr sz="1800" spc="15" dirty="0">
                <a:latin typeface="微软雅黑"/>
                <a:cs typeface="微软雅黑"/>
              </a:rPr>
              <a:t>益</a:t>
            </a:r>
            <a:r>
              <a:rPr sz="1800" spc="5" dirty="0">
                <a:latin typeface="微软雅黑"/>
                <a:cs typeface="微软雅黑"/>
              </a:rPr>
              <a:t>增</a:t>
            </a:r>
            <a:r>
              <a:rPr sz="1800" spc="35" dirty="0">
                <a:latin typeface="微软雅黑"/>
                <a:cs typeface="微软雅黑"/>
              </a:rPr>
              <a:t>加</a:t>
            </a:r>
            <a:r>
              <a:rPr sz="1800" spc="5" dirty="0">
                <a:latin typeface="微软雅黑"/>
                <a:cs typeface="微软雅黑"/>
              </a:rPr>
              <a:t>。</a:t>
            </a:r>
            <a:r>
              <a:rPr sz="1800" spc="20" dirty="0">
                <a:latin typeface="微软雅黑"/>
                <a:cs typeface="微软雅黑"/>
              </a:rPr>
              <a:t>为</a:t>
            </a:r>
            <a:r>
              <a:rPr sz="1800" spc="5" dirty="0">
                <a:latin typeface="微软雅黑"/>
                <a:cs typeface="微软雅黑"/>
              </a:rPr>
              <a:t>此</a:t>
            </a:r>
            <a:r>
              <a:rPr sz="1800" spc="20" dirty="0">
                <a:latin typeface="微软雅黑"/>
                <a:cs typeface="微软雅黑"/>
              </a:rPr>
              <a:t>，</a:t>
            </a:r>
            <a:r>
              <a:rPr sz="1800" spc="5" dirty="0">
                <a:latin typeface="微软雅黑"/>
                <a:cs typeface="微软雅黑"/>
              </a:rPr>
              <a:t>可以搭</a:t>
            </a:r>
            <a:r>
              <a:rPr sz="1800" spc="15" dirty="0">
                <a:latin typeface="微软雅黑"/>
                <a:cs typeface="微软雅黑"/>
              </a:rPr>
              <a:t>建</a:t>
            </a:r>
            <a:r>
              <a:rPr sz="1800" spc="5" dirty="0">
                <a:latin typeface="微软雅黑"/>
                <a:cs typeface="微软雅黑"/>
              </a:rPr>
              <a:t>网</a:t>
            </a:r>
            <a:r>
              <a:rPr sz="1800" spc="15" dirty="0">
                <a:latin typeface="微软雅黑"/>
                <a:cs typeface="微软雅黑"/>
              </a:rPr>
              <a:t>络</a:t>
            </a:r>
            <a:r>
              <a:rPr sz="1800" spc="5" dirty="0">
                <a:latin typeface="微软雅黑"/>
                <a:cs typeface="微软雅黑"/>
              </a:rPr>
              <a:t>协同建</a:t>
            </a:r>
            <a:r>
              <a:rPr sz="1800" spc="15" dirty="0">
                <a:latin typeface="微软雅黑"/>
                <a:cs typeface="微软雅黑"/>
              </a:rPr>
              <a:t>造</a:t>
            </a:r>
            <a:r>
              <a:rPr sz="1800" spc="5" dirty="0">
                <a:latin typeface="微软雅黑"/>
                <a:cs typeface="微软雅黑"/>
              </a:rPr>
              <a:t>服</a:t>
            </a:r>
            <a:r>
              <a:rPr sz="1800" spc="15" dirty="0">
                <a:latin typeface="微软雅黑"/>
                <a:cs typeface="微软雅黑"/>
              </a:rPr>
              <a:t>务</a:t>
            </a:r>
            <a:r>
              <a:rPr sz="1800" spc="5" dirty="0">
                <a:latin typeface="微软雅黑"/>
                <a:cs typeface="微软雅黑"/>
              </a:rPr>
              <a:t>平</a:t>
            </a:r>
            <a:r>
              <a:rPr sz="1800" spc="40" dirty="0">
                <a:latin typeface="微软雅黑"/>
                <a:cs typeface="微软雅黑"/>
              </a:rPr>
              <a:t>台</a:t>
            </a:r>
            <a:r>
              <a:rPr sz="1800" spc="5" dirty="0">
                <a:latin typeface="微软雅黑"/>
                <a:cs typeface="微软雅黑"/>
              </a:rPr>
              <a:t>，</a:t>
            </a:r>
            <a:r>
              <a:rPr sz="1800" spc="15" dirty="0">
                <a:latin typeface="微软雅黑"/>
                <a:cs typeface="微软雅黑"/>
              </a:rPr>
              <a:t>更</a:t>
            </a:r>
            <a:r>
              <a:rPr sz="1800" spc="5" dirty="0">
                <a:latin typeface="微软雅黑"/>
                <a:cs typeface="微软雅黑"/>
              </a:rPr>
              <a:t>好</a:t>
            </a:r>
            <a:r>
              <a:rPr sz="1800" spc="15" dirty="0">
                <a:latin typeface="微软雅黑"/>
                <a:cs typeface="微软雅黑"/>
              </a:rPr>
              <a:t>地</a:t>
            </a:r>
            <a:r>
              <a:rPr sz="1800" spc="5" dirty="0">
                <a:latin typeface="微软雅黑"/>
                <a:cs typeface="微软雅黑"/>
              </a:rPr>
              <a:t>为项目建</a:t>
            </a:r>
            <a:r>
              <a:rPr sz="1800" dirty="0">
                <a:latin typeface="微软雅黑"/>
                <a:cs typeface="微软雅黑"/>
              </a:rPr>
              <a:t>造 服务，提升项目决策效率和工程安全质</a:t>
            </a:r>
            <a:r>
              <a:rPr sz="1800" spc="-30" dirty="0">
                <a:latin typeface="微软雅黑"/>
                <a:cs typeface="微软雅黑"/>
              </a:rPr>
              <a:t>量</a:t>
            </a:r>
            <a:r>
              <a:rPr sz="1800" dirty="0">
                <a:latin typeface="微软雅黑"/>
                <a:cs typeface="微软雅黑"/>
              </a:rPr>
              <a:t>。</a:t>
            </a:r>
          </a:p>
          <a:p>
            <a:pPr>
              <a:lnSpc>
                <a:spcPct val="100000"/>
              </a:lnSpc>
              <a:spcBef>
                <a:spcPts val="15"/>
              </a:spcBef>
            </a:pPr>
            <a:endParaRPr sz="2700" dirty="0">
              <a:latin typeface="Times New Roman"/>
              <a:cs typeface="Times New Roman"/>
            </a:endParaRPr>
          </a:p>
          <a:p>
            <a:pPr marL="12700" marR="4772025" indent="457200">
              <a:lnSpc>
                <a:spcPct val="150000"/>
              </a:lnSpc>
            </a:pPr>
            <a:r>
              <a:rPr sz="1800" spc="60" dirty="0">
                <a:latin typeface="微软雅黑"/>
                <a:cs typeface="微软雅黑"/>
              </a:rPr>
              <a:t>例如</a:t>
            </a:r>
            <a:r>
              <a:rPr sz="1800" spc="45" dirty="0">
                <a:latin typeface="微软雅黑"/>
                <a:cs typeface="微软雅黑"/>
              </a:rPr>
              <a:t>地</a:t>
            </a:r>
            <a:r>
              <a:rPr sz="1800" spc="60" dirty="0">
                <a:latin typeface="微软雅黑"/>
                <a:cs typeface="微软雅黑"/>
              </a:rPr>
              <a:t>铁</a:t>
            </a:r>
            <a:r>
              <a:rPr sz="1800" spc="45" dirty="0">
                <a:latin typeface="微软雅黑"/>
                <a:cs typeface="微软雅黑"/>
              </a:rPr>
              <a:t>工程</a:t>
            </a:r>
            <a:r>
              <a:rPr sz="1800" spc="55" dirty="0">
                <a:latin typeface="微软雅黑"/>
                <a:cs typeface="微软雅黑"/>
              </a:rPr>
              <a:t>中</a:t>
            </a:r>
            <a:r>
              <a:rPr sz="1800" spc="60" dirty="0">
                <a:latin typeface="微软雅黑"/>
                <a:cs typeface="微软雅黑"/>
              </a:rPr>
              <a:t>，</a:t>
            </a:r>
            <a:r>
              <a:rPr sz="1800" spc="45" dirty="0">
                <a:latin typeface="微软雅黑"/>
                <a:cs typeface="微软雅黑"/>
              </a:rPr>
              <a:t>安</a:t>
            </a:r>
            <a:r>
              <a:rPr sz="1800" spc="55" dirty="0">
                <a:latin typeface="微软雅黑"/>
                <a:cs typeface="微软雅黑"/>
              </a:rPr>
              <a:t>全</a:t>
            </a:r>
            <a:r>
              <a:rPr sz="1800" spc="45" dirty="0">
                <a:latin typeface="微软雅黑"/>
                <a:cs typeface="微软雅黑"/>
              </a:rPr>
              <a:t>管理</a:t>
            </a:r>
            <a:r>
              <a:rPr sz="1800" spc="55" dirty="0">
                <a:latin typeface="微软雅黑"/>
                <a:cs typeface="微软雅黑"/>
              </a:rPr>
              <a:t>十分</a:t>
            </a:r>
            <a:r>
              <a:rPr sz="1800" spc="45" dirty="0">
                <a:latin typeface="微软雅黑"/>
                <a:cs typeface="微软雅黑"/>
              </a:rPr>
              <a:t>重</a:t>
            </a:r>
            <a:r>
              <a:rPr sz="1800" spc="75" dirty="0">
                <a:latin typeface="微软雅黑"/>
                <a:cs typeface="微软雅黑"/>
              </a:rPr>
              <a:t>要</a:t>
            </a:r>
            <a:r>
              <a:rPr sz="1800" dirty="0">
                <a:latin typeface="微软雅黑"/>
                <a:cs typeface="微软雅黑"/>
              </a:rPr>
              <a:t>。</a:t>
            </a:r>
            <a:r>
              <a:rPr sz="1800" spc="45" dirty="0">
                <a:latin typeface="微软雅黑"/>
                <a:cs typeface="微软雅黑"/>
              </a:rPr>
              <a:t>地 铁安全管</a:t>
            </a:r>
            <a:r>
              <a:rPr sz="1800" spc="35" dirty="0">
                <a:latin typeface="微软雅黑"/>
                <a:cs typeface="微软雅黑"/>
              </a:rPr>
              <a:t>理</a:t>
            </a:r>
            <a:r>
              <a:rPr sz="1800" spc="45" dirty="0">
                <a:latin typeface="微软雅黑"/>
                <a:cs typeface="微软雅黑"/>
              </a:rPr>
              <a:t>，主要由业</a:t>
            </a:r>
            <a:r>
              <a:rPr sz="1800" spc="30" dirty="0">
                <a:latin typeface="微软雅黑"/>
                <a:cs typeface="微软雅黑"/>
              </a:rPr>
              <a:t>主</a:t>
            </a:r>
            <a:r>
              <a:rPr sz="1800" spc="45" dirty="0">
                <a:latin typeface="微软雅黑"/>
                <a:cs typeface="微软雅黑"/>
              </a:rPr>
              <a:t>单</a:t>
            </a:r>
            <a:r>
              <a:rPr sz="1800" spc="55" dirty="0">
                <a:latin typeface="微软雅黑"/>
                <a:cs typeface="微软雅黑"/>
              </a:rPr>
              <a:t>位</a:t>
            </a:r>
            <a:r>
              <a:rPr sz="1800" spc="45" dirty="0">
                <a:latin typeface="微软雅黑"/>
                <a:cs typeface="微软雅黑"/>
              </a:rPr>
              <a:t>、施工</a:t>
            </a:r>
            <a:r>
              <a:rPr sz="1800" spc="30" dirty="0">
                <a:latin typeface="微软雅黑"/>
                <a:cs typeface="微软雅黑"/>
              </a:rPr>
              <a:t>单</a:t>
            </a:r>
            <a:r>
              <a:rPr sz="1800" spc="50" dirty="0">
                <a:latin typeface="微软雅黑"/>
                <a:cs typeface="微软雅黑"/>
              </a:rPr>
              <a:t>位</a:t>
            </a:r>
            <a:r>
              <a:rPr sz="1800" dirty="0">
                <a:latin typeface="微软雅黑"/>
                <a:cs typeface="微软雅黑"/>
              </a:rPr>
              <a:t>、</a:t>
            </a:r>
            <a:r>
              <a:rPr sz="1800" spc="45" dirty="0">
                <a:latin typeface="微软雅黑"/>
                <a:cs typeface="微软雅黑"/>
              </a:rPr>
              <a:t>监 理单位和第三方监测机构共同实施完</a:t>
            </a:r>
            <a:r>
              <a:rPr sz="1800" spc="50" dirty="0">
                <a:latin typeface="微软雅黑"/>
                <a:cs typeface="微软雅黑"/>
              </a:rPr>
              <a:t>成</a:t>
            </a:r>
            <a:r>
              <a:rPr sz="1800" dirty="0">
                <a:latin typeface="微软雅黑"/>
                <a:cs typeface="微软雅黑"/>
              </a:rPr>
              <a:t>。</a:t>
            </a:r>
            <a:r>
              <a:rPr sz="1800" spc="10" dirty="0">
                <a:latin typeface="微软雅黑"/>
                <a:cs typeface="微软雅黑"/>
              </a:rPr>
              <a:t> </a:t>
            </a:r>
            <a:r>
              <a:rPr sz="1800" spc="45" dirty="0">
                <a:latin typeface="微软雅黑"/>
                <a:cs typeface="微软雅黑"/>
              </a:rPr>
              <a:t>为 此</a:t>
            </a:r>
            <a:r>
              <a:rPr sz="1800" spc="50" dirty="0">
                <a:latin typeface="微软雅黑"/>
                <a:cs typeface="微软雅黑"/>
              </a:rPr>
              <a:t>，</a:t>
            </a:r>
            <a:r>
              <a:rPr sz="1800" spc="45" dirty="0">
                <a:latin typeface="微软雅黑"/>
                <a:cs typeface="微软雅黑"/>
              </a:rPr>
              <a:t>可以借助网络协同的理</a:t>
            </a:r>
            <a:r>
              <a:rPr sz="1800" spc="50" dirty="0">
                <a:latin typeface="微软雅黑"/>
                <a:cs typeface="微软雅黑"/>
              </a:rPr>
              <a:t>念</a:t>
            </a:r>
            <a:r>
              <a:rPr sz="1800" spc="45" dirty="0">
                <a:latin typeface="微软雅黑"/>
                <a:cs typeface="微软雅黑"/>
              </a:rPr>
              <a:t>，搭建大数据 驱动的地铁施工安全综合集成控制平</a:t>
            </a:r>
            <a:r>
              <a:rPr sz="1800" spc="50" dirty="0">
                <a:latin typeface="微软雅黑"/>
                <a:cs typeface="微软雅黑"/>
              </a:rPr>
              <a:t>台</a:t>
            </a:r>
            <a:r>
              <a:rPr sz="1800" dirty="0">
                <a:latin typeface="微软雅黑"/>
                <a:cs typeface="微软雅黑"/>
              </a:rPr>
              <a:t>，</a:t>
            </a:r>
            <a:r>
              <a:rPr sz="1800" spc="15" dirty="0">
                <a:latin typeface="微软雅黑"/>
                <a:cs typeface="微软雅黑"/>
              </a:rPr>
              <a:t> </a:t>
            </a:r>
            <a:r>
              <a:rPr sz="1800" spc="45" dirty="0">
                <a:latin typeface="微软雅黑"/>
                <a:cs typeface="微软雅黑"/>
              </a:rPr>
              <a:t>支 持地铁建设项目的各参与方协同管控地铁</a:t>
            </a:r>
            <a:r>
              <a:rPr sz="1800" dirty="0">
                <a:latin typeface="微软雅黑"/>
                <a:cs typeface="微软雅黑"/>
              </a:rPr>
              <a:t>工程 建设安全。</a:t>
            </a:r>
          </a:p>
        </p:txBody>
      </p:sp>
      <p:pic>
        <p:nvPicPr>
          <p:cNvPr id="6" name="luvvoice.com-20240823-Bslq">
            <a:hlinkClick r:id="" action="ppaction://media"/>
            <a:extLst>
              <a:ext uri="{FF2B5EF4-FFF2-40B4-BE49-F238E27FC236}">
                <a16:creationId xmlns:a16="http://schemas.microsoft.com/office/drawing/2014/main" id="{7E3F8768-DDED-D2B6-EF76-24F76653319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7336" y="421589"/>
            <a:ext cx="3086100"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1F487C"/>
                </a:solidFill>
                <a:latin typeface="微软雅黑"/>
                <a:cs typeface="微软雅黑"/>
              </a:rPr>
              <a:t>2</a:t>
            </a:r>
            <a:r>
              <a:rPr sz="2800" b="1" spc="-10" dirty="0">
                <a:solidFill>
                  <a:srgbClr val="1F487C"/>
                </a:solidFill>
                <a:latin typeface="微软雅黑"/>
                <a:cs typeface="微软雅黑"/>
              </a:rPr>
              <a:t>、建造过程服务化</a:t>
            </a:r>
            <a:endParaRPr sz="2800">
              <a:latin typeface="微软雅黑"/>
              <a:cs typeface="微软雅黑"/>
            </a:endParaRPr>
          </a:p>
        </p:txBody>
      </p:sp>
      <p:sp>
        <p:nvSpPr>
          <p:cNvPr id="3" name="object 3"/>
          <p:cNvSpPr/>
          <p:nvPr/>
        </p:nvSpPr>
        <p:spPr>
          <a:xfrm>
            <a:off x="3643884" y="3729228"/>
            <a:ext cx="4904232" cy="2881884"/>
          </a:xfrm>
          <a:prstGeom prst="rect">
            <a:avLst/>
          </a:prstGeom>
          <a:blipFill>
            <a:blip r:embed="rId5" cstate="print"/>
            <a:stretch>
              <a:fillRect/>
            </a:stretch>
          </a:blipFill>
        </p:spPr>
        <p:txBody>
          <a:bodyPr wrap="square" lIns="0" tIns="0" rIns="0" bIns="0" rtlCol="0"/>
          <a:lstStyle/>
          <a:p>
            <a:endParaRPr/>
          </a:p>
        </p:txBody>
      </p:sp>
      <p:sp>
        <p:nvSpPr>
          <p:cNvPr id="4" name="object 4"/>
          <p:cNvSpPr txBox="1"/>
          <p:nvPr/>
        </p:nvSpPr>
        <p:spPr>
          <a:xfrm>
            <a:off x="1455547" y="1054100"/>
            <a:ext cx="9477375" cy="2500630"/>
          </a:xfrm>
          <a:prstGeom prst="rect">
            <a:avLst/>
          </a:prstGeom>
        </p:spPr>
        <p:txBody>
          <a:bodyPr vert="horz" wrap="square" lIns="0" tIns="12700" rIns="0" bIns="0" rtlCol="0">
            <a:spAutoFit/>
          </a:bodyPr>
          <a:lstStyle/>
          <a:p>
            <a:pPr marL="476250" indent="-342900">
              <a:lnSpc>
                <a:spcPct val="100000"/>
              </a:lnSpc>
              <a:spcBef>
                <a:spcPts val="100"/>
              </a:spcBef>
              <a:buSzPct val="118750"/>
              <a:buFont typeface="Wingdings"/>
              <a:buChar char=""/>
              <a:tabLst>
                <a:tab pos="476250" algn="l"/>
              </a:tabLst>
            </a:pPr>
            <a:r>
              <a:rPr sz="2400" b="1" dirty="0">
                <a:latin typeface="微软雅黑"/>
                <a:cs typeface="微软雅黑"/>
              </a:rPr>
              <a:t>工程金融服务</a:t>
            </a:r>
            <a:endParaRPr sz="2400">
              <a:latin typeface="微软雅黑"/>
              <a:cs typeface="微软雅黑"/>
            </a:endParaRPr>
          </a:p>
          <a:p>
            <a:pPr marL="12700" marR="5080" indent="457200" algn="just">
              <a:lnSpc>
                <a:spcPct val="150000"/>
              </a:lnSpc>
              <a:spcBef>
                <a:spcPts val="405"/>
              </a:spcBef>
            </a:pPr>
            <a:r>
              <a:rPr sz="1800" spc="10" dirty="0">
                <a:latin typeface="微软雅黑"/>
                <a:cs typeface="微软雅黑"/>
              </a:rPr>
              <a:t>在工</a:t>
            </a:r>
            <a:r>
              <a:rPr sz="1800" spc="20" dirty="0">
                <a:latin typeface="微软雅黑"/>
                <a:cs typeface="微软雅黑"/>
              </a:rPr>
              <a:t>程</a:t>
            </a:r>
            <a:r>
              <a:rPr sz="1800" spc="10" dirty="0">
                <a:latin typeface="微软雅黑"/>
                <a:cs typeface="微软雅黑"/>
              </a:rPr>
              <a:t>建</a:t>
            </a:r>
            <a:r>
              <a:rPr sz="1800" spc="20" dirty="0">
                <a:latin typeface="微软雅黑"/>
                <a:cs typeface="微软雅黑"/>
              </a:rPr>
              <a:t>造</a:t>
            </a:r>
            <a:r>
              <a:rPr sz="1800" spc="30" dirty="0">
                <a:latin typeface="微软雅黑"/>
                <a:cs typeface="微软雅黑"/>
              </a:rPr>
              <a:t>中</a:t>
            </a:r>
            <a:r>
              <a:rPr sz="1800" spc="10" dirty="0">
                <a:latin typeface="微软雅黑"/>
                <a:cs typeface="微软雅黑"/>
              </a:rPr>
              <a:t>，金</a:t>
            </a:r>
            <a:r>
              <a:rPr sz="1800" spc="20" dirty="0">
                <a:latin typeface="微软雅黑"/>
                <a:cs typeface="微软雅黑"/>
              </a:rPr>
              <a:t>融</a:t>
            </a:r>
            <a:r>
              <a:rPr sz="1800" spc="10" dirty="0">
                <a:latin typeface="微软雅黑"/>
                <a:cs typeface="微软雅黑"/>
              </a:rPr>
              <a:t>服</a:t>
            </a:r>
            <a:r>
              <a:rPr sz="1800" spc="20" dirty="0">
                <a:latin typeface="微软雅黑"/>
                <a:cs typeface="微软雅黑"/>
              </a:rPr>
              <a:t>务是</a:t>
            </a:r>
            <a:r>
              <a:rPr sz="1800" spc="10" dirty="0">
                <a:latin typeface="微软雅黑"/>
                <a:cs typeface="微软雅黑"/>
              </a:rPr>
              <a:t>建筑</a:t>
            </a:r>
            <a:r>
              <a:rPr sz="1800" spc="20" dirty="0">
                <a:latin typeface="微软雅黑"/>
                <a:cs typeface="微软雅黑"/>
              </a:rPr>
              <a:t>业</a:t>
            </a:r>
            <a:r>
              <a:rPr sz="1800" spc="10" dirty="0">
                <a:latin typeface="微软雅黑"/>
                <a:cs typeface="微软雅黑"/>
              </a:rPr>
              <a:t>发展</a:t>
            </a:r>
            <a:r>
              <a:rPr sz="1800" spc="20" dirty="0">
                <a:latin typeface="微软雅黑"/>
                <a:cs typeface="微软雅黑"/>
              </a:rPr>
              <a:t>的</a:t>
            </a:r>
            <a:r>
              <a:rPr sz="1800" spc="10" dirty="0">
                <a:latin typeface="微软雅黑"/>
                <a:cs typeface="微软雅黑"/>
              </a:rPr>
              <a:t>一种</a:t>
            </a:r>
            <a:r>
              <a:rPr sz="1800" spc="20" dirty="0">
                <a:latin typeface="微软雅黑"/>
                <a:cs typeface="微软雅黑"/>
              </a:rPr>
              <a:t>外</a:t>
            </a:r>
            <a:r>
              <a:rPr sz="1800" spc="10" dirty="0">
                <a:latin typeface="微软雅黑"/>
                <a:cs typeface="微软雅黑"/>
              </a:rPr>
              <a:t>部环</a:t>
            </a:r>
            <a:r>
              <a:rPr sz="1800" spc="55" dirty="0">
                <a:latin typeface="微软雅黑"/>
                <a:cs typeface="微软雅黑"/>
              </a:rPr>
              <a:t>境</a:t>
            </a:r>
            <a:r>
              <a:rPr sz="1800" spc="10" dirty="0">
                <a:latin typeface="微软雅黑"/>
                <a:cs typeface="微软雅黑"/>
              </a:rPr>
              <a:t>，是</a:t>
            </a:r>
            <a:r>
              <a:rPr sz="1800" spc="20" dirty="0">
                <a:latin typeface="微软雅黑"/>
                <a:cs typeface="微软雅黑"/>
              </a:rPr>
              <a:t>金</a:t>
            </a:r>
            <a:r>
              <a:rPr sz="1800" spc="10" dirty="0">
                <a:latin typeface="微软雅黑"/>
                <a:cs typeface="微软雅黑"/>
              </a:rPr>
              <a:t>融系</a:t>
            </a:r>
            <a:r>
              <a:rPr sz="1800" spc="20" dirty="0">
                <a:latin typeface="微软雅黑"/>
                <a:cs typeface="微软雅黑"/>
              </a:rPr>
              <a:t>统</a:t>
            </a:r>
            <a:r>
              <a:rPr sz="1800" spc="10" dirty="0">
                <a:latin typeface="微软雅黑"/>
                <a:cs typeface="微软雅黑"/>
              </a:rPr>
              <a:t>向建</a:t>
            </a:r>
            <a:r>
              <a:rPr sz="1800" spc="20" dirty="0">
                <a:latin typeface="微软雅黑"/>
                <a:cs typeface="微软雅黑"/>
              </a:rPr>
              <a:t>筑</a:t>
            </a:r>
            <a:r>
              <a:rPr sz="1800" spc="10" dirty="0">
                <a:latin typeface="微软雅黑"/>
                <a:cs typeface="微软雅黑"/>
              </a:rPr>
              <a:t>业提</a:t>
            </a:r>
            <a:r>
              <a:rPr sz="1800" spc="20" dirty="0">
                <a:latin typeface="微软雅黑"/>
                <a:cs typeface="微软雅黑"/>
              </a:rPr>
              <a:t>供</a:t>
            </a:r>
            <a:r>
              <a:rPr sz="1800" spc="10" dirty="0">
                <a:latin typeface="微软雅黑"/>
                <a:cs typeface="微软雅黑"/>
              </a:rPr>
              <a:t>的一</a:t>
            </a:r>
            <a:r>
              <a:rPr sz="1800" dirty="0">
                <a:latin typeface="微软雅黑"/>
                <a:cs typeface="微软雅黑"/>
              </a:rPr>
              <a:t>种 </a:t>
            </a:r>
            <a:r>
              <a:rPr sz="1800" spc="5" dirty="0">
                <a:latin typeface="微软雅黑"/>
                <a:cs typeface="微软雅黑"/>
              </a:rPr>
              <a:t>基础性</a:t>
            </a:r>
            <a:r>
              <a:rPr sz="1800" spc="15" dirty="0">
                <a:latin typeface="微软雅黑"/>
                <a:cs typeface="微软雅黑"/>
              </a:rPr>
              <a:t>服</a:t>
            </a:r>
            <a:r>
              <a:rPr sz="1800" spc="20" dirty="0">
                <a:latin typeface="微软雅黑"/>
                <a:cs typeface="微软雅黑"/>
              </a:rPr>
              <a:t>务。</a:t>
            </a:r>
            <a:r>
              <a:rPr sz="1800" spc="5" dirty="0">
                <a:latin typeface="微软雅黑"/>
                <a:cs typeface="微软雅黑"/>
              </a:rPr>
              <a:t>随着建</a:t>
            </a:r>
            <a:r>
              <a:rPr sz="1800" spc="15" dirty="0">
                <a:latin typeface="微软雅黑"/>
                <a:cs typeface="微软雅黑"/>
              </a:rPr>
              <a:t>筑</a:t>
            </a:r>
            <a:r>
              <a:rPr sz="1800" spc="5" dirty="0">
                <a:latin typeface="微软雅黑"/>
                <a:cs typeface="微软雅黑"/>
              </a:rPr>
              <a:t>业</a:t>
            </a:r>
            <a:r>
              <a:rPr sz="1800" spc="15" dirty="0">
                <a:latin typeface="微软雅黑"/>
                <a:cs typeface="微软雅黑"/>
              </a:rPr>
              <a:t>的</a:t>
            </a:r>
            <a:r>
              <a:rPr sz="1800" spc="5" dirty="0">
                <a:latin typeface="微软雅黑"/>
                <a:cs typeface="微软雅黑"/>
              </a:rPr>
              <a:t>转型升</a:t>
            </a:r>
            <a:r>
              <a:rPr sz="1800" spc="40" dirty="0">
                <a:latin typeface="微软雅黑"/>
                <a:cs typeface="微软雅黑"/>
              </a:rPr>
              <a:t>级</a:t>
            </a:r>
            <a:r>
              <a:rPr sz="1800" spc="5" dirty="0">
                <a:latin typeface="微软雅黑"/>
                <a:cs typeface="微软雅黑"/>
              </a:rPr>
              <a:t>，</a:t>
            </a:r>
            <a:r>
              <a:rPr sz="1800" spc="15" dirty="0">
                <a:latin typeface="微软雅黑"/>
                <a:cs typeface="微软雅黑"/>
              </a:rPr>
              <a:t>其</a:t>
            </a:r>
            <a:r>
              <a:rPr sz="1800" spc="5" dirty="0">
                <a:latin typeface="微软雅黑"/>
                <a:cs typeface="微软雅黑"/>
              </a:rPr>
              <a:t>对金融</a:t>
            </a:r>
            <a:r>
              <a:rPr sz="1800" spc="15" dirty="0">
                <a:latin typeface="微软雅黑"/>
                <a:cs typeface="微软雅黑"/>
              </a:rPr>
              <a:t>服</a:t>
            </a:r>
            <a:r>
              <a:rPr sz="1800" spc="5" dirty="0">
                <a:latin typeface="微软雅黑"/>
                <a:cs typeface="微软雅黑"/>
              </a:rPr>
              <a:t>务</a:t>
            </a:r>
            <a:r>
              <a:rPr sz="1800" spc="15" dirty="0">
                <a:latin typeface="微软雅黑"/>
                <a:cs typeface="微软雅黑"/>
              </a:rPr>
              <a:t>的</a:t>
            </a:r>
            <a:r>
              <a:rPr sz="1800" spc="5" dirty="0">
                <a:latin typeface="微软雅黑"/>
                <a:cs typeface="微软雅黑"/>
              </a:rPr>
              <a:t>要求也</a:t>
            </a:r>
            <a:r>
              <a:rPr sz="1800" spc="15" dirty="0">
                <a:latin typeface="微软雅黑"/>
                <a:cs typeface="微软雅黑"/>
              </a:rPr>
              <a:t>日</a:t>
            </a:r>
            <a:r>
              <a:rPr sz="1800" spc="5" dirty="0">
                <a:latin typeface="微软雅黑"/>
                <a:cs typeface="微软雅黑"/>
              </a:rPr>
              <a:t>趋</a:t>
            </a:r>
            <a:r>
              <a:rPr sz="1800" spc="15" dirty="0">
                <a:latin typeface="微软雅黑"/>
                <a:cs typeface="微软雅黑"/>
              </a:rPr>
              <a:t>多</a:t>
            </a:r>
            <a:r>
              <a:rPr sz="1800" spc="5" dirty="0">
                <a:latin typeface="微软雅黑"/>
                <a:cs typeface="微软雅黑"/>
              </a:rPr>
              <a:t>样</a:t>
            </a:r>
            <a:r>
              <a:rPr sz="1800" spc="40" dirty="0">
                <a:latin typeface="微软雅黑"/>
                <a:cs typeface="微软雅黑"/>
              </a:rPr>
              <a:t>化</a:t>
            </a:r>
            <a:r>
              <a:rPr sz="1800" spc="5" dirty="0">
                <a:latin typeface="微软雅黑"/>
                <a:cs typeface="微软雅黑"/>
              </a:rPr>
              <a:t>，</a:t>
            </a:r>
            <a:r>
              <a:rPr sz="1800" spc="15" dirty="0">
                <a:latin typeface="微软雅黑"/>
                <a:cs typeface="微软雅黑"/>
              </a:rPr>
              <a:t>由</a:t>
            </a:r>
            <a:r>
              <a:rPr sz="1800" spc="5" dirty="0">
                <a:latin typeface="微软雅黑"/>
                <a:cs typeface="微软雅黑"/>
              </a:rPr>
              <a:t>初</a:t>
            </a:r>
            <a:r>
              <a:rPr sz="1800" spc="15" dirty="0">
                <a:latin typeface="微软雅黑"/>
                <a:cs typeface="微软雅黑"/>
              </a:rPr>
              <a:t>级</a:t>
            </a:r>
            <a:r>
              <a:rPr sz="1800" spc="5" dirty="0">
                <a:latin typeface="微软雅黑"/>
                <a:cs typeface="微软雅黑"/>
              </a:rPr>
              <a:t>阶段的单</a:t>
            </a:r>
            <a:r>
              <a:rPr sz="1800" dirty="0">
                <a:latin typeface="微软雅黑"/>
                <a:cs typeface="微软雅黑"/>
              </a:rPr>
              <a:t>纯 资金需求</a:t>
            </a:r>
            <a:r>
              <a:rPr sz="1800" b="1" dirty="0">
                <a:latin typeface="微软雅黑"/>
                <a:cs typeface="微软雅黑"/>
              </a:rPr>
              <a:t>转变成了较高阶段的综合式服务需求</a:t>
            </a:r>
            <a:r>
              <a:rPr sz="1800" dirty="0">
                <a:latin typeface="微软雅黑"/>
                <a:cs typeface="微软雅黑"/>
              </a:rPr>
              <a:t>。</a:t>
            </a:r>
            <a:endParaRPr sz="1800">
              <a:latin typeface="微软雅黑"/>
              <a:cs typeface="微软雅黑"/>
            </a:endParaRPr>
          </a:p>
          <a:p>
            <a:pPr marL="12700" marR="5080" indent="457200" algn="just">
              <a:lnSpc>
                <a:spcPct val="150000"/>
              </a:lnSpc>
            </a:pPr>
            <a:r>
              <a:rPr sz="1800" spc="10" dirty="0">
                <a:latin typeface="微软雅黑"/>
                <a:cs typeface="微软雅黑"/>
              </a:rPr>
              <a:t>与建</a:t>
            </a:r>
            <a:r>
              <a:rPr sz="1800" spc="20" dirty="0">
                <a:latin typeface="微软雅黑"/>
                <a:cs typeface="微软雅黑"/>
              </a:rPr>
              <a:t>造</a:t>
            </a:r>
            <a:r>
              <a:rPr sz="1800" spc="10" dirty="0">
                <a:latin typeface="微软雅黑"/>
                <a:cs typeface="微软雅黑"/>
              </a:rPr>
              <a:t>各</a:t>
            </a:r>
            <a:r>
              <a:rPr sz="1800" spc="20" dirty="0">
                <a:latin typeface="微软雅黑"/>
                <a:cs typeface="微软雅黑"/>
              </a:rPr>
              <a:t>环节</a:t>
            </a:r>
            <a:r>
              <a:rPr sz="1800" spc="10" dirty="0">
                <a:latin typeface="微软雅黑"/>
                <a:cs typeface="微软雅黑"/>
              </a:rPr>
              <a:t>相结</a:t>
            </a:r>
            <a:r>
              <a:rPr sz="1800" spc="35" dirty="0">
                <a:latin typeface="微软雅黑"/>
                <a:cs typeface="微软雅黑"/>
              </a:rPr>
              <a:t>合</a:t>
            </a:r>
            <a:r>
              <a:rPr sz="1800" spc="10" dirty="0">
                <a:latin typeface="微软雅黑"/>
                <a:cs typeface="微软雅黑"/>
              </a:rPr>
              <a:t>，</a:t>
            </a:r>
            <a:r>
              <a:rPr sz="1800" spc="20" dirty="0">
                <a:latin typeface="微软雅黑"/>
                <a:cs typeface="微软雅黑"/>
              </a:rPr>
              <a:t>解决</a:t>
            </a:r>
            <a:r>
              <a:rPr sz="1800" spc="10" dirty="0">
                <a:latin typeface="微软雅黑"/>
                <a:cs typeface="微软雅黑"/>
              </a:rPr>
              <a:t>建设</a:t>
            </a:r>
            <a:r>
              <a:rPr sz="1800" spc="20" dirty="0">
                <a:latin typeface="微软雅黑"/>
                <a:cs typeface="微软雅黑"/>
              </a:rPr>
              <a:t>行</a:t>
            </a:r>
            <a:r>
              <a:rPr sz="1800" spc="10" dirty="0">
                <a:latin typeface="微软雅黑"/>
                <a:cs typeface="微软雅黑"/>
              </a:rPr>
              <a:t>业全</a:t>
            </a:r>
            <a:r>
              <a:rPr sz="1800" spc="20" dirty="0">
                <a:latin typeface="微软雅黑"/>
                <a:cs typeface="微软雅黑"/>
              </a:rPr>
              <a:t>流</a:t>
            </a:r>
            <a:r>
              <a:rPr sz="1800" spc="10" dirty="0">
                <a:latin typeface="微软雅黑"/>
                <a:cs typeface="微软雅黑"/>
              </a:rPr>
              <a:t>程或</a:t>
            </a:r>
            <a:r>
              <a:rPr sz="1800" spc="20" dirty="0">
                <a:latin typeface="微软雅黑"/>
                <a:cs typeface="微软雅黑"/>
              </a:rPr>
              <a:t>重</a:t>
            </a:r>
            <a:r>
              <a:rPr sz="1800" spc="10" dirty="0">
                <a:latin typeface="微软雅黑"/>
                <a:cs typeface="微软雅黑"/>
              </a:rPr>
              <a:t>点环</a:t>
            </a:r>
            <a:r>
              <a:rPr sz="1800" spc="20" dirty="0">
                <a:latin typeface="微软雅黑"/>
                <a:cs typeface="微软雅黑"/>
              </a:rPr>
              <a:t>节</a:t>
            </a:r>
            <a:r>
              <a:rPr sz="1800" spc="10" dirty="0">
                <a:latin typeface="微软雅黑"/>
                <a:cs typeface="微软雅黑"/>
              </a:rPr>
              <a:t>金融</a:t>
            </a:r>
            <a:r>
              <a:rPr sz="1800" spc="20" dirty="0">
                <a:latin typeface="微软雅黑"/>
                <a:cs typeface="微软雅黑"/>
              </a:rPr>
              <a:t>服</a:t>
            </a:r>
            <a:r>
              <a:rPr sz="1800" spc="10" dirty="0">
                <a:latin typeface="微软雅黑"/>
                <a:cs typeface="微软雅黑"/>
              </a:rPr>
              <a:t>务需</a:t>
            </a:r>
            <a:r>
              <a:rPr sz="1800" spc="60" dirty="0">
                <a:latin typeface="微软雅黑"/>
                <a:cs typeface="微软雅黑"/>
              </a:rPr>
              <a:t>求</a:t>
            </a:r>
            <a:r>
              <a:rPr sz="1800" spc="10" dirty="0">
                <a:latin typeface="微软雅黑"/>
                <a:cs typeface="微软雅黑"/>
              </a:rPr>
              <a:t>。通</a:t>
            </a:r>
            <a:r>
              <a:rPr sz="1800" spc="20" dirty="0">
                <a:latin typeface="微软雅黑"/>
                <a:cs typeface="微软雅黑"/>
              </a:rPr>
              <a:t>过</a:t>
            </a:r>
            <a:r>
              <a:rPr sz="1800" spc="10" dirty="0">
                <a:latin typeface="微软雅黑"/>
                <a:cs typeface="微软雅黑"/>
              </a:rPr>
              <a:t>金融</a:t>
            </a:r>
            <a:r>
              <a:rPr sz="1800" spc="20" dirty="0">
                <a:latin typeface="微软雅黑"/>
                <a:cs typeface="微软雅黑"/>
              </a:rPr>
              <a:t>服</a:t>
            </a:r>
            <a:r>
              <a:rPr sz="1800" spc="10" dirty="0">
                <a:latin typeface="微软雅黑"/>
                <a:cs typeface="微软雅黑"/>
              </a:rPr>
              <a:t>务优</a:t>
            </a:r>
            <a:r>
              <a:rPr sz="1800" dirty="0">
                <a:latin typeface="微软雅黑"/>
                <a:cs typeface="微软雅黑"/>
              </a:rPr>
              <a:t>化 整个流程，增强建造系统综合能力。</a:t>
            </a:r>
            <a:endParaRPr sz="1800">
              <a:latin typeface="微软雅黑"/>
              <a:cs typeface="微软雅黑"/>
            </a:endParaRPr>
          </a:p>
        </p:txBody>
      </p:sp>
      <p:pic>
        <p:nvPicPr>
          <p:cNvPr id="5" name="luvvoice.com-20240823-o7i0">
            <a:hlinkClick r:id="" action="ppaction://media"/>
            <a:extLst>
              <a:ext uri="{FF2B5EF4-FFF2-40B4-BE49-F238E27FC236}">
                <a16:creationId xmlns:a16="http://schemas.microsoft.com/office/drawing/2014/main" id="{487C98E4-7933-3F44-C9A9-16CB28F9BB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3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7336" y="421589"/>
            <a:ext cx="3086100"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1F487C"/>
                </a:solidFill>
                <a:latin typeface="微软雅黑"/>
                <a:cs typeface="微软雅黑"/>
              </a:rPr>
              <a:t>2</a:t>
            </a:r>
            <a:r>
              <a:rPr sz="2800" b="1" spc="-10" dirty="0">
                <a:solidFill>
                  <a:srgbClr val="1F487C"/>
                </a:solidFill>
                <a:latin typeface="微软雅黑"/>
                <a:cs typeface="微软雅黑"/>
              </a:rPr>
              <a:t>、建造过程服务化</a:t>
            </a:r>
            <a:endParaRPr sz="2800">
              <a:latin typeface="微软雅黑"/>
              <a:cs typeface="微软雅黑"/>
            </a:endParaRPr>
          </a:p>
        </p:txBody>
      </p:sp>
      <p:sp>
        <p:nvSpPr>
          <p:cNvPr id="3" name="object 3"/>
          <p:cNvSpPr txBox="1"/>
          <p:nvPr/>
        </p:nvSpPr>
        <p:spPr>
          <a:xfrm>
            <a:off x="5251450" y="3254173"/>
            <a:ext cx="228600" cy="302260"/>
          </a:xfrm>
          <a:prstGeom prst="rect">
            <a:avLst/>
          </a:prstGeom>
        </p:spPr>
        <p:txBody>
          <a:bodyPr vert="horz" wrap="square" lIns="0" tIns="13335" rIns="0" bIns="0" rtlCol="0">
            <a:spAutoFit/>
          </a:bodyPr>
          <a:lstStyle/>
          <a:p>
            <a:pPr>
              <a:lnSpc>
                <a:spcPct val="100000"/>
              </a:lnSpc>
              <a:spcBef>
                <a:spcPts val="105"/>
              </a:spcBef>
            </a:pPr>
            <a:r>
              <a:rPr sz="1800" dirty="0">
                <a:latin typeface="微软雅黑"/>
                <a:cs typeface="微软雅黑"/>
              </a:rPr>
              <a:t>、</a:t>
            </a:r>
            <a:endParaRPr sz="1800">
              <a:latin typeface="微软雅黑"/>
              <a:cs typeface="微软雅黑"/>
            </a:endParaRPr>
          </a:p>
        </p:txBody>
      </p:sp>
      <p:sp>
        <p:nvSpPr>
          <p:cNvPr id="4" name="object 4"/>
          <p:cNvSpPr txBox="1"/>
          <p:nvPr/>
        </p:nvSpPr>
        <p:spPr>
          <a:xfrm>
            <a:off x="1455547" y="1054100"/>
            <a:ext cx="3815079" cy="4558665"/>
          </a:xfrm>
          <a:prstGeom prst="rect">
            <a:avLst/>
          </a:prstGeom>
        </p:spPr>
        <p:txBody>
          <a:bodyPr vert="horz" wrap="square" lIns="0" tIns="12700" rIns="0" bIns="0" rtlCol="0">
            <a:spAutoFit/>
          </a:bodyPr>
          <a:lstStyle/>
          <a:p>
            <a:pPr marL="476250" indent="-342900">
              <a:lnSpc>
                <a:spcPct val="100000"/>
              </a:lnSpc>
              <a:spcBef>
                <a:spcPts val="100"/>
              </a:spcBef>
              <a:buSzPct val="118750"/>
              <a:buFont typeface="Wingdings"/>
              <a:buChar char=""/>
              <a:tabLst>
                <a:tab pos="476250" algn="l"/>
              </a:tabLst>
            </a:pPr>
            <a:r>
              <a:rPr sz="2400" b="1" dirty="0">
                <a:latin typeface="微软雅黑"/>
                <a:cs typeface="微软雅黑"/>
              </a:rPr>
              <a:t>工程金融服务</a:t>
            </a:r>
            <a:endParaRPr sz="2400" dirty="0">
              <a:latin typeface="微软雅黑"/>
              <a:cs typeface="微软雅黑"/>
            </a:endParaRPr>
          </a:p>
          <a:p>
            <a:pPr marL="12700" marR="7620" indent="457200" algn="just">
              <a:lnSpc>
                <a:spcPct val="150000"/>
              </a:lnSpc>
              <a:spcBef>
                <a:spcPts val="405"/>
              </a:spcBef>
            </a:pPr>
            <a:r>
              <a:rPr sz="1800" spc="70" dirty="0">
                <a:latin typeface="微软雅黑"/>
                <a:cs typeface="微软雅黑"/>
              </a:rPr>
              <a:t>例如，</a:t>
            </a:r>
            <a:r>
              <a:rPr sz="1800" spc="80" dirty="0">
                <a:latin typeface="微软雅黑"/>
                <a:cs typeface="微软雅黑"/>
              </a:rPr>
              <a:t>施</a:t>
            </a:r>
            <a:r>
              <a:rPr sz="1800" spc="70" dirty="0">
                <a:latin typeface="微软雅黑"/>
                <a:cs typeface="微软雅黑"/>
              </a:rPr>
              <a:t>工</a:t>
            </a:r>
            <a:r>
              <a:rPr sz="1800" spc="80" dirty="0">
                <a:latin typeface="微软雅黑"/>
                <a:cs typeface="微软雅黑"/>
              </a:rPr>
              <a:t>机</a:t>
            </a:r>
            <a:r>
              <a:rPr sz="1800" spc="70" dirty="0">
                <a:latin typeface="微软雅黑"/>
                <a:cs typeface="微软雅黑"/>
              </a:rPr>
              <a:t>械生产</a:t>
            </a:r>
            <a:r>
              <a:rPr sz="1800" spc="80" dirty="0">
                <a:latin typeface="微软雅黑"/>
                <a:cs typeface="微软雅黑"/>
              </a:rPr>
              <a:t>商</a:t>
            </a:r>
            <a:r>
              <a:rPr sz="1800" spc="70" dirty="0">
                <a:latin typeface="微软雅黑"/>
                <a:cs typeface="微软雅黑"/>
              </a:rPr>
              <a:t>卡</a:t>
            </a:r>
            <a:r>
              <a:rPr sz="1800" spc="80" dirty="0">
                <a:latin typeface="微软雅黑"/>
                <a:cs typeface="微软雅黑"/>
              </a:rPr>
              <a:t>特</a:t>
            </a:r>
            <a:r>
              <a:rPr sz="1800" spc="70" dirty="0">
                <a:latin typeface="微软雅黑"/>
                <a:cs typeface="微软雅黑"/>
              </a:rPr>
              <a:t>彼</a:t>
            </a:r>
            <a:r>
              <a:rPr sz="1800" dirty="0">
                <a:latin typeface="微软雅黑"/>
                <a:cs typeface="微软雅黑"/>
              </a:rPr>
              <a:t>勒 </a:t>
            </a:r>
            <a:r>
              <a:rPr sz="1800" spc="55" dirty="0">
                <a:latin typeface="微软雅黑"/>
                <a:cs typeface="微软雅黑"/>
              </a:rPr>
              <a:t>公司</a:t>
            </a:r>
            <a:r>
              <a:rPr sz="1800" spc="65" dirty="0">
                <a:latin typeface="微软雅黑"/>
                <a:cs typeface="微软雅黑"/>
              </a:rPr>
              <a:t>，</a:t>
            </a:r>
            <a:r>
              <a:rPr sz="1800" spc="55" dirty="0">
                <a:latin typeface="微软雅黑"/>
                <a:cs typeface="微软雅黑"/>
              </a:rPr>
              <a:t>通</a:t>
            </a:r>
            <a:r>
              <a:rPr sz="1800" spc="70" dirty="0">
                <a:latin typeface="微软雅黑"/>
                <a:cs typeface="微软雅黑"/>
              </a:rPr>
              <a:t>过完</a:t>
            </a:r>
            <a:r>
              <a:rPr sz="1800" spc="55" dirty="0">
                <a:latin typeface="微软雅黑"/>
                <a:cs typeface="微软雅黑"/>
              </a:rPr>
              <a:t>善的</a:t>
            </a:r>
            <a:r>
              <a:rPr sz="1800" spc="70" dirty="0">
                <a:latin typeface="微软雅黑"/>
                <a:cs typeface="微软雅黑"/>
              </a:rPr>
              <a:t>融</a:t>
            </a:r>
            <a:r>
              <a:rPr sz="1800" spc="55" dirty="0">
                <a:latin typeface="微软雅黑"/>
                <a:cs typeface="微软雅黑"/>
              </a:rPr>
              <a:t>资</a:t>
            </a:r>
            <a:r>
              <a:rPr sz="1800" spc="70" dirty="0">
                <a:latin typeface="微软雅黑"/>
                <a:cs typeface="微软雅黑"/>
              </a:rPr>
              <a:t>租赁</a:t>
            </a:r>
            <a:r>
              <a:rPr sz="1800" spc="55" dirty="0">
                <a:latin typeface="微软雅黑"/>
                <a:cs typeface="微软雅黑"/>
              </a:rPr>
              <a:t>服务为</a:t>
            </a:r>
            <a:r>
              <a:rPr sz="1800" dirty="0">
                <a:latin typeface="微软雅黑"/>
                <a:cs typeface="微软雅黑"/>
              </a:rPr>
              <a:t>企 </a:t>
            </a:r>
            <a:r>
              <a:rPr sz="1800" spc="20" dirty="0">
                <a:latin typeface="微软雅黑"/>
                <a:cs typeface="微软雅黑"/>
              </a:rPr>
              <a:t>业带来</a:t>
            </a:r>
            <a:r>
              <a:rPr sz="1800" spc="30" dirty="0">
                <a:latin typeface="微软雅黑"/>
                <a:cs typeface="微软雅黑"/>
              </a:rPr>
              <a:t>盈</a:t>
            </a:r>
            <a:r>
              <a:rPr sz="1800" spc="35" dirty="0">
                <a:latin typeface="微软雅黑"/>
                <a:cs typeface="微软雅黑"/>
              </a:rPr>
              <a:t>利。</a:t>
            </a:r>
            <a:r>
              <a:rPr sz="1800" spc="20" dirty="0">
                <a:latin typeface="微软雅黑"/>
                <a:cs typeface="微软雅黑"/>
              </a:rPr>
              <a:t>该公司通</a:t>
            </a:r>
            <a:r>
              <a:rPr sz="1800" spc="30" dirty="0">
                <a:latin typeface="微软雅黑"/>
                <a:cs typeface="微软雅黑"/>
              </a:rPr>
              <a:t>过全</a:t>
            </a:r>
            <a:r>
              <a:rPr sz="1800" spc="35" dirty="0">
                <a:latin typeface="微软雅黑"/>
                <a:cs typeface="微软雅黑"/>
              </a:rPr>
              <a:t>球</a:t>
            </a:r>
            <a:r>
              <a:rPr sz="1800" dirty="0">
                <a:latin typeface="微软雅黑"/>
                <a:cs typeface="微软雅黑"/>
              </a:rPr>
              <a:t>150</a:t>
            </a:r>
            <a:r>
              <a:rPr sz="1800" spc="25" dirty="0">
                <a:latin typeface="微软雅黑"/>
                <a:cs typeface="微软雅黑"/>
              </a:rPr>
              <a:t>0</a:t>
            </a:r>
            <a:r>
              <a:rPr sz="1800" dirty="0">
                <a:latin typeface="微软雅黑"/>
                <a:cs typeface="微软雅黑"/>
              </a:rPr>
              <a:t>多 </a:t>
            </a:r>
            <a:r>
              <a:rPr sz="1800" spc="55" dirty="0">
                <a:latin typeface="微软雅黑"/>
                <a:cs typeface="微软雅黑"/>
              </a:rPr>
              <a:t>个网</a:t>
            </a:r>
            <a:r>
              <a:rPr sz="1800" spc="70" dirty="0">
                <a:latin typeface="微软雅黑"/>
                <a:cs typeface="微软雅黑"/>
              </a:rPr>
              <a:t>点</a:t>
            </a:r>
            <a:r>
              <a:rPr sz="1800" spc="55" dirty="0">
                <a:latin typeface="微软雅黑"/>
                <a:cs typeface="微软雅黑"/>
              </a:rPr>
              <a:t>的</a:t>
            </a:r>
            <a:r>
              <a:rPr sz="1800" spc="70" dirty="0">
                <a:latin typeface="微软雅黑"/>
                <a:cs typeface="微软雅黑"/>
              </a:rPr>
              <a:t>租赁</a:t>
            </a:r>
            <a:r>
              <a:rPr sz="1800" spc="55" dirty="0">
                <a:latin typeface="微软雅黑"/>
                <a:cs typeface="微软雅黑"/>
              </a:rPr>
              <a:t>系</a:t>
            </a:r>
            <a:r>
              <a:rPr sz="1800" spc="75" dirty="0">
                <a:latin typeface="微软雅黑"/>
                <a:cs typeface="微软雅黑"/>
              </a:rPr>
              <a:t>统</a:t>
            </a:r>
            <a:r>
              <a:rPr sz="1800" spc="70" dirty="0">
                <a:latin typeface="微软雅黑"/>
                <a:cs typeface="微软雅黑"/>
              </a:rPr>
              <a:t>，</a:t>
            </a:r>
            <a:r>
              <a:rPr sz="1800" spc="55" dirty="0">
                <a:latin typeface="微软雅黑"/>
                <a:cs typeface="微软雅黑"/>
              </a:rPr>
              <a:t>提</a:t>
            </a:r>
            <a:r>
              <a:rPr sz="1800" spc="70" dirty="0">
                <a:latin typeface="微软雅黑"/>
                <a:cs typeface="微软雅黑"/>
              </a:rPr>
              <a:t>供短</a:t>
            </a:r>
            <a:r>
              <a:rPr sz="1800" spc="55" dirty="0">
                <a:latin typeface="微软雅黑"/>
                <a:cs typeface="微软雅黑"/>
              </a:rPr>
              <a:t>期和长</a:t>
            </a:r>
            <a:r>
              <a:rPr sz="1800" dirty="0">
                <a:latin typeface="微软雅黑"/>
                <a:cs typeface="微软雅黑"/>
              </a:rPr>
              <a:t>期 </a:t>
            </a:r>
            <a:r>
              <a:rPr sz="1800" spc="60" dirty="0">
                <a:latin typeface="微软雅黑"/>
                <a:cs typeface="微软雅黑"/>
              </a:rPr>
              <a:t>的租赁服务</a:t>
            </a:r>
            <a:r>
              <a:rPr sz="1800" spc="70" dirty="0">
                <a:latin typeface="微软雅黑"/>
                <a:cs typeface="微软雅黑"/>
              </a:rPr>
              <a:t>，</a:t>
            </a:r>
            <a:r>
              <a:rPr sz="1800" spc="55" dirty="0">
                <a:latin typeface="微软雅黑"/>
                <a:cs typeface="微软雅黑"/>
              </a:rPr>
              <a:t>以期构建一</a:t>
            </a:r>
            <a:r>
              <a:rPr sz="1800" spc="70" dirty="0">
                <a:latin typeface="微软雅黑"/>
                <a:cs typeface="微软雅黑"/>
              </a:rPr>
              <a:t>个</a:t>
            </a:r>
            <a:r>
              <a:rPr sz="1800" spc="55" dirty="0">
                <a:latin typeface="微软雅黑"/>
                <a:cs typeface="微软雅黑"/>
              </a:rPr>
              <a:t>涵盖产</a:t>
            </a:r>
            <a:r>
              <a:rPr sz="1800" dirty="0">
                <a:latin typeface="微软雅黑"/>
                <a:cs typeface="微软雅黑"/>
              </a:rPr>
              <a:t>品 技术与服务的完整产业生态链条。</a:t>
            </a:r>
          </a:p>
          <a:p>
            <a:pPr marL="12700" marR="5080" indent="457200" algn="just">
              <a:lnSpc>
                <a:spcPct val="150000"/>
              </a:lnSpc>
            </a:pPr>
            <a:r>
              <a:rPr sz="1800" spc="70" dirty="0">
                <a:latin typeface="微软雅黑"/>
                <a:cs typeface="微软雅黑"/>
              </a:rPr>
              <a:t>从其运</a:t>
            </a:r>
            <a:r>
              <a:rPr sz="1800" spc="80" dirty="0">
                <a:latin typeface="微软雅黑"/>
                <a:cs typeface="微软雅黑"/>
              </a:rPr>
              <a:t>行</a:t>
            </a:r>
            <a:r>
              <a:rPr sz="1800" spc="70" dirty="0">
                <a:latin typeface="微软雅黑"/>
                <a:cs typeface="微软雅黑"/>
              </a:rPr>
              <a:t>状</a:t>
            </a:r>
            <a:r>
              <a:rPr sz="1800" spc="80" dirty="0">
                <a:latin typeface="微软雅黑"/>
                <a:cs typeface="微软雅黑"/>
              </a:rPr>
              <a:t>况</a:t>
            </a:r>
            <a:r>
              <a:rPr sz="1800" spc="70" dirty="0">
                <a:latin typeface="微软雅黑"/>
                <a:cs typeface="微软雅黑"/>
              </a:rPr>
              <a:t>来看，</a:t>
            </a:r>
            <a:r>
              <a:rPr sz="1800" spc="80" dirty="0">
                <a:latin typeface="微软雅黑"/>
                <a:cs typeface="微软雅黑"/>
              </a:rPr>
              <a:t>由</a:t>
            </a:r>
            <a:r>
              <a:rPr sz="1800" spc="70" dirty="0">
                <a:latin typeface="微软雅黑"/>
                <a:cs typeface="微软雅黑"/>
              </a:rPr>
              <a:t>于</a:t>
            </a:r>
            <a:r>
              <a:rPr sz="1800" spc="80" dirty="0">
                <a:latin typeface="微软雅黑"/>
                <a:cs typeface="微软雅黑"/>
              </a:rPr>
              <a:t>提</a:t>
            </a:r>
            <a:r>
              <a:rPr sz="1800" spc="70" dirty="0">
                <a:latin typeface="微软雅黑"/>
                <a:cs typeface="微软雅黑"/>
              </a:rPr>
              <a:t>供</a:t>
            </a:r>
            <a:r>
              <a:rPr sz="1800" dirty="0">
                <a:latin typeface="微软雅黑"/>
                <a:cs typeface="微软雅黑"/>
              </a:rPr>
              <a:t>了 </a:t>
            </a:r>
            <a:r>
              <a:rPr sz="1800" spc="55" dirty="0">
                <a:latin typeface="微软雅黑"/>
                <a:cs typeface="微软雅黑"/>
              </a:rPr>
              <a:t>完整</a:t>
            </a:r>
            <a:r>
              <a:rPr sz="1800" spc="70" dirty="0">
                <a:latin typeface="微软雅黑"/>
                <a:cs typeface="微软雅黑"/>
              </a:rPr>
              <a:t>的</a:t>
            </a:r>
            <a:r>
              <a:rPr sz="1800" spc="55" dirty="0">
                <a:latin typeface="微软雅黑"/>
                <a:cs typeface="微软雅黑"/>
              </a:rPr>
              <a:t>租</a:t>
            </a:r>
            <a:r>
              <a:rPr sz="1800" spc="70" dirty="0">
                <a:latin typeface="微软雅黑"/>
                <a:cs typeface="微软雅黑"/>
              </a:rPr>
              <a:t>赁和</a:t>
            </a:r>
            <a:r>
              <a:rPr sz="1800" spc="55" dirty="0">
                <a:latin typeface="微软雅黑"/>
                <a:cs typeface="微软雅黑"/>
              </a:rPr>
              <a:t>技术</a:t>
            </a:r>
            <a:r>
              <a:rPr sz="1800" spc="70" dirty="0">
                <a:latin typeface="微软雅黑"/>
                <a:cs typeface="微软雅黑"/>
              </a:rPr>
              <a:t>服</a:t>
            </a:r>
            <a:r>
              <a:rPr sz="1800" spc="80" dirty="0">
                <a:latin typeface="微软雅黑"/>
                <a:cs typeface="微软雅黑"/>
              </a:rPr>
              <a:t>务</a:t>
            </a:r>
            <a:r>
              <a:rPr sz="1800" spc="70" dirty="0">
                <a:latin typeface="微软雅黑"/>
                <a:cs typeface="微软雅黑"/>
              </a:rPr>
              <a:t>，租</a:t>
            </a:r>
            <a:r>
              <a:rPr sz="1800" spc="55" dirty="0">
                <a:latin typeface="微软雅黑"/>
                <a:cs typeface="微软雅黑"/>
              </a:rPr>
              <a:t>赁业务</a:t>
            </a:r>
            <a:r>
              <a:rPr sz="1800" dirty="0">
                <a:latin typeface="微软雅黑"/>
                <a:cs typeface="微软雅黑"/>
              </a:rPr>
              <a:t>的 </a:t>
            </a:r>
            <a:r>
              <a:rPr sz="1800" spc="55" dirty="0">
                <a:latin typeface="微软雅黑"/>
                <a:cs typeface="微软雅黑"/>
              </a:rPr>
              <a:t>发展</a:t>
            </a:r>
            <a:r>
              <a:rPr sz="1800" spc="65" dirty="0">
                <a:latin typeface="微软雅黑"/>
                <a:cs typeface="微软雅黑"/>
              </a:rPr>
              <a:t>不</a:t>
            </a:r>
            <a:r>
              <a:rPr sz="1800" spc="55" dirty="0">
                <a:latin typeface="微软雅黑"/>
                <a:cs typeface="微软雅黑"/>
              </a:rPr>
              <a:t>仅</a:t>
            </a:r>
            <a:r>
              <a:rPr sz="1800" spc="65" dirty="0">
                <a:latin typeface="微软雅黑"/>
                <a:cs typeface="微软雅黑"/>
              </a:rPr>
              <a:t>没有</a:t>
            </a:r>
            <a:r>
              <a:rPr sz="1800" spc="55" dirty="0">
                <a:latin typeface="微软雅黑"/>
                <a:cs typeface="微软雅黑"/>
              </a:rPr>
              <a:t>降低</a:t>
            </a:r>
            <a:r>
              <a:rPr sz="1800" spc="65" dirty="0">
                <a:latin typeface="微软雅黑"/>
                <a:cs typeface="微软雅黑"/>
              </a:rPr>
              <a:t>产</a:t>
            </a:r>
            <a:r>
              <a:rPr sz="1800" spc="55" dirty="0">
                <a:latin typeface="微软雅黑"/>
                <a:cs typeface="微软雅黑"/>
              </a:rPr>
              <a:t>品</a:t>
            </a:r>
            <a:r>
              <a:rPr sz="1800" spc="65" dirty="0">
                <a:latin typeface="微软雅黑"/>
                <a:cs typeface="微软雅黑"/>
              </a:rPr>
              <a:t>的销</a:t>
            </a:r>
            <a:r>
              <a:rPr sz="1800" spc="75" dirty="0">
                <a:latin typeface="微软雅黑"/>
                <a:cs typeface="微软雅黑"/>
              </a:rPr>
              <a:t>售</a:t>
            </a:r>
            <a:r>
              <a:rPr sz="1800" spc="60" dirty="0">
                <a:latin typeface="微软雅黑"/>
                <a:cs typeface="微软雅黑"/>
              </a:rPr>
              <a:t>，</a:t>
            </a:r>
            <a:r>
              <a:rPr sz="1800" spc="55" dirty="0">
                <a:latin typeface="微软雅黑"/>
                <a:cs typeface="微软雅黑"/>
              </a:rPr>
              <a:t>销量 </a:t>
            </a:r>
            <a:r>
              <a:rPr sz="1800" dirty="0">
                <a:latin typeface="微软雅黑"/>
                <a:cs typeface="微软雅黑"/>
              </a:rPr>
              <a:t>不减反增。</a:t>
            </a:r>
          </a:p>
        </p:txBody>
      </p:sp>
      <p:sp>
        <p:nvSpPr>
          <p:cNvPr id="5" name="object 5"/>
          <p:cNvSpPr/>
          <p:nvPr/>
        </p:nvSpPr>
        <p:spPr>
          <a:xfrm>
            <a:off x="5552358" y="685798"/>
            <a:ext cx="6217280" cy="6039400"/>
          </a:xfrm>
          <a:prstGeom prst="rect">
            <a:avLst/>
          </a:prstGeom>
          <a:blipFill>
            <a:blip r:embed="rId5" cstate="print"/>
            <a:stretch>
              <a:fillRect/>
            </a:stretch>
          </a:blipFill>
        </p:spPr>
        <p:txBody>
          <a:bodyPr wrap="square" lIns="0" tIns="0" rIns="0" bIns="0" rtlCol="0"/>
          <a:lstStyle/>
          <a:p>
            <a:endParaRPr/>
          </a:p>
        </p:txBody>
      </p:sp>
      <p:pic>
        <p:nvPicPr>
          <p:cNvPr id="6" name="luvvoice.com-20240823-cUGO">
            <a:hlinkClick r:id="" action="ppaction://media"/>
            <a:extLst>
              <a:ext uri="{FF2B5EF4-FFF2-40B4-BE49-F238E27FC236}">
                <a16:creationId xmlns:a16="http://schemas.microsoft.com/office/drawing/2014/main" id="{12C041EB-5028-C4FF-6698-AEEB7040C8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8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824352" y="1783037"/>
            <a:ext cx="5569585" cy="2238375"/>
          </a:xfrm>
          <a:prstGeom prst="rect">
            <a:avLst/>
          </a:prstGeom>
        </p:spPr>
        <p:txBody>
          <a:bodyPr vert="horz" wrap="square" lIns="0" tIns="261620" rIns="0" bIns="0" rtlCol="0">
            <a:spAutoFit/>
          </a:bodyPr>
          <a:lstStyle/>
          <a:p>
            <a:pPr marL="12700">
              <a:lnSpc>
                <a:spcPct val="100000"/>
              </a:lnSpc>
              <a:spcBef>
                <a:spcPts val="2060"/>
              </a:spcBef>
            </a:pPr>
            <a:r>
              <a:rPr sz="3200" b="1" dirty="0">
                <a:solidFill>
                  <a:srgbClr val="17375E"/>
                </a:solidFill>
                <a:latin typeface="微软雅黑"/>
                <a:cs typeface="微软雅黑"/>
              </a:rPr>
              <a:t>1、工程建造服务化理</a:t>
            </a:r>
            <a:r>
              <a:rPr sz="3200" b="1" spc="-15" dirty="0">
                <a:solidFill>
                  <a:srgbClr val="17375E"/>
                </a:solidFill>
                <a:latin typeface="微软雅黑"/>
                <a:cs typeface="微软雅黑"/>
              </a:rPr>
              <a:t>念</a:t>
            </a:r>
            <a:r>
              <a:rPr sz="3200" b="1" dirty="0">
                <a:solidFill>
                  <a:srgbClr val="17375E"/>
                </a:solidFill>
                <a:latin typeface="微软雅黑"/>
                <a:cs typeface="微软雅黑"/>
              </a:rPr>
              <a:t>与价值</a:t>
            </a:r>
            <a:endParaRPr sz="3200" dirty="0">
              <a:latin typeface="微软雅黑"/>
              <a:cs typeface="微软雅黑"/>
            </a:endParaRPr>
          </a:p>
          <a:p>
            <a:pPr marL="12700">
              <a:lnSpc>
                <a:spcPct val="100000"/>
              </a:lnSpc>
              <a:spcBef>
                <a:spcPts val="1970"/>
              </a:spcBef>
            </a:pPr>
            <a:r>
              <a:rPr sz="3200" b="1" spc="5" dirty="0">
                <a:solidFill>
                  <a:srgbClr val="17375E"/>
                </a:solidFill>
                <a:latin typeface="微软雅黑"/>
                <a:cs typeface="微软雅黑"/>
              </a:rPr>
              <a:t>2、建造过程服务化</a:t>
            </a:r>
            <a:endParaRPr sz="3200" dirty="0">
              <a:latin typeface="微软雅黑"/>
              <a:cs typeface="微软雅黑"/>
            </a:endParaRPr>
          </a:p>
          <a:p>
            <a:pPr marL="12700">
              <a:lnSpc>
                <a:spcPct val="100000"/>
              </a:lnSpc>
              <a:spcBef>
                <a:spcPts val="1970"/>
              </a:spcBef>
            </a:pPr>
            <a:r>
              <a:rPr sz="3200" b="1" dirty="0">
                <a:solidFill>
                  <a:srgbClr val="FF0000"/>
                </a:solidFill>
                <a:latin typeface="微软雅黑"/>
                <a:cs typeface="微软雅黑"/>
              </a:rPr>
              <a:t>3、产品使用服务化</a:t>
            </a:r>
            <a:endParaRPr sz="3200" dirty="0">
              <a:latin typeface="微软雅黑"/>
              <a:cs typeface="微软雅黑"/>
            </a:endParaRPr>
          </a:p>
        </p:txBody>
      </p:sp>
      <p:sp>
        <p:nvSpPr>
          <p:cNvPr id="3" name="object 3"/>
          <p:cNvSpPr/>
          <p:nvPr/>
        </p:nvSpPr>
        <p:spPr>
          <a:xfrm>
            <a:off x="0" y="0"/>
            <a:ext cx="365760" cy="6858000"/>
          </a:xfrm>
          <a:custGeom>
            <a:avLst/>
            <a:gdLst/>
            <a:ahLst/>
            <a:cxnLst/>
            <a:rect l="l" t="t" r="r" b="b"/>
            <a:pathLst>
              <a:path w="365760" h="6858000">
                <a:moveTo>
                  <a:pt x="0" y="6858000"/>
                </a:moveTo>
                <a:lnTo>
                  <a:pt x="365760" y="6858000"/>
                </a:lnTo>
                <a:lnTo>
                  <a:pt x="365760" y="0"/>
                </a:lnTo>
                <a:lnTo>
                  <a:pt x="0" y="0"/>
                </a:lnTo>
                <a:lnTo>
                  <a:pt x="0" y="6858000"/>
                </a:lnTo>
                <a:close/>
              </a:path>
            </a:pathLst>
          </a:custGeom>
          <a:solidFill>
            <a:srgbClr val="99CCFF"/>
          </a:solidFill>
        </p:spPr>
        <p:txBody>
          <a:bodyPr wrap="square" lIns="0" tIns="0" rIns="0" bIns="0" rtlCol="0"/>
          <a:lstStyle/>
          <a:p>
            <a:endParaRPr/>
          </a:p>
        </p:txBody>
      </p:sp>
      <p:sp>
        <p:nvSpPr>
          <p:cNvPr id="4" name="object 4"/>
          <p:cNvSpPr/>
          <p:nvPr/>
        </p:nvSpPr>
        <p:spPr>
          <a:xfrm>
            <a:off x="11826240" y="0"/>
            <a:ext cx="365760" cy="6858000"/>
          </a:xfrm>
          <a:custGeom>
            <a:avLst/>
            <a:gdLst/>
            <a:ahLst/>
            <a:cxnLst/>
            <a:rect l="l" t="t" r="r" b="b"/>
            <a:pathLst>
              <a:path w="365759" h="6858000">
                <a:moveTo>
                  <a:pt x="0" y="6858000"/>
                </a:moveTo>
                <a:lnTo>
                  <a:pt x="365759" y="6858000"/>
                </a:lnTo>
                <a:lnTo>
                  <a:pt x="365759" y="0"/>
                </a:lnTo>
                <a:lnTo>
                  <a:pt x="0" y="0"/>
                </a:lnTo>
                <a:lnTo>
                  <a:pt x="0" y="6858000"/>
                </a:lnTo>
                <a:close/>
              </a:path>
            </a:pathLst>
          </a:custGeom>
          <a:solidFill>
            <a:srgbClr val="99CCFF"/>
          </a:solidFill>
        </p:spPr>
        <p:txBody>
          <a:bodyPr wrap="square" lIns="0" tIns="0" rIns="0" bIns="0" rtlCol="0"/>
          <a:lstStyle/>
          <a:p>
            <a:endParaRPr/>
          </a:p>
        </p:txBody>
      </p:sp>
      <p:pic>
        <p:nvPicPr>
          <p:cNvPr id="5" name="luvvoice.com-20240823-iJPa">
            <a:hlinkClick r:id="" action="ppaction://media"/>
            <a:extLst>
              <a:ext uri="{FF2B5EF4-FFF2-40B4-BE49-F238E27FC236}">
                <a16:creationId xmlns:a16="http://schemas.microsoft.com/office/drawing/2014/main" id="{23C7880C-8431-6B2C-496B-CFD33445ED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7336" y="421589"/>
            <a:ext cx="3086100"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1F487C"/>
                </a:solidFill>
                <a:latin typeface="微软雅黑"/>
                <a:cs typeface="微软雅黑"/>
              </a:rPr>
              <a:t>3</a:t>
            </a:r>
            <a:r>
              <a:rPr sz="2800" b="1" spc="-10" dirty="0">
                <a:solidFill>
                  <a:srgbClr val="1F487C"/>
                </a:solidFill>
                <a:latin typeface="微软雅黑"/>
                <a:cs typeface="微软雅黑"/>
              </a:rPr>
              <a:t>、产品使用服务化</a:t>
            </a:r>
            <a:endParaRPr sz="2800" dirty="0">
              <a:latin typeface="微软雅黑"/>
              <a:cs typeface="微软雅黑"/>
            </a:endParaRPr>
          </a:p>
        </p:txBody>
      </p:sp>
      <p:sp>
        <p:nvSpPr>
          <p:cNvPr id="3" name="object 3"/>
          <p:cNvSpPr txBox="1"/>
          <p:nvPr/>
        </p:nvSpPr>
        <p:spPr>
          <a:xfrm>
            <a:off x="1354963" y="1017498"/>
            <a:ext cx="9683115" cy="2220595"/>
          </a:xfrm>
          <a:prstGeom prst="rect">
            <a:avLst/>
          </a:prstGeom>
        </p:spPr>
        <p:txBody>
          <a:bodyPr vert="horz" wrap="square" lIns="0" tIns="12700" rIns="0" bIns="0" rtlCol="0">
            <a:spAutoFit/>
          </a:bodyPr>
          <a:lstStyle/>
          <a:p>
            <a:pPr marL="12700" marR="5080" indent="457200" algn="just">
              <a:lnSpc>
                <a:spcPct val="120000"/>
              </a:lnSpc>
              <a:spcBef>
                <a:spcPts val="100"/>
              </a:spcBef>
            </a:pPr>
            <a:r>
              <a:rPr sz="2000" dirty="0">
                <a:latin typeface="微软雅黑"/>
                <a:cs typeface="微软雅黑"/>
              </a:rPr>
              <a:t>传统的建筑企业主要是</a:t>
            </a:r>
            <a:r>
              <a:rPr sz="2000" spc="-15" dirty="0">
                <a:latin typeface="微软雅黑"/>
                <a:cs typeface="微软雅黑"/>
              </a:rPr>
              <a:t>提</a:t>
            </a:r>
            <a:r>
              <a:rPr sz="2000" dirty="0">
                <a:latin typeface="微软雅黑"/>
                <a:cs typeface="微软雅黑"/>
              </a:rPr>
              <a:t>供功</a:t>
            </a:r>
            <a:r>
              <a:rPr sz="2000" spc="-15" dirty="0">
                <a:latin typeface="微软雅黑"/>
                <a:cs typeface="微软雅黑"/>
              </a:rPr>
              <a:t>能</a:t>
            </a:r>
            <a:r>
              <a:rPr sz="2000" dirty="0">
                <a:latin typeface="微软雅黑"/>
                <a:cs typeface="微软雅黑"/>
              </a:rPr>
              <a:t>较为</a:t>
            </a:r>
            <a:r>
              <a:rPr sz="2000" spc="-15" dirty="0">
                <a:latin typeface="微软雅黑"/>
                <a:cs typeface="微软雅黑"/>
              </a:rPr>
              <a:t>基</a:t>
            </a:r>
            <a:r>
              <a:rPr sz="2000" dirty="0">
                <a:latin typeface="微软雅黑"/>
                <a:cs typeface="微软雅黑"/>
              </a:rPr>
              <a:t>础的</a:t>
            </a:r>
            <a:r>
              <a:rPr sz="2000" spc="-15" dirty="0">
                <a:latin typeface="微软雅黑"/>
                <a:cs typeface="微软雅黑"/>
              </a:rPr>
              <a:t>建</a:t>
            </a:r>
            <a:r>
              <a:rPr sz="2000" dirty="0">
                <a:latin typeface="微软雅黑"/>
                <a:cs typeface="微软雅黑"/>
              </a:rPr>
              <a:t>筑产</a:t>
            </a:r>
            <a:r>
              <a:rPr sz="2000" spc="-15" dirty="0">
                <a:latin typeface="微软雅黑"/>
                <a:cs typeface="微软雅黑"/>
              </a:rPr>
              <a:t>品</a:t>
            </a:r>
            <a:r>
              <a:rPr sz="2000" dirty="0">
                <a:latin typeface="微软雅黑"/>
                <a:cs typeface="微软雅黑"/>
              </a:rPr>
              <a:t>，所</a:t>
            </a:r>
            <a:r>
              <a:rPr sz="2000" spc="-15" dirty="0">
                <a:latin typeface="微软雅黑"/>
                <a:cs typeface="微软雅黑"/>
              </a:rPr>
              <a:t>创</a:t>
            </a:r>
            <a:r>
              <a:rPr sz="2000" dirty="0">
                <a:latin typeface="微软雅黑"/>
                <a:cs typeface="微软雅黑"/>
              </a:rPr>
              <a:t>造的</a:t>
            </a:r>
            <a:r>
              <a:rPr sz="2000" spc="-15" dirty="0">
                <a:latin typeface="微软雅黑"/>
                <a:cs typeface="微软雅黑"/>
              </a:rPr>
              <a:t>价</a:t>
            </a:r>
            <a:r>
              <a:rPr sz="2000" dirty="0">
                <a:latin typeface="微软雅黑"/>
                <a:cs typeface="微软雅黑"/>
              </a:rPr>
              <a:t>值处</a:t>
            </a:r>
            <a:r>
              <a:rPr sz="2000" spc="-15" dirty="0">
                <a:latin typeface="微软雅黑"/>
                <a:cs typeface="微软雅黑"/>
              </a:rPr>
              <a:t>于</a:t>
            </a:r>
            <a:r>
              <a:rPr sz="2000" dirty="0">
                <a:latin typeface="微软雅黑"/>
                <a:cs typeface="微软雅黑"/>
              </a:rPr>
              <a:t>整个</a:t>
            </a:r>
            <a:r>
              <a:rPr sz="2000" spc="-15" dirty="0">
                <a:latin typeface="微软雅黑"/>
                <a:cs typeface="微软雅黑"/>
              </a:rPr>
              <a:t>产</a:t>
            </a:r>
            <a:r>
              <a:rPr sz="2000" dirty="0">
                <a:latin typeface="微软雅黑"/>
                <a:cs typeface="微软雅黑"/>
              </a:rPr>
              <a:t>业 链的底端。这些基础功</a:t>
            </a:r>
            <a:r>
              <a:rPr sz="2000" spc="-15" dirty="0">
                <a:latin typeface="微软雅黑"/>
                <a:cs typeface="微软雅黑"/>
              </a:rPr>
              <a:t>能</a:t>
            </a:r>
            <a:r>
              <a:rPr sz="2000" dirty="0">
                <a:latin typeface="微软雅黑"/>
                <a:cs typeface="微软雅黑"/>
              </a:rPr>
              <a:t>的裸</a:t>
            </a:r>
            <a:r>
              <a:rPr sz="2000" spc="-15" dirty="0">
                <a:latin typeface="微软雅黑"/>
                <a:cs typeface="微软雅黑"/>
              </a:rPr>
              <a:t>产</a:t>
            </a:r>
            <a:r>
              <a:rPr sz="2000" dirty="0">
                <a:latin typeface="微软雅黑"/>
                <a:cs typeface="微软雅黑"/>
              </a:rPr>
              <a:t>品越</a:t>
            </a:r>
            <a:r>
              <a:rPr sz="2000" spc="-15" dirty="0">
                <a:latin typeface="微软雅黑"/>
                <a:cs typeface="微软雅黑"/>
              </a:rPr>
              <a:t>来</a:t>
            </a:r>
            <a:r>
              <a:rPr sz="2000" dirty="0">
                <a:latin typeface="微软雅黑"/>
                <a:cs typeface="微软雅黑"/>
              </a:rPr>
              <a:t>越难</a:t>
            </a:r>
            <a:r>
              <a:rPr sz="2000" spc="-15" dirty="0">
                <a:latin typeface="微软雅黑"/>
                <a:cs typeface="微软雅黑"/>
              </a:rPr>
              <a:t>满</a:t>
            </a:r>
            <a:r>
              <a:rPr sz="2000" dirty="0">
                <a:latin typeface="微软雅黑"/>
                <a:cs typeface="微软雅黑"/>
              </a:rPr>
              <a:t>足用</a:t>
            </a:r>
            <a:r>
              <a:rPr sz="2000" spc="-15" dirty="0">
                <a:latin typeface="微软雅黑"/>
                <a:cs typeface="微软雅黑"/>
              </a:rPr>
              <a:t>户</a:t>
            </a:r>
            <a:r>
              <a:rPr sz="2000" dirty="0">
                <a:latin typeface="微软雅黑"/>
                <a:cs typeface="微软雅黑"/>
              </a:rPr>
              <a:t>多样</a:t>
            </a:r>
            <a:r>
              <a:rPr sz="2000" spc="-15" dirty="0">
                <a:latin typeface="微软雅黑"/>
                <a:cs typeface="微软雅黑"/>
              </a:rPr>
              <a:t>化</a:t>
            </a:r>
            <a:r>
              <a:rPr sz="2000" dirty="0">
                <a:latin typeface="微软雅黑"/>
                <a:cs typeface="微软雅黑"/>
              </a:rPr>
              <a:t>的产</a:t>
            </a:r>
            <a:r>
              <a:rPr sz="2000" spc="-15" dirty="0">
                <a:latin typeface="微软雅黑"/>
                <a:cs typeface="微软雅黑"/>
              </a:rPr>
              <a:t>品</a:t>
            </a:r>
            <a:r>
              <a:rPr sz="2000" dirty="0">
                <a:latin typeface="微软雅黑"/>
                <a:cs typeface="微软雅黑"/>
              </a:rPr>
              <a:t>追求</a:t>
            </a:r>
            <a:r>
              <a:rPr sz="2000" spc="-15" dirty="0">
                <a:latin typeface="微软雅黑"/>
                <a:cs typeface="微软雅黑"/>
              </a:rPr>
              <a:t>和</a:t>
            </a:r>
            <a:r>
              <a:rPr sz="2000" dirty="0">
                <a:latin typeface="微软雅黑"/>
                <a:cs typeface="微软雅黑"/>
              </a:rPr>
              <a:t>服务</a:t>
            </a:r>
            <a:r>
              <a:rPr sz="2000" spc="-15" dirty="0">
                <a:latin typeface="微软雅黑"/>
                <a:cs typeface="微软雅黑"/>
              </a:rPr>
              <a:t>需</a:t>
            </a:r>
            <a:r>
              <a:rPr sz="2000" dirty="0">
                <a:latin typeface="微软雅黑"/>
                <a:cs typeface="微软雅黑"/>
              </a:rPr>
              <a:t>求。企 业可以拓展建筑产品链</a:t>
            </a:r>
            <a:r>
              <a:rPr sz="2000" spc="-10" dirty="0">
                <a:latin typeface="微软雅黑"/>
                <a:cs typeface="微软雅黑"/>
              </a:rPr>
              <a:t>条</a:t>
            </a:r>
            <a:r>
              <a:rPr sz="2000" dirty="0">
                <a:latin typeface="微软雅黑"/>
                <a:cs typeface="微软雅黑"/>
              </a:rPr>
              <a:t>业务</a:t>
            </a:r>
            <a:r>
              <a:rPr sz="2000" spc="-10" dirty="0">
                <a:latin typeface="微软雅黑"/>
                <a:cs typeface="微软雅黑"/>
              </a:rPr>
              <a:t>，</a:t>
            </a:r>
            <a:r>
              <a:rPr sz="2000" dirty="0">
                <a:latin typeface="微软雅黑"/>
                <a:cs typeface="微软雅黑"/>
              </a:rPr>
              <a:t>由提</a:t>
            </a:r>
            <a:r>
              <a:rPr sz="2000" spc="-10" dirty="0">
                <a:latin typeface="微软雅黑"/>
                <a:cs typeface="微软雅黑"/>
              </a:rPr>
              <a:t>供</a:t>
            </a:r>
            <a:r>
              <a:rPr sz="2000" dirty="0">
                <a:latin typeface="微软雅黑"/>
                <a:cs typeface="微软雅黑"/>
              </a:rPr>
              <a:t>裸产</a:t>
            </a:r>
            <a:r>
              <a:rPr sz="2000" spc="-10" dirty="0">
                <a:latin typeface="微软雅黑"/>
                <a:cs typeface="微软雅黑"/>
              </a:rPr>
              <a:t>品</a:t>
            </a:r>
            <a:r>
              <a:rPr sz="2000" dirty="0">
                <a:latin typeface="微软雅黑"/>
                <a:cs typeface="微软雅黑"/>
              </a:rPr>
              <a:t>转为</a:t>
            </a:r>
            <a:r>
              <a:rPr sz="2000" spc="-10" dirty="0">
                <a:latin typeface="微软雅黑"/>
                <a:cs typeface="微软雅黑"/>
              </a:rPr>
              <a:t>提</a:t>
            </a:r>
            <a:r>
              <a:rPr sz="2000" dirty="0">
                <a:latin typeface="微软雅黑"/>
                <a:cs typeface="微软雅黑"/>
              </a:rPr>
              <a:t>供“</a:t>
            </a:r>
            <a:r>
              <a:rPr sz="2000" spc="-10" dirty="0">
                <a:latin typeface="微软雅黑"/>
                <a:cs typeface="微软雅黑"/>
              </a:rPr>
              <a:t>产</a:t>
            </a:r>
            <a:r>
              <a:rPr sz="2000" spc="5" dirty="0">
                <a:latin typeface="微软雅黑"/>
                <a:cs typeface="微软雅黑"/>
              </a:rPr>
              <a:t>品</a:t>
            </a:r>
            <a:r>
              <a:rPr sz="2000" spc="-5" dirty="0">
                <a:latin typeface="微软雅黑"/>
                <a:cs typeface="微软雅黑"/>
              </a:rPr>
              <a:t>+</a:t>
            </a:r>
            <a:r>
              <a:rPr sz="2000" spc="5" dirty="0">
                <a:latin typeface="微软雅黑"/>
                <a:cs typeface="微软雅黑"/>
              </a:rPr>
              <a:t>服</a:t>
            </a:r>
            <a:r>
              <a:rPr sz="2000" spc="-10" dirty="0">
                <a:latin typeface="微软雅黑"/>
                <a:cs typeface="微软雅黑"/>
              </a:rPr>
              <a:t>务</a:t>
            </a:r>
            <a:r>
              <a:rPr sz="2000" spc="5" dirty="0">
                <a:latin typeface="微软雅黑"/>
                <a:cs typeface="微软雅黑"/>
              </a:rPr>
              <a:t>”的</a:t>
            </a:r>
            <a:r>
              <a:rPr sz="2000" spc="-10" dirty="0">
                <a:latin typeface="微软雅黑"/>
                <a:cs typeface="微软雅黑"/>
              </a:rPr>
              <a:t>服</a:t>
            </a:r>
            <a:r>
              <a:rPr sz="2000" spc="5" dirty="0">
                <a:latin typeface="微软雅黑"/>
                <a:cs typeface="微软雅黑"/>
              </a:rPr>
              <a:t>务包</a:t>
            </a:r>
            <a:r>
              <a:rPr sz="2000" spc="-10" dirty="0">
                <a:latin typeface="微软雅黑"/>
                <a:cs typeface="微软雅黑"/>
              </a:rPr>
              <a:t>，</a:t>
            </a:r>
            <a:r>
              <a:rPr sz="2000" spc="5" dirty="0">
                <a:latin typeface="微软雅黑"/>
                <a:cs typeface="微软雅黑"/>
              </a:rPr>
              <a:t>如个 </a:t>
            </a:r>
            <a:r>
              <a:rPr sz="2000" dirty="0">
                <a:latin typeface="微软雅黑"/>
                <a:cs typeface="微软雅黑"/>
              </a:rPr>
              <a:t>性化服务、专业化运维</a:t>
            </a:r>
            <a:r>
              <a:rPr sz="2000" spc="-15" dirty="0">
                <a:latin typeface="微软雅黑"/>
                <a:cs typeface="微软雅黑"/>
              </a:rPr>
              <a:t>服</a:t>
            </a:r>
            <a:r>
              <a:rPr sz="2000" dirty="0">
                <a:latin typeface="微软雅黑"/>
                <a:cs typeface="微软雅黑"/>
              </a:rPr>
              <a:t>务、</a:t>
            </a:r>
            <a:r>
              <a:rPr sz="2000" spc="-15" dirty="0">
                <a:latin typeface="微软雅黑"/>
                <a:cs typeface="微软雅黑"/>
              </a:rPr>
              <a:t>智</a:t>
            </a:r>
            <a:r>
              <a:rPr sz="2000" dirty="0">
                <a:latin typeface="微软雅黑"/>
                <a:cs typeface="微软雅黑"/>
              </a:rPr>
              <a:t>能产</a:t>
            </a:r>
            <a:r>
              <a:rPr sz="2000" spc="-15" dirty="0">
                <a:latin typeface="微软雅黑"/>
                <a:cs typeface="微软雅黑"/>
              </a:rPr>
              <a:t>品</a:t>
            </a:r>
            <a:r>
              <a:rPr sz="2000" dirty="0">
                <a:latin typeface="微软雅黑"/>
                <a:cs typeface="微软雅黑"/>
              </a:rPr>
              <a:t>的系</a:t>
            </a:r>
            <a:r>
              <a:rPr sz="2000" spc="-15" dirty="0">
                <a:latin typeface="微软雅黑"/>
                <a:cs typeface="微软雅黑"/>
              </a:rPr>
              <a:t>统</a:t>
            </a:r>
            <a:r>
              <a:rPr sz="2000" dirty="0">
                <a:latin typeface="微软雅黑"/>
                <a:cs typeface="微软雅黑"/>
              </a:rPr>
              <a:t>解决</a:t>
            </a:r>
            <a:r>
              <a:rPr sz="2000" spc="-15" dirty="0">
                <a:latin typeface="微软雅黑"/>
                <a:cs typeface="微软雅黑"/>
              </a:rPr>
              <a:t>方</a:t>
            </a:r>
            <a:r>
              <a:rPr sz="2000" dirty="0">
                <a:latin typeface="微软雅黑"/>
                <a:cs typeface="微软雅黑"/>
              </a:rPr>
              <a:t>案等</a:t>
            </a:r>
            <a:r>
              <a:rPr sz="2000" spc="-15" dirty="0">
                <a:latin typeface="微软雅黑"/>
                <a:cs typeface="微软雅黑"/>
              </a:rPr>
              <a:t>。</a:t>
            </a:r>
            <a:r>
              <a:rPr sz="2000" dirty="0">
                <a:latin typeface="微软雅黑"/>
                <a:cs typeface="微软雅黑"/>
              </a:rPr>
              <a:t>这样</a:t>
            </a:r>
            <a:r>
              <a:rPr sz="2000" spc="-15" dirty="0">
                <a:latin typeface="微软雅黑"/>
                <a:cs typeface="微软雅黑"/>
              </a:rPr>
              <a:t>不</a:t>
            </a:r>
            <a:r>
              <a:rPr sz="2000" dirty="0">
                <a:latin typeface="微软雅黑"/>
                <a:cs typeface="微软雅黑"/>
              </a:rPr>
              <a:t>仅能</a:t>
            </a:r>
            <a:r>
              <a:rPr sz="2000" spc="-15" dirty="0">
                <a:latin typeface="微软雅黑"/>
                <a:cs typeface="微软雅黑"/>
              </a:rPr>
              <a:t>够</a:t>
            </a:r>
            <a:r>
              <a:rPr sz="2000" dirty="0">
                <a:latin typeface="微软雅黑"/>
                <a:cs typeface="微软雅黑"/>
              </a:rPr>
              <a:t>深度</a:t>
            </a:r>
            <a:r>
              <a:rPr sz="2000" spc="-15" dirty="0">
                <a:latin typeface="微软雅黑"/>
                <a:cs typeface="微软雅黑"/>
              </a:rPr>
              <a:t>贴</a:t>
            </a:r>
            <a:r>
              <a:rPr sz="2000" dirty="0">
                <a:latin typeface="微软雅黑"/>
                <a:cs typeface="微软雅黑"/>
              </a:rPr>
              <a:t>合用户 需求，提供令用户满意</a:t>
            </a:r>
            <a:r>
              <a:rPr sz="2000" spc="-15" dirty="0">
                <a:latin typeface="微软雅黑"/>
                <a:cs typeface="微软雅黑"/>
              </a:rPr>
              <a:t>的</a:t>
            </a:r>
            <a:r>
              <a:rPr sz="2000" dirty="0">
                <a:latin typeface="微软雅黑"/>
                <a:cs typeface="微软雅黑"/>
              </a:rPr>
              <a:t>建筑</a:t>
            </a:r>
            <a:r>
              <a:rPr sz="2000" spc="-15" dirty="0">
                <a:latin typeface="微软雅黑"/>
                <a:cs typeface="微软雅黑"/>
              </a:rPr>
              <a:t>产</a:t>
            </a:r>
            <a:r>
              <a:rPr sz="2000" dirty="0">
                <a:latin typeface="微软雅黑"/>
                <a:cs typeface="微软雅黑"/>
              </a:rPr>
              <a:t>品和</a:t>
            </a:r>
            <a:r>
              <a:rPr sz="2000" spc="-15" dirty="0">
                <a:latin typeface="微软雅黑"/>
                <a:cs typeface="微软雅黑"/>
              </a:rPr>
              <a:t>服</a:t>
            </a:r>
            <a:r>
              <a:rPr sz="2000" dirty="0">
                <a:latin typeface="微软雅黑"/>
                <a:cs typeface="微软雅黑"/>
              </a:rPr>
              <a:t>务，</a:t>
            </a:r>
            <a:r>
              <a:rPr sz="2000" spc="-15" dirty="0">
                <a:latin typeface="微软雅黑"/>
                <a:cs typeface="微软雅黑"/>
              </a:rPr>
              <a:t>更</a:t>
            </a:r>
            <a:r>
              <a:rPr sz="2000" dirty="0">
                <a:latin typeface="微软雅黑"/>
                <a:cs typeface="微软雅黑"/>
              </a:rPr>
              <a:t>能帮</a:t>
            </a:r>
            <a:r>
              <a:rPr sz="2000" spc="-15" dirty="0">
                <a:latin typeface="微软雅黑"/>
                <a:cs typeface="微软雅黑"/>
              </a:rPr>
              <a:t>助</a:t>
            </a:r>
            <a:r>
              <a:rPr sz="2000" dirty="0">
                <a:latin typeface="微软雅黑"/>
                <a:cs typeface="微软雅黑"/>
              </a:rPr>
              <a:t>企业</a:t>
            </a:r>
            <a:r>
              <a:rPr sz="2000" spc="-15" dirty="0">
                <a:latin typeface="微软雅黑"/>
                <a:cs typeface="微软雅黑"/>
              </a:rPr>
              <a:t>在</a:t>
            </a:r>
            <a:r>
              <a:rPr sz="2000" dirty="0">
                <a:latin typeface="微软雅黑"/>
                <a:cs typeface="微软雅黑"/>
              </a:rPr>
              <a:t>建造</a:t>
            </a:r>
            <a:r>
              <a:rPr sz="2000" spc="-15" dirty="0">
                <a:latin typeface="微软雅黑"/>
                <a:cs typeface="微软雅黑"/>
              </a:rPr>
              <a:t>价</a:t>
            </a:r>
            <a:r>
              <a:rPr sz="2000" dirty="0">
                <a:latin typeface="微软雅黑"/>
                <a:cs typeface="微软雅黑"/>
              </a:rPr>
              <a:t>值链</a:t>
            </a:r>
            <a:r>
              <a:rPr sz="2000" spc="-15" dirty="0">
                <a:latin typeface="微软雅黑"/>
                <a:cs typeface="微软雅黑"/>
              </a:rPr>
              <a:t>的</a:t>
            </a:r>
            <a:r>
              <a:rPr sz="2000" dirty="0">
                <a:latin typeface="微软雅黑"/>
                <a:cs typeface="微软雅黑"/>
              </a:rPr>
              <a:t>多个</a:t>
            </a:r>
            <a:r>
              <a:rPr sz="2000" spc="-15" dirty="0">
                <a:latin typeface="微软雅黑"/>
                <a:cs typeface="微软雅黑"/>
              </a:rPr>
              <a:t>环</a:t>
            </a:r>
            <a:r>
              <a:rPr sz="2000" dirty="0">
                <a:latin typeface="微软雅黑"/>
                <a:cs typeface="微软雅黑"/>
              </a:rPr>
              <a:t>节中实 现价值增值。</a:t>
            </a:r>
            <a:endParaRPr sz="2000">
              <a:latin typeface="微软雅黑"/>
              <a:cs typeface="微软雅黑"/>
            </a:endParaRPr>
          </a:p>
        </p:txBody>
      </p:sp>
      <p:sp>
        <p:nvSpPr>
          <p:cNvPr id="4" name="object 4"/>
          <p:cNvSpPr/>
          <p:nvPr/>
        </p:nvSpPr>
        <p:spPr>
          <a:xfrm>
            <a:off x="4468745" y="3276977"/>
            <a:ext cx="3403861" cy="3289561"/>
          </a:xfrm>
          <a:prstGeom prst="rect">
            <a:avLst/>
          </a:prstGeom>
          <a:blipFill>
            <a:blip r:embed="rId5" cstate="print"/>
            <a:stretch>
              <a:fillRect/>
            </a:stretch>
          </a:blipFill>
        </p:spPr>
        <p:txBody>
          <a:bodyPr wrap="square" lIns="0" tIns="0" rIns="0" bIns="0" rtlCol="0"/>
          <a:lstStyle/>
          <a:p>
            <a:endParaRPr/>
          </a:p>
        </p:txBody>
      </p:sp>
      <p:graphicFrame>
        <p:nvGraphicFramePr>
          <p:cNvPr id="5" name="object 5"/>
          <p:cNvGraphicFramePr>
            <a:graphicFrameLocks noGrp="1"/>
          </p:cNvGraphicFramePr>
          <p:nvPr/>
        </p:nvGraphicFramePr>
        <p:xfrm>
          <a:off x="3692652" y="3267455"/>
          <a:ext cx="4947285" cy="3299460"/>
        </p:xfrm>
        <a:graphic>
          <a:graphicData uri="http://schemas.openxmlformats.org/drawingml/2006/table">
            <a:tbl>
              <a:tblPr firstRow="1" bandRow="1">
                <a:tableStyleId>{2D5ABB26-0587-4C30-8999-92F81FD0307C}</a:tableStyleId>
              </a:tblPr>
              <a:tblGrid>
                <a:gridCol w="1959610">
                  <a:extLst>
                    <a:ext uri="{9D8B030D-6E8A-4147-A177-3AD203B41FA5}">
                      <a16:colId xmlns:a16="http://schemas.microsoft.com/office/drawing/2014/main" val="20000"/>
                    </a:ext>
                  </a:extLst>
                </a:gridCol>
                <a:gridCol w="1081405">
                  <a:extLst>
                    <a:ext uri="{9D8B030D-6E8A-4147-A177-3AD203B41FA5}">
                      <a16:colId xmlns:a16="http://schemas.microsoft.com/office/drawing/2014/main" val="20001"/>
                    </a:ext>
                  </a:extLst>
                </a:gridCol>
                <a:gridCol w="1906270">
                  <a:extLst>
                    <a:ext uri="{9D8B030D-6E8A-4147-A177-3AD203B41FA5}">
                      <a16:colId xmlns:a16="http://schemas.microsoft.com/office/drawing/2014/main" val="20002"/>
                    </a:ext>
                  </a:extLst>
                </a:gridCol>
              </a:tblGrid>
              <a:tr h="1648968">
                <a:tc>
                  <a:txBody>
                    <a:bodyPr/>
                    <a:lstStyle/>
                    <a:p>
                      <a:pPr marL="88265">
                        <a:lnSpc>
                          <a:spcPct val="100000"/>
                        </a:lnSpc>
                        <a:spcBef>
                          <a:spcPts val="1070"/>
                        </a:spcBef>
                      </a:pPr>
                      <a:r>
                        <a:rPr sz="1800" dirty="0">
                          <a:latin typeface="微软雅黑"/>
                          <a:cs typeface="微软雅黑"/>
                        </a:rPr>
                        <a:t>建造过程服务化</a:t>
                      </a:r>
                      <a:endParaRPr sz="1800">
                        <a:latin typeface="微软雅黑"/>
                        <a:cs typeface="微软雅黑"/>
                      </a:endParaRPr>
                    </a:p>
                    <a:p>
                      <a:pPr>
                        <a:lnSpc>
                          <a:spcPct val="100000"/>
                        </a:lnSpc>
                        <a:spcBef>
                          <a:spcPts val="20"/>
                        </a:spcBef>
                      </a:pPr>
                      <a:endParaRPr sz="2700">
                        <a:latin typeface="Times New Roman"/>
                        <a:cs typeface="Times New Roman"/>
                      </a:endParaRPr>
                    </a:p>
                    <a:p>
                      <a:pPr marL="878840" algn="ctr">
                        <a:lnSpc>
                          <a:spcPct val="100000"/>
                        </a:lnSpc>
                      </a:pPr>
                      <a:r>
                        <a:rPr sz="1200" b="1" spc="-5" dirty="0">
                          <a:solidFill>
                            <a:srgbClr val="FFFFFF"/>
                          </a:solidFill>
                          <a:latin typeface="微软雅黑"/>
                          <a:cs typeface="微软雅黑"/>
                        </a:rPr>
                        <a:t>基于数据的</a:t>
                      </a:r>
                      <a:endParaRPr sz="1200">
                        <a:latin typeface="微软雅黑"/>
                        <a:cs typeface="微软雅黑"/>
                      </a:endParaRPr>
                    </a:p>
                    <a:p>
                      <a:pPr marL="878840" algn="ctr">
                        <a:lnSpc>
                          <a:spcPct val="100000"/>
                        </a:lnSpc>
                        <a:spcBef>
                          <a:spcPts val="409"/>
                        </a:spcBef>
                      </a:pPr>
                      <a:r>
                        <a:rPr sz="1200" b="1" dirty="0">
                          <a:solidFill>
                            <a:srgbClr val="FFFFFF"/>
                          </a:solidFill>
                          <a:latin typeface="微软雅黑"/>
                          <a:cs typeface="微软雅黑"/>
                        </a:rPr>
                        <a:t>工程咨询</a:t>
                      </a:r>
                      <a:endParaRPr sz="1200">
                        <a:latin typeface="微软雅黑"/>
                        <a:cs typeface="微软雅黑"/>
                      </a:endParaRPr>
                    </a:p>
                  </a:txBody>
                  <a:tcPr marL="0" marR="0" marT="135890" marB="0">
                    <a:lnL w="9525">
                      <a:solidFill>
                        <a:srgbClr val="3399FF"/>
                      </a:solidFill>
                      <a:prstDash val="solid"/>
                    </a:lnL>
                    <a:lnT w="9525">
                      <a:solidFill>
                        <a:srgbClr val="3399FF"/>
                      </a:solidFill>
                      <a:prstDash val="solid"/>
                    </a:lnT>
                    <a:lnB w="6350">
                      <a:solidFill>
                        <a:srgbClr val="99CCFF"/>
                      </a:solidFill>
                      <a:prstDash val="solid"/>
                    </a:lnB>
                  </a:tcPr>
                </a:tc>
                <a:tc>
                  <a:txBody>
                    <a:bodyPr/>
                    <a:lstStyle/>
                    <a:p>
                      <a:pPr marL="311785" marR="151765" indent="-152400">
                        <a:lnSpc>
                          <a:spcPct val="128299"/>
                        </a:lnSpc>
                        <a:spcBef>
                          <a:spcPts val="1035"/>
                        </a:spcBef>
                      </a:pPr>
                      <a:r>
                        <a:rPr sz="1200" b="1" dirty="0">
                          <a:solidFill>
                            <a:srgbClr val="FFFFFF"/>
                          </a:solidFill>
                          <a:latin typeface="微软雅黑"/>
                          <a:cs typeface="微软雅黑"/>
                        </a:rPr>
                        <a:t>网络协同建 造服务</a:t>
                      </a:r>
                      <a:endParaRPr sz="1200">
                        <a:latin typeface="微软雅黑"/>
                        <a:cs typeface="微软雅黑"/>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spcBef>
                          <a:spcPts val="40"/>
                        </a:spcBef>
                      </a:pPr>
                      <a:endParaRPr sz="1450">
                        <a:latin typeface="Times New Roman"/>
                        <a:cs typeface="Times New Roman"/>
                      </a:endParaRPr>
                    </a:p>
                    <a:p>
                      <a:pPr marL="158750">
                        <a:lnSpc>
                          <a:spcPct val="100000"/>
                        </a:lnSpc>
                        <a:spcBef>
                          <a:spcPts val="5"/>
                        </a:spcBef>
                      </a:pPr>
                      <a:r>
                        <a:rPr sz="2000" b="1" dirty="0">
                          <a:solidFill>
                            <a:srgbClr val="FFFFFF"/>
                          </a:solidFill>
                          <a:latin typeface="微软雅黑"/>
                          <a:cs typeface="微软雅黑"/>
                        </a:rPr>
                        <a:t>建造服</a:t>
                      </a:r>
                      <a:endParaRPr sz="2000">
                        <a:latin typeface="微软雅黑"/>
                        <a:cs typeface="微软雅黑"/>
                      </a:endParaRPr>
                    </a:p>
                  </a:txBody>
                  <a:tcPr marL="0" marR="0" marT="131445" marB="0">
                    <a:lnT w="9525">
                      <a:solidFill>
                        <a:srgbClr val="3399FF"/>
                      </a:solidFill>
                      <a:prstDash val="solid"/>
                    </a:lnT>
                    <a:lnB w="6350">
                      <a:solidFill>
                        <a:srgbClr val="99CCFF"/>
                      </a:solidFill>
                      <a:prstDash val="solid"/>
                    </a:lnB>
                  </a:tcPr>
                </a:tc>
                <a:tc>
                  <a:txBody>
                    <a:bodyPr/>
                    <a:lstStyle/>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spcBef>
                          <a:spcPts val="30"/>
                        </a:spcBef>
                      </a:pPr>
                      <a:endParaRPr sz="2300">
                        <a:latin typeface="Times New Roman"/>
                        <a:cs typeface="Times New Roman"/>
                      </a:endParaRPr>
                    </a:p>
                    <a:p>
                      <a:pPr marR="819150" algn="ctr">
                        <a:lnSpc>
                          <a:spcPct val="100000"/>
                        </a:lnSpc>
                      </a:pPr>
                      <a:r>
                        <a:rPr sz="1200" b="1" spc="-5" dirty="0">
                          <a:solidFill>
                            <a:srgbClr val="FFFFFF"/>
                          </a:solidFill>
                          <a:latin typeface="微软雅黑"/>
                          <a:cs typeface="微软雅黑"/>
                        </a:rPr>
                        <a:t>工程金融服</a:t>
                      </a:r>
                      <a:endParaRPr sz="1200">
                        <a:latin typeface="微软雅黑"/>
                        <a:cs typeface="微软雅黑"/>
                      </a:endParaRPr>
                    </a:p>
                    <a:p>
                      <a:pPr marR="818515" algn="ctr">
                        <a:lnSpc>
                          <a:spcPct val="100000"/>
                        </a:lnSpc>
                        <a:spcBef>
                          <a:spcPts val="409"/>
                        </a:spcBef>
                      </a:pPr>
                      <a:r>
                        <a:rPr sz="1200" b="1" dirty="0">
                          <a:solidFill>
                            <a:srgbClr val="FFFFFF"/>
                          </a:solidFill>
                          <a:latin typeface="微软雅黑"/>
                          <a:cs typeface="微软雅黑"/>
                        </a:rPr>
                        <a:t>务</a:t>
                      </a:r>
                      <a:endParaRPr sz="1200">
                        <a:latin typeface="微软雅黑"/>
                        <a:cs typeface="微软雅黑"/>
                      </a:endParaRPr>
                    </a:p>
                  </a:txBody>
                  <a:tcPr marL="0" marR="0" marT="0" marB="0">
                    <a:lnR w="9525">
                      <a:solidFill>
                        <a:srgbClr val="3399FF"/>
                      </a:solidFill>
                      <a:prstDash val="solid"/>
                    </a:lnR>
                    <a:lnT w="9525">
                      <a:solidFill>
                        <a:srgbClr val="3399FF"/>
                      </a:solidFill>
                      <a:prstDash val="solid"/>
                    </a:lnT>
                    <a:lnB w="6350">
                      <a:solidFill>
                        <a:srgbClr val="99CCFF"/>
                      </a:solidFill>
                      <a:prstDash val="solid"/>
                    </a:lnB>
                  </a:tcPr>
                </a:tc>
                <a:extLst>
                  <a:ext uri="{0D108BD9-81ED-4DB2-BD59-A6C34878D82A}">
                    <a16:rowId xmlns:a16="http://schemas.microsoft.com/office/drawing/2014/main" val="10000"/>
                  </a:ext>
                </a:extLst>
              </a:tr>
              <a:tr h="1650492">
                <a:tc>
                  <a:txBody>
                    <a:bodyPr/>
                    <a:lstStyle/>
                    <a:p>
                      <a:pPr>
                        <a:lnSpc>
                          <a:spcPct val="100000"/>
                        </a:lnSpc>
                      </a:pPr>
                      <a:endParaRPr sz="1600">
                        <a:latin typeface="Times New Roman"/>
                        <a:cs typeface="Times New Roman"/>
                      </a:endParaRPr>
                    </a:p>
                    <a:p>
                      <a:pPr>
                        <a:lnSpc>
                          <a:spcPct val="100000"/>
                        </a:lnSpc>
                        <a:spcBef>
                          <a:spcPts val="50"/>
                        </a:spcBef>
                      </a:pPr>
                      <a:endParaRPr sz="1950">
                        <a:latin typeface="Times New Roman"/>
                        <a:cs typeface="Times New Roman"/>
                      </a:endParaRPr>
                    </a:p>
                    <a:p>
                      <a:pPr marL="1036955">
                        <a:lnSpc>
                          <a:spcPct val="100000"/>
                        </a:lnSpc>
                      </a:pPr>
                      <a:r>
                        <a:rPr sz="1200" b="1" dirty="0">
                          <a:solidFill>
                            <a:srgbClr val="FFFFFF"/>
                          </a:solidFill>
                          <a:latin typeface="微软雅黑"/>
                          <a:cs typeface="微软雅黑"/>
                        </a:rPr>
                        <a:t>个性化服务</a:t>
                      </a:r>
                      <a:endParaRPr sz="1200">
                        <a:latin typeface="微软雅黑"/>
                        <a:cs typeface="微软雅黑"/>
                      </a:endParaRPr>
                    </a:p>
                    <a:p>
                      <a:pPr>
                        <a:lnSpc>
                          <a:spcPct val="100000"/>
                        </a:lnSpc>
                      </a:pPr>
                      <a:endParaRPr sz="1600">
                        <a:latin typeface="Times New Roman"/>
                        <a:cs typeface="Times New Roman"/>
                      </a:endParaRPr>
                    </a:p>
                    <a:p>
                      <a:pPr>
                        <a:lnSpc>
                          <a:spcPct val="100000"/>
                        </a:lnSpc>
                        <a:spcBef>
                          <a:spcPts val="55"/>
                        </a:spcBef>
                      </a:pPr>
                      <a:endParaRPr sz="2050">
                        <a:latin typeface="Times New Roman"/>
                        <a:cs typeface="Times New Roman"/>
                      </a:endParaRPr>
                    </a:p>
                    <a:p>
                      <a:pPr marL="88265">
                        <a:lnSpc>
                          <a:spcPct val="100000"/>
                        </a:lnSpc>
                      </a:pPr>
                      <a:r>
                        <a:rPr sz="1800" b="1" dirty="0">
                          <a:latin typeface="微软雅黑"/>
                          <a:cs typeface="微软雅黑"/>
                        </a:rPr>
                        <a:t>产品使用服务化</a:t>
                      </a:r>
                      <a:endParaRPr sz="1800">
                        <a:latin typeface="微软雅黑"/>
                        <a:cs typeface="微软雅黑"/>
                      </a:endParaRPr>
                    </a:p>
                  </a:txBody>
                  <a:tcPr marL="0" marR="0" marT="0" marB="0">
                    <a:lnL w="9525">
                      <a:solidFill>
                        <a:srgbClr val="3399FF"/>
                      </a:solidFill>
                      <a:prstDash val="solid"/>
                    </a:lnL>
                    <a:lnT w="6350">
                      <a:solidFill>
                        <a:srgbClr val="99CCFF"/>
                      </a:solidFill>
                      <a:prstDash val="solid"/>
                    </a:lnT>
                    <a:lnB w="9525">
                      <a:solidFill>
                        <a:srgbClr val="3399FF"/>
                      </a:solidFill>
                      <a:prstDash val="solid"/>
                    </a:lnB>
                  </a:tcPr>
                </a:tc>
                <a:tc>
                  <a:txBody>
                    <a:bodyPr/>
                    <a:lstStyle/>
                    <a:p>
                      <a:pPr marL="287020">
                        <a:lnSpc>
                          <a:spcPct val="100000"/>
                        </a:lnSpc>
                        <a:spcBef>
                          <a:spcPts val="220"/>
                        </a:spcBef>
                      </a:pPr>
                      <a:r>
                        <a:rPr sz="2000" b="1" spc="-5" dirty="0">
                          <a:solidFill>
                            <a:srgbClr val="FFFFFF"/>
                          </a:solidFill>
                          <a:latin typeface="微软雅黑"/>
                          <a:cs typeface="微软雅黑"/>
                        </a:rPr>
                        <a:t>务化</a:t>
                      </a:r>
                      <a:endParaRPr sz="2000">
                        <a:latin typeface="微软雅黑"/>
                        <a:cs typeface="微软雅黑"/>
                      </a:endParaRPr>
                    </a:p>
                    <a:p>
                      <a:pPr>
                        <a:lnSpc>
                          <a:spcPct val="100000"/>
                        </a:lnSpc>
                      </a:pPr>
                      <a:endParaRPr sz="2600">
                        <a:latin typeface="Times New Roman"/>
                        <a:cs typeface="Times New Roman"/>
                      </a:endParaRPr>
                    </a:p>
                    <a:p>
                      <a:pPr marL="159385" marR="151765" algn="ctr">
                        <a:lnSpc>
                          <a:spcPct val="128299"/>
                        </a:lnSpc>
                        <a:spcBef>
                          <a:spcPts val="2110"/>
                        </a:spcBef>
                      </a:pPr>
                      <a:r>
                        <a:rPr sz="1200" b="1" dirty="0">
                          <a:solidFill>
                            <a:srgbClr val="FFFFFF"/>
                          </a:solidFill>
                          <a:latin typeface="微软雅黑"/>
                          <a:cs typeface="微软雅黑"/>
                        </a:rPr>
                        <a:t>专业化运维 服务</a:t>
                      </a:r>
                      <a:endParaRPr sz="1200">
                        <a:latin typeface="微软雅黑"/>
                        <a:cs typeface="微软雅黑"/>
                      </a:endParaRPr>
                    </a:p>
                  </a:txBody>
                  <a:tcPr marL="0" marR="0" marT="27940" marB="0">
                    <a:lnT w="6350">
                      <a:solidFill>
                        <a:srgbClr val="99CCFF"/>
                      </a:solidFill>
                      <a:prstDash val="solid"/>
                    </a:lnT>
                    <a:lnB w="9525">
                      <a:solidFill>
                        <a:srgbClr val="3399FF"/>
                      </a:solidFill>
                      <a:prstDash val="solid"/>
                    </a:lnB>
                  </a:tcPr>
                </a:tc>
                <a:tc>
                  <a:txBody>
                    <a:bodyPr/>
                    <a:lstStyle/>
                    <a:p>
                      <a:pPr>
                        <a:lnSpc>
                          <a:spcPct val="100000"/>
                        </a:lnSpc>
                        <a:spcBef>
                          <a:spcPts val="30"/>
                        </a:spcBef>
                      </a:pPr>
                      <a:endParaRPr sz="1600">
                        <a:latin typeface="Times New Roman"/>
                        <a:cs typeface="Times New Roman"/>
                      </a:endParaRPr>
                    </a:p>
                    <a:p>
                      <a:pPr marL="159385" marR="976630" algn="ctr">
                        <a:lnSpc>
                          <a:spcPct val="128299"/>
                        </a:lnSpc>
                        <a:spcBef>
                          <a:spcPts val="5"/>
                        </a:spcBef>
                      </a:pPr>
                      <a:r>
                        <a:rPr sz="1200" b="1" dirty="0">
                          <a:solidFill>
                            <a:srgbClr val="FFFFFF"/>
                          </a:solidFill>
                          <a:latin typeface="微软雅黑"/>
                          <a:cs typeface="微软雅黑"/>
                        </a:rPr>
                        <a:t>智能产品的 系统解决方 案</a:t>
                      </a:r>
                      <a:endParaRPr sz="1200">
                        <a:latin typeface="微软雅黑"/>
                        <a:cs typeface="微软雅黑"/>
                      </a:endParaRPr>
                    </a:p>
                  </a:txBody>
                  <a:tcPr marL="0" marR="0" marT="3810" marB="0">
                    <a:lnR w="9525">
                      <a:solidFill>
                        <a:srgbClr val="3399FF"/>
                      </a:solidFill>
                      <a:prstDash val="solid"/>
                    </a:lnR>
                    <a:lnT w="6350">
                      <a:solidFill>
                        <a:srgbClr val="99CCFF"/>
                      </a:solidFill>
                      <a:prstDash val="solid"/>
                    </a:lnT>
                    <a:lnB w="9525">
                      <a:solidFill>
                        <a:srgbClr val="3399FF"/>
                      </a:solidFill>
                      <a:prstDash val="solid"/>
                    </a:lnB>
                  </a:tcPr>
                </a:tc>
                <a:extLst>
                  <a:ext uri="{0D108BD9-81ED-4DB2-BD59-A6C34878D82A}">
                    <a16:rowId xmlns:a16="http://schemas.microsoft.com/office/drawing/2014/main" val="10001"/>
                  </a:ext>
                </a:extLst>
              </a:tr>
            </a:tbl>
          </a:graphicData>
        </a:graphic>
      </p:graphicFrame>
      <p:pic>
        <p:nvPicPr>
          <p:cNvPr id="6" name="luvvoice.com-20240823-525s">
            <a:hlinkClick r:id="" action="ppaction://media"/>
            <a:extLst>
              <a:ext uri="{FF2B5EF4-FFF2-40B4-BE49-F238E27FC236}">
                <a16:creationId xmlns:a16="http://schemas.microsoft.com/office/drawing/2014/main" id="{3E51F91A-7722-F10B-7502-D1141A834B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4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7336" y="421589"/>
            <a:ext cx="3086100"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1F487C"/>
                </a:solidFill>
                <a:latin typeface="微软雅黑"/>
                <a:cs typeface="微软雅黑"/>
              </a:rPr>
              <a:t>3</a:t>
            </a:r>
            <a:r>
              <a:rPr sz="2800" b="1" spc="-10" dirty="0">
                <a:solidFill>
                  <a:srgbClr val="1F487C"/>
                </a:solidFill>
                <a:latin typeface="微软雅黑"/>
                <a:cs typeface="微软雅黑"/>
              </a:rPr>
              <a:t>、产品使用服务化</a:t>
            </a:r>
            <a:endParaRPr sz="2800">
              <a:latin typeface="微软雅黑"/>
              <a:cs typeface="微软雅黑"/>
            </a:endParaRPr>
          </a:p>
        </p:txBody>
      </p:sp>
      <p:sp>
        <p:nvSpPr>
          <p:cNvPr id="3" name="object 3"/>
          <p:cNvSpPr/>
          <p:nvPr/>
        </p:nvSpPr>
        <p:spPr>
          <a:xfrm>
            <a:off x="3838955" y="3694176"/>
            <a:ext cx="4514088" cy="3002280"/>
          </a:xfrm>
          <a:prstGeom prst="rect">
            <a:avLst/>
          </a:prstGeom>
          <a:blipFill>
            <a:blip r:embed="rId5" cstate="print"/>
            <a:stretch>
              <a:fillRect/>
            </a:stretch>
          </a:blipFill>
        </p:spPr>
        <p:txBody>
          <a:bodyPr wrap="square" lIns="0" tIns="0" rIns="0" bIns="0" rtlCol="0"/>
          <a:lstStyle/>
          <a:p>
            <a:endParaRPr/>
          </a:p>
        </p:txBody>
      </p:sp>
      <p:sp>
        <p:nvSpPr>
          <p:cNvPr id="4" name="object 4"/>
          <p:cNvSpPr txBox="1"/>
          <p:nvPr/>
        </p:nvSpPr>
        <p:spPr>
          <a:xfrm>
            <a:off x="1576197" y="1054100"/>
            <a:ext cx="9258300" cy="2508885"/>
          </a:xfrm>
          <a:prstGeom prst="rect">
            <a:avLst/>
          </a:prstGeom>
        </p:spPr>
        <p:txBody>
          <a:bodyPr vert="horz" wrap="square" lIns="0" tIns="12700" rIns="0" bIns="0" rtlCol="0">
            <a:spAutoFit/>
          </a:bodyPr>
          <a:lstStyle/>
          <a:p>
            <a:pPr marL="355600" indent="-342900">
              <a:lnSpc>
                <a:spcPct val="100000"/>
              </a:lnSpc>
              <a:spcBef>
                <a:spcPts val="100"/>
              </a:spcBef>
              <a:buSzPct val="118750"/>
              <a:buFont typeface="Wingdings"/>
              <a:buChar char=""/>
              <a:tabLst>
                <a:tab pos="355600" algn="l"/>
              </a:tabLst>
            </a:pPr>
            <a:r>
              <a:rPr sz="2400" b="1" dirty="0">
                <a:latin typeface="微软雅黑"/>
                <a:cs typeface="微软雅黑"/>
              </a:rPr>
              <a:t>个性化服务</a:t>
            </a:r>
            <a:endParaRPr sz="2400" dirty="0">
              <a:latin typeface="微软雅黑"/>
              <a:cs typeface="微软雅黑"/>
            </a:endParaRPr>
          </a:p>
          <a:p>
            <a:pPr marL="12700" marR="93345" indent="457200" algn="just">
              <a:lnSpc>
                <a:spcPct val="120000"/>
              </a:lnSpc>
              <a:spcBef>
                <a:spcPts val="1120"/>
              </a:spcBef>
            </a:pPr>
            <a:r>
              <a:rPr sz="1800" dirty="0">
                <a:latin typeface="微软雅黑"/>
                <a:cs typeface="微软雅黑"/>
              </a:rPr>
              <a:t>随着消费者可支配收入的快速增加，其消费物品档次更加趋于高度化，也愈加重视个人 需求的满足和交易、使用阶段的用户体验。工程产品的个性化服务便是针对用户对建筑产品 的个性化需求，提供的“个性化服务”。</a:t>
            </a:r>
          </a:p>
          <a:p>
            <a:pPr marL="12700" marR="5080" indent="457200">
              <a:lnSpc>
                <a:spcPct val="120000"/>
              </a:lnSpc>
            </a:pPr>
            <a:r>
              <a:rPr sz="1800" spc="-5" dirty="0">
                <a:latin typeface="微软雅黑"/>
                <a:cs typeface="微软雅黑"/>
              </a:rPr>
              <a:t>例如，为实现个性化体验服务，企业可以直接为用户提供装修选项，给定丰富且细致的 </a:t>
            </a:r>
            <a:r>
              <a:rPr sz="1800" dirty="0">
                <a:latin typeface="微软雅黑"/>
                <a:cs typeface="微软雅黑"/>
              </a:rPr>
              <a:t>设计基础模块，由用户自行选择偏好，进行组合，体验房屋的诞生过程</a:t>
            </a:r>
            <a:r>
              <a:rPr sz="1800" spc="5" dirty="0">
                <a:latin typeface="微软雅黑"/>
                <a:cs typeface="微软雅黑"/>
              </a:rPr>
              <a:t>。</a:t>
            </a:r>
            <a:r>
              <a:rPr sz="1800" b="1" dirty="0">
                <a:latin typeface="微软雅黑"/>
                <a:cs typeface="微软雅黑"/>
              </a:rPr>
              <a:t>BI</a:t>
            </a:r>
            <a:r>
              <a:rPr sz="1800" b="1" spc="-5" dirty="0">
                <a:latin typeface="微软雅黑"/>
                <a:cs typeface="微软雅黑"/>
              </a:rPr>
              <a:t>M</a:t>
            </a:r>
            <a:r>
              <a:rPr sz="1800" b="1" dirty="0">
                <a:latin typeface="微软雅黑"/>
                <a:cs typeface="微软雅黑"/>
              </a:rPr>
              <a:t>技术和VR/AR 技术</a:t>
            </a:r>
            <a:r>
              <a:rPr sz="1800" dirty="0">
                <a:latin typeface="微软雅黑"/>
                <a:cs typeface="微软雅黑"/>
              </a:rPr>
              <a:t>的产生使得提供这种个性化服务成为可能。</a:t>
            </a:r>
          </a:p>
        </p:txBody>
      </p:sp>
      <p:pic>
        <p:nvPicPr>
          <p:cNvPr id="5" name="luvvoice.com-20240823-P0SR">
            <a:hlinkClick r:id="" action="ppaction://media"/>
            <a:extLst>
              <a:ext uri="{FF2B5EF4-FFF2-40B4-BE49-F238E27FC236}">
                <a16:creationId xmlns:a16="http://schemas.microsoft.com/office/drawing/2014/main" id="{6070F952-3533-60D2-C381-A84FB1E9FD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8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7336" y="421589"/>
            <a:ext cx="3086100"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1F487C"/>
                </a:solidFill>
                <a:latin typeface="微软雅黑"/>
                <a:cs typeface="微软雅黑"/>
              </a:rPr>
              <a:t>3</a:t>
            </a:r>
            <a:r>
              <a:rPr sz="2800" b="1" spc="-10" dirty="0">
                <a:solidFill>
                  <a:srgbClr val="1F487C"/>
                </a:solidFill>
                <a:latin typeface="微软雅黑"/>
                <a:cs typeface="微软雅黑"/>
              </a:rPr>
              <a:t>、产品使用服务化</a:t>
            </a:r>
            <a:endParaRPr sz="2800">
              <a:latin typeface="微软雅黑"/>
              <a:cs typeface="微软雅黑"/>
            </a:endParaRPr>
          </a:p>
        </p:txBody>
      </p:sp>
      <p:sp>
        <p:nvSpPr>
          <p:cNvPr id="3" name="object 3"/>
          <p:cNvSpPr/>
          <p:nvPr/>
        </p:nvSpPr>
        <p:spPr>
          <a:xfrm>
            <a:off x="6516623" y="3488435"/>
            <a:ext cx="4511039" cy="3006852"/>
          </a:xfrm>
          <a:prstGeom prst="rect">
            <a:avLst/>
          </a:prstGeom>
          <a:blipFill>
            <a:blip r:embed="rId5" cstate="print"/>
            <a:stretch>
              <a:fillRect/>
            </a:stretch>
          </a:blipFill>
        </p:spPr>
        <p:txBody>
          <a:bodyPr wrap="square" lIns="0" tIns="0" rIns="0" bIns="0" rtlCol="0"/>
          <a:lstStyle/>
          <a:p>
            <a:endParaRPr/>
          </a:p>
        </p:txBody>
      </p:sp>
      <p:sp>
        <p:nvSpPr>
          <p:cNvPr id="4" name="object 4"/>
          <p:cNvSpPr/>
          <p:nvPr/>
        </p:nvSpPr>
        <p:spPr>
          <a:xfrm>
            <a:off x="1539239" y="3436620"/>
            <a:ext cx="4075176" cy="3058667"/>
          </a:xfrm>
          <a:prstGeom prst="rect">
            <a:avLst/>
          </a:prstGeom>
          <a:blipFill>
            <a:blip r:embed="rId6" cstate="print"/>
            <a:stretch>
              <a:fillRect/>
            </a:stretch>
          </a:blipFill>
        </p:spPr>
        <p:txBody>
          <a:bodyPr wrap="square" lIns="0" tIns="0" rIns="0" bIns="0" rtlCol="0"/>
          <a:lstStyle/>
          <a:p>
            <a:endParaRPr/>
          </a:p>
        </p:txBody>
      </p:sp>
      <p:sp>
        <p:nvSpPr>
          <p:cNvPr id="5" name="object 5"/>
          <p:cNvSpPr txBox="1"/>
          <p:nvPr/>
        </p:nvSpPr>
        <p:spPr>
          <a:xfrm>
            <a:off x="1576197" y="885782"/>
            <a:ext cx="9169400" cy="2277110"/>
          </a:xfrm>
          <a:prstGeom prst="rect">
            <a:avLst/>
          </a:prstGeom>
        </p:spPr>
        <p:txBody>
          <a:bodyPr vert="horz" wrap="square" lIns="0" tIns="180975" rIns="0" bIns="0" rtlCol="0">
            <a:spAutoFit/>
          </a:bodyPr>
          <a:lstStyle/>
          <a:p>
            <a:pPr marL="355600" indent="-342900">
              <a:lnSpc>
                <a:spcPct val="100000"/>
              </a:lnSpc>
              <a:spcBef>
                <a:spcPts val="1425"/>
              </a:spcBef>
              <a:buSzPct val="118750"/>
              <a:buFont typeface="Wingdings"/>
              <a:buChar char=""/>
              <a:tabLst>
                <a:tab pos="355600" algn="l"/>
              </a:tabLst>
            </a:pPr>
            <a:r>
              <a:rPr sz="2400" b="1" dirty="0">
                <a:latin typeface="微软雅黑"/>
                <a:cs typeface="微软雅黑"/>
              </a:rPr>
              <a:t>个性化服务</a:t>
            </a:r>
            <a:endParaRPr sz="2400" dirty="0">
              <a:latin typeface="微软雅黑"/>
              <a:cs typeface="微软雅黑"/>
            </a:endParaRPr>
          </a:p>
          <a:p>
            <a:pPr marL="469900" marR="5080">
              <a:lnSpc>
                <a:spcPct val="120000"/>
              </a:lnSpc>
              <a:spcBef>
                <a:spcPts val="560"/>
              </a:spcBef>
            </a:pPr>
            <a:r>
              <a:rPr sz="1800" dirty="0">
                <a:latin typeface="微软雅黑"/>
                <a:cs typeface="微软雅黑"/>
              </a:rPr>
              <a:t>此外，针对</a:t>
            </a:r>
            <a:r>
              <a:rPr sz="1800" b="1" dirty="0">
                <a:latin typeface="微软雅黑"/>
                <a:cs typeface="微软雅黑"/>
              </a:rPr>
              <a:t>特定群体的特殊需求</a:t>
            </a:r>
            <a:r>
              <a:rPr sz="1800" dirty="0">
                <a:latin typeface="微软雅黑"/>
                <a:cs typeface="微软雅黑"/>
              </a:rPr>
              <a:t>，提供特定的建筑产品及服务也是一种个性化服务。 例如，养老住宅及配套服务是一种个性化服务，它是针对老年群体的特殊需求，提供的</a:t>
            </a:r>
          </a:p>
          <a:p>
            <a:pPr marL="12700" marR="5080" algn="just">
              <a:lnSpc>
                <a:spcPct val="120000"/>
              </a:lnSpc>
            </a:pPr>
            <a:r>
              <a:rPr sz="1800" spc="-5" dirty="0">
                <a:latin typeface="微软雅黑"/>
                <a:cs typeface="微软雅黑"/>
              </a:rPr>
              <a:t>特定建筑产品及服务。企业可以通过拉长产业链条，除设计建造符合老年群体使用要求的建 </a:t>
            </a:r>
            <a:r>
              <a:rPr sz="1800" dirty="0">
                <a:latin typeface="微软雅黑"/>
                <a:cs typeface="微软雅黑"/>
              </a:rPr>
              <a:t>筑产品外，还增加后期的管理与服务环节，为老年群体提供包含监护、健康、生活和精神服 务在内的个性化养老服务，实现养老不离家的新模式。</a:t>
            </a:r>
          </a:p>
        </p:txBody>
      </p:sp>
      <p:sp>
        <p:nvSpPr>
          <p:cNvPr id="6" name="object 6"/>
          <p:cNvSpPr txBox="1"/>
          <p:nvPr/>
        </p:nvSpPr>
        <p:spPr>
          <a:xfrm>
            <a:off x="3335528" y="6461861"/>
            <a:ext cx="48260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微软雅黑"/>
                <a:cs typeface="微软雅黑"/>
              </a:rPr>
              <a:t>坐梯</a:t>
            </a:r>
            <a:endParaRPr sz="1800">
              <a:latin typeface="微软雅黑"/>
              <a:cs typeface="微软雅黑"/>
            </a:endParaRPr>
          </a:p>
        </p:txBody>
      </p:sp>
      <p:sp>
        <p:nvSpPr>
          <p:cNvPr id="7" name="object 7"/>
          <p:cNvSpPr txBox="1"/>
          <p:nvPr/>
        </p:nvSpPr>
        <p:spPr>
          <a:xfrm>
            <a:off x="8479917" y="6461861"/>
            <a:ext cx="116840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微软雅黑"/>
                <a:cs typeface="微软雅黑"/>
              </a:rPr>
              <a:t>扶手式坐便</a:t>
            </a:r>
            <a:endParaRPr sz="1800">
              <a:latin typeface="微软雅黑"/>
              <a:cs typeface="微软雅黑"/>
            </a:endParaRPr>
          </a:p>
        </p:txBody>
      </p:sp>
      <p:pic>
        <p:nvPicPr>
          <p:cNvPr id="8" name="luvvoice.com-20240823-5pDf">
            <a:hlinkClick r:id="" action="ppaction://media"/>
            <a:extLst>
              <a:ext uri="{FF2B5EF4-FFF2-40B4-BE49-F238E27FC236}">
                <a16:creationId xmlns:a16="http://schemas.microsoft.com/office/drawing/2014/main" id="{BE367574-AD62-21A9-6A75-5354DE57C86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26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824352" y="1783037"/>
            <a:ext cx="5569585" cy="2238375"/>
          </a:xfrm>
          <a:prstGeom prst="rect">
            <a:avLst/>
          </a:prstGeom>
        </p:spPr>
        <p:txBody>
          <a:bodyPr vert="horz" wrap="square" lIns="0" tIns="261620" rIns="0" bIns="0" rtlCol="0">
            <a:spAutoFit/>
          </a:bodyPr>
          <a:lstStyle/>
          <a:p>
            <a:pPr marL="12700">
              <a:lnSpc>
                <a:spcPct val="100000"/>
              </a:lnSpc>
              <a:spcBef>
                <a:spcPts val="2060"/>
              </a:spcBef>
            </a:pPr>
            <a:r>
              <a:rPr sz="3200" b="1" dirty="0">
                <a:solidFill>
                  <a:srgbClr val="FF0000"/>
                </a:solidFill>
                <a:latin typeface="微软雅黑"/>
                <a:cs typeface="微软雅黑"/>
              </a:rPr>
              <a:t>1、工程建造服务化理</a:t>
            </a:r>
            <a:r>
              <a:rPr sz="3200" b="1" spc="-15" dirty="0">
                <a:solidFill>
                  <a:srgbClr val="FF0000"/>
                </a:solidFill>
                <a:latin typeface="微软雅黑"/>
                <a:cs typeface="微软雅黑"/>
              </a:rPr>
              <a:t>念</a:t>
            </a:r>
            <a:r>
              <a:rPr sz="3200" b="1" dirty="0">
                <a:solidFill>
                  <a:srgbClr val="FF0000"/>
                </a:solidFill>
                <a:latin typeface="微软雅黑"/>
                <a:cs typeface="微软雅黑"/>
              </a:rPr>
              <a:t>与价值</a:t>
            </a:r>
            <a:endParaRPr sz="3200" dirty="0">
              <a:latin typeface="微软雅黑"/>
              <a:cs typeface="微软雅黑"/>
            </a:endParaRPr>
          </a:p>
          <a:p>
            <a:pPr marL="12700">
              <a:lnSpc>
                <a:spcPct val="100000"/>
              </a:lnSpc>
              <a:spcBef>
                <a:spcPts val="1970"/>
              </a:spcBef>
            </a:pPr>
            <a:r>
              <a:rPr sz="3200" b="1" spc="5" dirty="0">
                <a:solidFill>
                  <a:srgbClr val="17375E"/>
                </a:solidFill>
                <a:latin typeface="微软雅黑"/>
                <a:cs typeface="微软雅黑"/>
              </a:rPr>
              <a:t>2、建造过程服务化</a:t>
            </a:r>
            <a:endParaRPr sz="3200" dirty="0">
              <a:latin typeface="微软雅黑"/>
              <a:cs typeface="微软雅黑"/>
            </a:endParaRPr>
          </a:p>
          <a:p>
            <a:pPr marL="12700">
              <a:lnSpc>
                <a:spcPct val="100000"/>
              </a:lnSpc>
              <a:spcBef>
                <a:spcPts val="1970"/>
              </a:spcBef>
            </a:pPr>
            <a:r>
              <a:rPr sz="3200" b="1" dirty="0">
                <a:solidFill>
                  <a:srgbClr val="17375E"/>
                </a:solidFill>
                <a:latin typeface="微软雅黑"/>
                <a:cs typeface="微软雅黑"/>
              </a:rPr>
              <a:t>3、产品使用服务化</a:t>
            </a:r>
            <a:endParaRPr sz="3200" dirty="0">
              <a:latin typeface="微软雅黑"/>
              <a:cs typeface="微软雅黑"/>
            </a:endParaRPr>
          </a:p>
        </p:txBody>
      </p:sp>
      <p:sp>
        <p:nvSpPr>
          <p:cNvPr id="3" name="object 3"/>
          <p:cNvSpPr/>
          <p:nvPr/>
        </p:nvSpPr>
        <p:spPr>
          <a:xfrm>
            <a:off x="0" y="0"/>
            <a:ext cx="365760" cy="6858000"/>
          </a:xfrm>
          <a:custGeom>
            <a:avLst/>
            <a:gdLst/>
            <a:ahLst/>
            <a:cxnLst/>
            <a:rect l="l" t="t" r="r" b="b"/>
            <a:pathLst>
              <a:path w="365760" h="6858000">
                <a:moveTo>
                  <a:pt x="0" y="6858000"/>
                </a:moveTo>
                <a:lnTo>
                  <a:pt x="365760" y="6858000"/>
                </a:lnTo>
                <a:lnTo>
                  <a:pt x="365760" y="0"/>
                </a:lnTo>
                <a:lnTo>
                  <a:pt x="0" y="0"/>
                </a:lnTo>
                <a:lnTo>
                  <a:pt x="0" y="6858000"/>
                </a:lnTo>
                <a:close/>
              </a:path>
            </a:pathLst>
          </a:custGeom>
          <a:solidFill>
            <a:srgbClr val="99CCFF"/>
          </a:solidFill>
        </p:spPr>
        <p:txBody>
          <a:bodyPr wrap="square" lIns="0" tIns="0" rIns="0" bIns="0" rtlCol="0"/>
          <a:lstStyle/>
          <a:p>
            <a:endParaRPr/>
          </a:p>
        </p:txBody>
      </p:sp>
      <p:sp>
        <p:nvSpPr>
          <p:cNvPr id="4" name="object 4"/>
          <p:cNvSpPr/>
          <p:nvPr/>
        </p:nvSpPr>
        <p:spPr>
          <a:xfrm>
            <a:off x="11826240" y="0"/>
            <a:ext cx="365760" cy="6858000"/>
          </a:xfrm>
          <a:custGeom>
            <a:avLst/>
            <a:gdLst/>
            <a:ahLst/>
            <a:cxnLst/>
            <a:rect l="l" t="t" r="r" b="b"/>
            <a:pathLst>
              <a:path w="365759" h="6858000">
                <a:moveTo>
                  <a:pt x="0" y="6858000"/>
                </a:moveTo>
                <a:lnTo>
                  <a:pt x="365759" y="6858000"/>
                </a:lnTo>
                <a:lnTo>
                  <a:pt x="365759" y="0"/>
                </a:lnTo>
                <a:lnTo>
                  <a:pt x="0" y="0"/>
                </a:lnTo>
                <a:lnTo>
                  <a:pt x="0" y="6858000"/>
                </a:lnTo>
                <a:close/>
              </a:path>
            </a:pathLst>
          </a:custGeom>
          <a:solidFill>
            <a:srgbClr val="99CCFF"/>
          </a:solidFill>
        </p:spPr>
        <p:txBody>
          <a:bodyPr wrap="square" lIns="0" tIns="0" rIns="0" bIns="0" rtlCol="0"/>
          <a:lstStyle/>
          <a:p>
            <a:endParaRPr/>
          </a:p>
        </p:txBody>
      </p:sp>
      <p:pic>
        <p:nvPicPr>
          <p:cNvPr id="5" name="luvvoice.com-20240823-oV4C">
            <a:hlinkClick r:id="" action="ppaction://media"/>
            <a:extLst>
              <a:ext uri="{FF2B5EF4-FFF2-40B4-BE49-F238E27FC236}">
                <a16:creationId xmlns:a16="http://schemas.microsoft.com/office/drawing/2014/main" id="{38C731FA-9915-347F-1AA6-F10FB20112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7336" y="421589"/>
            <a:ext cx="3086100"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1F487C"/>
                </a:solidFill>
                <a:latin typeface="微软雅黑"/>
                <a:cs typeface="微软雅黑"/>
              </a:rPr>
              <a:t>3</a:t>
            </a:r>
            <a:r>
              <a:rPr sz="2800" b="1" spc="-10" dirty="0">
                <a:solidFill>
                  <a:srgbClr val="1F487C"/>
                </a:solidFill>
                <a:latin typeface="微软雅黑"/>
                <a:cs typeface="微软雅黑"/>
              </a:rPr>
              <a:t>、产品使用服务化</a:t>
            </a:r>
            <a:endParaRPr sz="2800">
              <a:latin typeface="微软雅黑"/>
              <a:cs typeface="微软雅黑"/>
            </a:endParaRPr>
          </a:p>
        </p:txBody>
      </p:sp>
      <p:sp>
        <p:nvSpPr>
          <p:cNvPr id="3" name="object 3"/>
          <p:cNvSpPr txBox="1"/>
          <p:nvPr/>
        </p:nvSpPr>
        <p:spPr>
          <a:xfrm>
            <a:off x="1576197" y="885782"/>
            <a:ext cx="9169400" cy="1289685"/>
          </a:xfrm>
          <a:prstGeom prst="rect">
            <a:avLst/>
          </a:prstGeom>
        </p:spPr>
        <p:txBody>
          <a:bodyPr vert="horz" wrap="square" lIns="0" tIns="180975" rIns="0" bIns="0" rtlCol="0">
            <a:spAutoFit/>
          </a:bodyPr>
          <a:lstStyle/>
          <a:p>
            <a:pPr marL="355600" indent="-342900">
              <a:lnSpc>
                <a:spcPct val="100000"/>
              </a:lnSpc>
              <a:spcBef>
                <a:spcPts val="1425"/>
              </a:spcBef>
              <a:buSzPct val="118750"/>
              <a:buFont typeface="Wingdings"/>
              <a:buChar char=""/>
              <a:tabLst>
                <a:tab pos="355600" algn="l"/>
              </a:tabLst>
            </a:pPr>
            <a:r>
              <a:rPr sz="2400" b="1" dirty="0">
                <a:latin typeface="微软雅黑"/>
                <a:cs typeface="微软雅黑"/>
              </a:rPr>
              <a:t>专业化运维服务</a:t>
            </a:r>
            <a:endParaRPr sz="2400" dirty="0">
              <a:latin typeface="微软雅黑"/>
              <a:cs typeface="微软雅黑"/>
            </a:endParaRPr>
          </a:p>
          <a:p>
            <a:pPr marL="12700" marR="5080" indent="457200">
              <a:lnSpc>
                <a:spcPct val="120000"/>
              </a:lnSpc>
              <a:spcBef>
                <a:spcPts val="560"/>
              </a:spcBef>
            </a:pPr>
            <a:r>
              <a:rPr sz="1800" dirty="0">
                <a:latin typeface="微软雅黑"/>
                <a:cs typeface="微软雅黑"/>
              </a:rPr>
              <a:t>建筑业的专业化运维服务主要指，针对用户使用建筑产品所派生的相关服务需求，建筑 企业向建筑产品的下游产业链条方向延伸，除了提供优质建筑产品外，还提供专业化运维服</a:t>
            </a:r>
          </a:p>
        </p:txBody>
      </p:sp>
      <p:sp>
        <p:nvSpPr>
          <p:cNvPr id="4" name="object 4"/>
          <p:cNvSpPr txBox="1"/>
          <p:nvPr/>
        </p:nvSpPr>
        <p:spPr>
          <a:xfrm>
            <a:off x="1576197" y="2204161"/>
            <a:ext cx="4826000" cy="300355"/>
          </a:xfrm>
          <a:prstGeom prst="rect">
            <a:avLst/>
          </a:prstGeom>
        </p:spPr>
        <p:txBody>
          <a:bodyPr vert="horz" wrap="square" lIns="0" tIns="12700" rIns="0" bIns="0" rtlCol="0">
            <a:spAutoFit/>
          </a:bodyPr>
          <a:lstStyle/>
          <a:p>
            <a:pPr marL="12700">
              <a:lnSpc>
                <a:spcPct val="100000"/>
              </a:lnSpc>
              <a:spcBef>
                <a:spcPts val="100"/>
              </a:spcBef>
            </a:pPr>
            <a:r>
              <a:rPr sz="1800" spc="-5" dirty="0">
                <a:latin typeface="微软雅黑"/>
                <a:cs typeface="微软雅黑"/>
              </a:rPr>
              <a:t>务。例如，武汉国博能源站的专业化运维管理：</a:t>
            </a:r>
            <a:endParaRPr sz="1800">
              <a:latin typeface="微软雅黑"/>
              <a:cs typeface="微软雅黑"/>
            </a:endParaRPr>
          </a:p>
        </p:txBody>
      </p:sp>
      <p:sp>
        <p:nvSpPr>
          <p:cNvPr id="5" name="object 5"/>
          <p:cNvSpPr/>
          <p:nvPr/>
        </p:nvSpPr>
        <p:spPr>
          <a:xfrm>
            <a:off x="2843783" y="3511296"/>
            <a:ext cx="692150" cy="2656840"/>
          </a:xfrm>
          <a:custGeom>
            <a:avLst/>
            <a:gdLst/>
            <a:ahLst/>
            <a:cxnLst/>
            <a:rect l="l" t="t" r="r" b="b"/>
            <a:pathLst>
              <a:path w="692150" h="2656840">
                <a:moveTo>
                  <a:pt x="0" y="2656331"/>
                </a:moveTo>
                <a:lnTo>
                  <a:pt x="691895" y="2656331"/>
                </a:lnTo>
                <a:lnTo>
                  <a:pt x="691895" y="0"/>
                </a:lnTo>
                <a:lnTo>
                  <a:pt x="0" y="0"/>
                </a:lnTo>
                <a:lnTo>
                  <a:pt x="0" y="2656331"/>
                </a:lnTo>
                <a:close/>
              </a:path>
            </a:pathLst>
          </a:custGeom>
          <a:ln w="12192">
            <a:solidFill>
              <a:srgbClr val="C2DFFF"/>
            </a:solidFill>
          </a:ln>
        </p:spPr>
        <p:txBody>
          <a:bodyPr wrap="square" lIns="0" tIns="0" rIns="0" bIns="0" rtlCol="0"/>
          <a:lstStyle/>
          <a:p>
            <a:endParaRPr/>
          </a:p>
        </p:txBody>
      </p:sp>
      <p:sp>
        <p:nvSpPr>
          <p:cNvPr id="6" name="object 6"/>
          <p:cNvSpPr/>
          <p:nvPr/>
        </p:nvSpPr>
        <p:spPr>
          <a:xfrm>
            <a:off x="2843783" y="3511296"/>
            <a:ext cx="692150" cy="2677795"/>
          </a:xfrm>
          <a:custGeom>
            <a:avLst/>
            <a:gdLst/>
            <a:ahLst/>
            <a:cxnLst/>
            <a:rect l="l" t="t" r="r" b="b"/>
            <a:pathLst>
              <a:path w="692150" h="2677795">
                <a:moveTo>
                  <a:pt x="0" y="2677667"/>
                </a:moveTo>
                <a:lnTo>
                  <a:pt x="691895" y="2677667"/>
                </a:lnTo>
                <a:lnTo>
                  <a:pt x="691895" y="0"/>
                </a:lnTo>
                <a:lnTo>
                  <a:pt x="0" y="0"/>
                </a:lnTo>
                <a:lnTo>
                  <a:pt x="0" y="2677667"/>
                </a:lnTo>
                <a:close/>
              </a:path>
            </a:pathLst>
          </a:custGeom>
          <a:ln w="9144">
            <a:solidFill>
              <a:srgbClr val="C2DFFF"/>
            </a:solidFill>
          </a:ln>
        </p:spPr>
        <p:txBody>
          <a:bodyPr wrap="square" lIns="0" tIns="0" rIns="0" bIns="0" rtlCol="0"/>
          <a:lstStyle/>
          <a:p>
            <a:endParaRPr/>
          </a:p>
        </p:txBody>
      </p:sp>
      <p:sp>
        <p:nvSpPr>
          <p:cNvPr id="7" name="object 7"/>
          <p:cNvSpPr txBox="1"/>
          <p:nvPr/>
        </p:nvSpPr>
        <p:spPr>
          <a:xfrm>
            <a:off x="2849879" y="3553409"/>
            <a:ext cx="680085" cy="2586990"/>
          </a:xfrm>
          <a:prstGeom prst="rect">
            <a:avLst/>
          </a:prstGeom>
        </p:spPr>
        <p:txBody>
          <a:bodyPr vert="horz" wrap="square" lIns="0" tIns="12700" rIns="0" bIns="0" rtlCol="0">
            <a:spAutoFit/>
          </a:bodyPr>
          <a:lstStyle/>
          <a:p>
            <a:pPr marL="187325" marR="179070" algn="just">
              <a:lnSpc>
                <a:spcPct val="100000"/>
              </a:lnSpc>
              <a:spcBef>
                <a:spcPts val="100"/>
              </a:spcBef>
            </a:pPr>
            <a:r>
              <a:rPr sz="2400" dirty="0">
                <a:solidFill>
                  <a:srgbClr val="99CCFF"/>
                </a:solidFill>
                <a:latin typeface="黑体"/>
                <a:cs typeface="黑体"/>
              </a:rPr>
              <a:t>能 源 站 运 维 管 理</a:t>
            </a:r>
            <a:endParaRPr sz="2400">
              <a:latin typeface="黑体"/>
              <a:cs typeface="黑体"/>
            </a:endParaRPr>
          </a:p>
        </p:txBody>
      </p:sp>
      <p:sp>
        <p:nvSpPr>
          <p:cNvPr id="8" name="object 8"/>
          <p:cNvSpPr txBox="1"/>
          <p:nvPr/>
        </p:nvSpPr>
        <p:spPr>
          <a:xfrm>
            <a:off x="4712208" y="3054095"/>
            <a:ext cx="1945005" cy="431800"/>
          </a:xfrm>
          <a:prstGeom prst="rect">
            <a:avLst/>
          </a:prstGeom>
          <a:solidFill>
            <a:srgbClr val="99CCFF"/>
          </a:solidFill>
          <a:ln w="12192">
            <a:solidFill>
              <a:srgbClr val="C2DFFF"/>
            </a:solidFill>
          </a:ln>
        </p:spPr>
        <p:txBody>
          <a:bodyPr vert="horz" wrap="square" lIns="0" tIns="86995" rIns="0" bIns="0" rtlCol="0">
            <a:spAutoFit/>
          </a:bodyPr>
          <a:lstStyle/>
          <a:p>
            <a:pPr marL="344170">
              <a:lnSpc>
                <a:spcPct val="100000"/>
              </a:lnSpc>
              <a:spcBef>
                <a:spcPts val="685"/>
              </a:spcBef>
            </a:pPr>
            <a:r>
              <a:rPr sz="1800" dirty="0">
                <a:solidFill>
                  <a:srgbClr val="FFFFFF"/>
                </a:solidFill>
                <a:latin typeface="黑体"/>
                <a:cs typeface="黑体"/>
              </a:rPr>
              <a:t>1、设备管理</a:t>
            </a:r>
            <a:endParaRPr sz="1800">
              <a:latin typeface="黑体"/>
              <a:cs typeface="黑体"/>
            </a:endParaRPr>
          </a:p>
        </p:txBody>
      </p:sp>
      <p:sp>
        <p:nvSpPr>
          <p:cNvPr id="9" name="object 9"/>
          <p:cNvSpPr txBox="1"/>
          <p:nvPr/>
        </p:nvSpPr>
        <p:spPr>
          <a:xfrm>
            <a:off x="4748784" y="4349496"/>
            <a:ext cx="2016760" cy="502920"/>
          </a:xfrm>
          <a:prstGeom prst="rect">
            <a:avLst/>
          </a:prstGeom>
          <a:solidFill>
            <a:srgbClr val="99CCFF"/>
          </a:solidFill>
          <a:ln w="12192">
            <a:solidFill>
              <a:srgbClr val="C2DFFF"/>
            </a:solidFill>
          </a:ln>
        </p:spPr>
        <p:txBody>
          <a:bodyPr vert="horz" wrap="square" lIns="0" tIns="123190" rIns="0" bIns="0" rtlCol="0">
            <a:spAutoFit/>
          </a:bodyPr>
          <a:lstStyle/>
          <a:p>
            <a:pPr marL="150495">
              <a:lnSpc>
                <a:spcPct val="100000"/>
              </a:lnSpc>
              <a:spcBef>
                <a:spcPts val="970"/>
              </a:spcBef>
            </a:pPr>
            <a:r>
              <a:rPr sz="1800" dirty="0">
                <a:solidFill>
                  <a:srgbClr val="FFFFFF"/>
                </a:solidFill>
                <a:latin typeface="黑体"/>
                <a:cs typeface="黑体"/>
              </a:rPr>
              <a:t>2、设备维护保养</a:t>
            </a:r>
            <a:endParaRPr sz="1800">
              <a:latin typeface="黑体"/>
              <a:cs typeface="黑体"/>
            </a:endParaRPr>
          </a:p>
        </p:txBody>
      </p:sp>
      <p:sp>
        <p:nvSpPr>
          <p:cNvPr id="10" name="object 10"/>
          <p:cNvSpPr txBox="1"/>
          <p:nvPr/>
        </p:nvSpPr>
        <p:spPr>
          <a:xfrm>
            <a:off x="4713732" y="5577840"/>
            <a:ext cx="2016760" cy="433070"/>
          </a:xfrm>
          <a:prstGeom prst="rect">
            <a:avLst/>
          </a:prstGeom>
          <a:solidFill>
            <a:srgbClr val="99CCFF"/>
          </a:solidFill>
          <a:ln w="12192">
            <a:solidFill>
              <a:srgbClr val="C2DFFF"/>
            </a:solidFill>
          </a:ln>
        </p:spPr>
        <p:txBody>
          <a:bodyPr vert="horz" wrap="square" lIns="0" tIns="87630" rIns="0" bIns="0" rtlCol="0">
            <a:spAutoFit/>
          </a:bodyPr>
          <a:lstStyle/>
          <a:p>
            <a:pPr marL="150495">
              <a:lnSpc>
                <a:spcPct val="100000"/>
              </a:lnSpc>
              <a:spcBef>
                <a:spcPts val="690"/>
              </a:spcBef>
            </a:pPr>
            <a:r>
              <a:rPr sz="1800" dirty="0">
                <a:solidFill>
                  <a:srgbClr val="FFFFFF"/>
                </a:solidFill>
                <a:latin typeface="黑体"/>
                <a:cs typeface="黑体"/>
              </a:rPr>
              <a:t>3、设备维修管理</a:t>
            </a:r>
            <a:endParaRPr sz="1800">
              <a:latin typeface="黑体"/>
              <a:cs typeface="黑体"/>
            </a:endParaRPr>
          </a:p>
        </p:txBody>
      </p:sp>
      <p:sp>
        <p:nvSpPr>
          <p:cNvPr id="11" name="object 11"/>
          <p:cNvSpPr txBox="1"/>
          <p:nvPr/>
        </p:nvSpPr>
        <p:spPr>
          <a:xfrm>
            <a:off x="4713732" y="6263640"/>
            <a:ext cx="2016760" cy="433070"/>
          </a:xfrm>
          <a:prstGeom prst="rect">
            <a:avLst/>
          </a:prstGeom>
          <a:solidFill>
            <a:srgbClr val="99CCFF"/>
          </a:solidFill>
          <a:ln w="12192">
            <a:solidFill>
              <a:srgbClr val="C2DFFF"/>
            </a:solidFill>
          </a:ln>
        </p:spPr>
        <p:txBody>
          <a:bodyPr vert="horz" wrap="square" lIns="0" tIns="88265" rIns="0" bIns="0" rtlCol="0">
            <a:spAutoFit/>
          </a:bodyPr>
          <a:lstStyle/>
          <a:p>
            <a:pPr marL="150495">
              <a:lnSpc>
                <a:spcPct val="100000"/>
              </a:lnSpc>
              <a:spcBef>
                <a:spcPts val="695"/>
              </a:spcBef>
            </a:pPr>
            <a:r>
              <a:rPr sz="1800" dirty="0">
                <a:solidFill>
                  <a:srgbClr val="FFFFFF"/>
                </a:solidFill>
                <a:latin typeface="黑体"/>
                <a:cs typeface="黑体"/>
              </a:rPr>
              <a:t>4、设备智能监控</a:t>
            </a:r>
            <a:endParaRPr sz="1800">
              <a:latin typeface="黑体"/>
              <a:cs typeface="黑体"/>
            </a:endParaRPr>
          </a:p>
        </p:txBody>
      </p:sp>
      <p:sp>
        <p:nvSpPr>
          <p:cNvPr id="12" name="object 12"/>
          <p:cNvSpPr txBox="1"/>
          <p:nvPr/>
        </p:nvSpPr>
        <p:spPr>
          <a:xfrm>
            <a:off x="7824216" y="2333244"/>
            <a:ext cx="1225550" cy="216535"/>
          </a:xfrm>
          <a:prstGeom prst="rect">
            <a:avLst/>
          </a:prstGeom>
          <a:ln w="12192">
            <a:solidFill>
              <a:srgbClr val="C2DFFF"/>
            </a:solidFill>
          </a:ln>
        </p:spPr>
        <p:txBody>
          <a:bodyPr vert="horz" wrap="square" lIns="0" tIns="21590" rIns="0" bIns="0" rtlCol="0">
            <a:spAutoFit/>
          </a:bodyPr>
          <a:lstStyle/>
          <a:p>
            <a:pPr marL="156210">
              <a:lnSpc>
                <a:spcPct val="100000"/>
              </a:lnSpc>
              <a:spcBef>
                <a:spcPts val="170"/>
              </a:spcBef>
            </a:pPr>
            <a:r>
              <a:rPr sz="1200" dirty="0">
                <a:solidFill>
                  <a:srgbClr val="99CCFF"/>
                </a:solidFill>
                <a:latin typeface="黑体"/>
                <a:cs typeface="黑体"/>
              </a:rPr>
              <a:t>设备台账信息</a:t>
            </a:r>
            <a:endParaRPr sz="1200">
              <a:latin typeface="黑体"/>
              <a:cs typeface="黑体"/>
            </a:endParaRPr>
          </a:p>
        </p:txBody>
      </p:sp>
      <p:sp>
        <p:nvSpPr>
          <p:cNvPr id="13" name="object 13"/>
          <p:cNvSpPr/>
          <p:nvPr/>
        </p:nvSpPr>
        <p:spPr>
          <a:xfrm>
            <a:off x="7798307" y="2606039"/>
            <a:ext cx="1225550" cy="288290"/>
          </a:xfrm>
          <a:custGeom>
            <a:avLst/>
            <a:gdLst/>
            <a:ahLst/>
            <a:cxnLst/>
            <a:rect l="l" t="t" r="r" b="b"/>
            <a:pathLst>
              <a:path w="1225550" h="288289">
                <a:moveTo>
                  <a:pt x="0" y="288036"/>
                </a:moveTo>
                <a:lnTo>
                  <a:pt x="1225296" y="288036"/>
                </a:lnTo>
                <a:lnTo>
                  <a:pt x="1225296" y="0"/>
                </a:lnTo>
                <a:lnTo>
                  <a:pt x="0" y="0"/>
                </a:lnTo>
                <a:lnTo>
                  <a:pt x="0" y="288036"/>
                </a:lnTo>
                <a:close/>
              </a:path>
            </a:pathLst>
          </a:custGeom>
          <a:ln w="12192">
            <a:solidFill>
              <a:srgbClr val="C2DFFF"/>
            </a:solidFill>
          </a:ln>
        </p:spPr>
        <p:txBody>
          <a:bodyPr wrap="square" lIns="0" tIns="0" rIns="0" bIns="0" rtlCol="0"/>
          <a:lstStyle/>
          <a:p>
            <a:endParaRPr/>
          </a:p>
        </p:txBody>
      </p:sp>
      <p:sp>
        <p:nvSpPr>
          <p:cNvPr id="14" name="object 14"/>
          <p:cNvSpPr txBox="1"/>
          <p:nvPr/>
        </p:nvSpPr>
        <p:spPr>
          <a:xfrm>
            <a:off x="7941691" y="2651505"/>
            <a:ext cx="93980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99CCFF"/>
                </a:solidFill>
                <a:latin typeface="黑体"/>
                <a:cs typeface="黑体"/>
              </a:rPr>
              <a:t>设备系统分类</a:t>
            </a:r>
            <a:endParaRPr sz="1200">
              <a:latin typeface="黑体"/>
              <a:cs typeface="黑体"/>
            </a:endParaRPr>
          </a:p>
        </p:txBody>
      </p:sp>
      <p:sp>
        <p:nvSpPr>
          <p:cNvPr id="15" name="object 15"/>
          <p:cNvSpPr/>
          <p:nvPr/>
        </p:nvSpPr>
        <p:spPr>
          <a:xfrm>
            <a:off x="7798307" y="2987039"/>
            <a:ext cx="1225550" cy="216535"/>
          </a:xfrm>
          <a:custGeom>
            <a:avLst/>
            <a:gdLst/>
            <a:ahLst/>
            <a:cxnLst/>
            <a:rect l="l" t="t" r="r" b="b"/>
            <a:pathLst>
              <a:path w="1225550" h="216535">
                <a:moveTo>
                  <a:pt x="0" y="216408"/>
                </a:moveTo>
                <a:lnTo>
                  <a:pt x="1225296" y="216408"/>
                </a:lnTo>
                <a:lnTo>
                  <a:pt x="1225296" y="0"/>
                </a:lnTo>
                <a:lnTo>
                  <a:pt x="0" y="0"/>
                </a:lnTo>
                <a:lnTo>
                  <a:pt x="0" y="216408"/>
                </a:lnTo>
                <a:close/>
              </a:path>
            </a:pathLst>
          </a:custGeom>
          <a:ln w="12192">
            <a:solidFill>
              <a:srgbClr val="C2DFFF"/>
            </a:solidFill>
          </a:ln>
        </p:spPr>
        <p:txBody>
          <a:bodyPr wrap="square" lIns="0" tIns="0" rIns="0" bIns="0" rtlCol="0"/>
          <a:lstStyle/>
          <a:p>
            <a:endParaRPr/>
          </a:p>
        </p:txBody>
      </p:sp>
      <p:sp>
        <p:nvSpPr>
          <p:cNvPr id="16" name="object 16"/>
          <p:cNvSpPr txBox="1"/>
          <p:nvPr/>
        </p:nvSpPr>
        <p:spPr>
          <a:xfrm>
            <a:off x="8094091" y="2996565"/>
            <a:ext cx="63627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99CCFF"/>
                </a:solidFill>
                <a:latin typeface="黑体"/>
                <a:cs typeface="黑体"/>
              </a:rPr>
              <a:t>设备类型</a:t>
            </a:r>
            <a:endParaRPr sz="1200">
              <a:latin typeface="黑体"/>
              <a:cs typeface="黑体"/>
            </a:endParaRPr>
          </a:p>
        </p:txBody>
      </p:sp>
      <p:sp>
        <p:nvSpPr>
          <p:cNvPr id="17" name="object 17"/>
          <p:cNvSpPr txBox="1"/>
          <p:nvPr/>
        </p:nvSpPr>
        <p:spPr>
          <a:xfrm>
            <a:off x="7798307" y="3291840"/>
            <a:ext cx="1225550" cy="216535"/>
          </a:xfrm>
          <a:prstGeom prst="rect">
            <a:avLst/>
          </a:prstGeom>
          <a:ln w="12192">
            <a:solidFill>
              <a:srgbClr val="C2DFFF"/>
            </a:solidFill>
          </a:ln>
        </p:spPr>
        <p:txBody>
          <a:bodyPr vert="horz" wrap="square" lIns="0" tIns="22225" rIns="0" bIns="0" rtlCol="0">
            <a:spAutoFit/>
          </a:bodyPr>
          <a:lstStyle/>
          <a:p>
            <a:pPr marL="231775">
              <a:lnSpc>
                <a:spcPct val="100000"/>
              </a:lnSpc>
              <a:spcBef>
                <a:spcPts val="175"/>
              </a:spcBef>
            </a:pPr>
            <a:r>
              <a:rPr sz="1200" dirty="0">
                <a:solidFill>
                  <a:srgbClr val="99CCFF"/>
                </a:solidFill>
                <a:latin typeface="黑体"/>
                <a:cs typeface="黑体"/>
              </a:rPr>
              <a:t>设备上下游</a:t>
            </a:r>
            <a:endParaRPr sz="1200">
              <a:latin typeface="黑体"/>
              <a:cs typeface="黑体"/>
            </a:endParaRPr>
          </a:p>
        </p:txBody>
      </p:sp>
      <p:sp>
        <p:nvSpPr>
          <p:cNvPr id="18" name="object 18"/>
          <p:cNvSpPr/>
          <p:nvPr/>
        </p:nvSpPr>
        <p:spPr>
          <a:xfrm>
            <a:off x="7798307" y="3596640"/>
            <a:ext cx="1225550" cy="216535"/>
          </a:xfrm>
          <a:custGeom>
            <a:avLst/>
            <a:gdLst/>
            <a:ahLst/>
            <a:cxnLst/>
            <a:rect l="l" t="t" r="r" b="b"/>
            <a:pathLst>
              <a:path w="1225550" h="216535">
                <a:moveTo>
                  <a:pt x="0" y="216408"/>
                </a:moveTo>
                <a:lnTo>
                  <a:pt x="1225296" y="216408"/>
                </a:lnTo>
                <a:lnTo>
                  <a:pt x="1225296" y="0"/>
                </a:lnTo>
                <a:lnTo>
                  <a:pt x="0" y="0"/>
                </a:lnTo>
                <a:lnTo>
                  <a:pt x="0" y="216408"/>
                </a:lnTo>
                <a:close/>
              </a:path>
            </a:pathLst>
          </a:custGeom>
          <a:ln w="12192">
            <a:solidFill>
              <a:srgbClr val="C2DFFF"/>
            </a:solidFill>
          </a:ln>
        </p:spPr>
        <p:txBody>
          <a:bodyPr wrap="square" lIns="0" tIns="0" rIns="0" bIns="0" rtlCol="0"/>
          <a:lstStyle/>
          <a:p>
            <a:endParaRPr/>
          </a:p>
        </p:txBody>
      </p:sp>
      <p:sp>
        <p:nvSpPr>
          <p:cNvPr id="19" name="object 19"/>
          <p:cNvSpPr txBox="1"/>
          <p:nvPr/>
        </p:nvSpPr>
        <p:spPr>
          <a:xfrm>
            <a:off x="7941691" y="3606165"/>
            <a:ext cx="93980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99CCFF"/>
                </a:solidFill>
                <a:latin typeface="黑体"/>
                <a:cs typeface="黑体"/>
              </a:rPr>
              <a:t>设备区域分类</a:t>
            </a:r>
            <a:endParaRPr sz="1200">
              <a:latin typeface="黑体"/>
              <a:cs typeface="黑体"/>
            </a:endParaRPr>
          </a:p>
        </p:txBody>
      </p:sp>
      <p:sp>
        <p:nvSpPr>
          <p:cNvPr id="20" name="object 20"/>
          <p:cNvSpPr/>
          <p:nvPr/>
        </p:nvSpPr>
        <p:spPr>
          <a:xfrm>
            <a:off x="7798307" y="3901440"/>
            <a:ext cx="1225550" cy="216535"/>
          </a:xfrm>
          <a:custGeom>
            <a:avLst/>
            <a:gdLst/>
            <a:ahLst/>
            <a:cxnLst/>
            <a:rect l="l" t="t" r="r" b="b"/>
            <a:pathLst>
              <a:path w="1225550" h="216535">
                <a:moveTo>
                  <a:pt x="0" y="216407"/>
                </a:moveTo>
                <a:lnTo>
                  <a:pt x="1225296" y="216407"/>
                </a:lnTo>
                <a:lnTo>
                  <a:pt x="1225296" y="0"/>
                </a:lnTo>
                <a:lnTo>
                  <a:pt x="0" y="0"/>
                </a:lnTo>
                <a:lnTo>
                  <a:pt x="0" y="216407"/>
                </a:lnTo>
                <a:close/>
              </a:path>
            </a:pathLst>
          </a:custGeom>
          <a:ln w="12192">
            <a:solidFill>
              <a:srgbClr val="C2DFFF"/>
            </a:solidFill>
          </a:ln>
        </p:spPr>
        <p:txBody>
          <a:bodyPr wrap="square" lIns="0" tIns="0" rIns="0" bIns="0" rtlCol="0"/>
          <a:lstStyle/>
          <a:p>
            <a:endParaRPr/>
          </a:p>
        </p:txBody>
      </p:sp>
      <p:sp>
        <p:nvSpPr>
          <p:cNvPr id="21" name="object 21"/>
          <p:cNvSpPr txBox="1"/>
          <p:nvPr/>
        </p:nvSpPr>
        <p:spPr>
          <a:xfrm>
            <a:off x="7941691" y="3911345"/>
            <a:ext cx="93980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99CCFF"/>
                </a:solidFill>
                <a:latin typeface="黑体"/>
                <a:cs typeface="黑体"/>
              </a:rPr>
              <a:t>维护保养提醒</a:t>
            </a:r>
            <a:endParaRPr sz="1200">
              <a:latin typeface="黑体"/>
              <a:cs typeface="黑体"/>
            </a:endParaRPr>
          </a:p>
        </p:txBody>
      </p:sp>
      <p:sp>
        <p:nvSpPr>
          <p:cNvPr id="22" name="object 22"/>
          <p:cNvSpPr/>
          <p:nvPr/>
        </p:nvSpPr>
        <p:spPr>
          <a:xfrm>
            <a:off x="7798307" y="4206240"/>
            <a:ext cx="1225550" cy="216535"/>
          </a:xfrm>
          <a:custGeom>
            <a:avLst/>
            <a:gdLst/>
            <a:ahLst/>
            <a:cxnLst/>
            <a:rect l="l" t="t" r="r" b="b"/>
            <a:pathLst>
              <a:path w="1225550" h="216535">
                <a:moveTo>
                  <a:pt x="0" y="216407"/>
                </a:moveTo>
                <a:lnTo>
                  <a:pt x="1225296" y="216407"/>
                </a:lnTo>
                <a:lnTo>
                  <a:pt x="1225296" y="0"/>
                </a:lnTo>
                <a:lnTo>
                  <a:pt x="0" y="0"/>
                </a:lnTo>
                <a:lnTo>
                  <a:pt x="0" y="216407"/>
                </a:lnTo>
                <a:close/>
              </a:path>
            </a:pathLst>
          </a:custGeom>
          <a:ln w="12192">
            <a:solidFill>
              <a:srgbClr val="C2DFFF"/>
            </a:solidFill>
          </a:ln>
        </p:spPr>
        <p:txBody>
          <a:bodyPr wrap="square" lIns="0" tIns="0" rIns="0" bIns="0" rtlCol="0"/>
          <a:lstStyle/>
          <a:p>
            <a:endParaRPr/>
          </a:p>
        </p:txBody>
      </p:sp>
      <p:sp>
        <p:nvSpPr>
          <p:cNvPr id="23" name="object 23"/>
          <p:cNvSpPr txBox="1"/>
          <p:nvPr/>
        </p:nvSpPr>
        <p:spPr>
          <a:xfrm>
            <a:off x="7941691" y="4216145"/>
            <a:ext cx="93980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99CCFF"/>
                </a:solidFill>
                <a:latin typeface="黑体"/>
                <a:cs typeface="黑体"/>
              </a:rPr>
              <a:t>保养周期管理</a:t>
            </a:r>
            <a:endParaRPr sz="1200">
              <a:latin typeface="黑体"/>
              <a:cs typeface="黑体"/>
            </a:endParaRPr>
          </a:p>
        </p:txBody>
      </p:sp>
      <p:sp>
        <p:nvSpPr>
          <p:cNvPr id="24" name="object 24"/>
          <p:cNvSpPr/>
          <p:nvPr/>
        </p:nvSpPr>
        <p:spPr>
          <a:xfrm>
            <a:off x="7798307" y="4511040"/>
            <a:ext cx="1225550" cy="216535"/>
          </a:xfrm>
          <a:custGeom>
            <a:avLst/>
            <a:gdLst/>
            <a:ahLst/>
            <a:cxnLst/>
            <a:rect l="l" t="t" r="r" b="b"/>
            <a:pathLst>
              <a:path w="1225550" h="216535">
                <a:moveTo>
                  <a:pt x="0" y="216407"/>
                </a:moveTo>
                <a:lnTo>
                  <a:pt x="1225296" y="216407"/>
                </a:lnTo>
                <a:lnTo>
                  <a:pt x="1225296" y="0"/>
                </a:lnTo>
                <a:lnTo>
                  <a:pt x="0" y="0"/>
                </a:lnTo>
                <a:lnTo>
                  <a:pt x="0" y="216407"/>
                </a:lnTo>
                <a:close/>
              </a:path>
            </a:pathLst>
          </a:custGeom>
          <a:ln w="12192">
            <a:solidFill>
              <a:srgbClr val="C2DFFF"/>
            </a:solidFill>
          </a:ln>
        </p:spPr>
        <p:txBody>
          <a:bodyPr wrap="square" lIns="0" tIns="0" rIns="0" bIns="0" rtlCol="0"/>
          <a:lstStyle/>
          <a:p>
            <a:endParaRPr/>
          </a:p>
        </p:txBody>
      </p:sp>
      <p:sp>
        <p:nvSpPr>
          <p:cNvPr id="25" name="object 25"/>
          <p:cNvSpPr txBox="1"/>
          <p:nvPr/>
        </p:nvSpPr>
        <p:spPr>
          <a:xfrm>
            <a:off x="7941691" y="4520945"/>
            <a:ext cx="93980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99CCFF"/>
                </a:solidFill>
                <a:latin typeface="黑体"/>
                <a:cs typeface="黑体"/>
              </a:rPr>
              <a:t>维护周期管理</a:t>
            </a:r>
            <a:endParaRPr sz="1200">
              <a:latin typeface="黑体"/>
              <a:cs typeface="黑体"/>
            </a:endParaRPr>
          </a:p>
        </p:txBody>
      </p:sp>
      <p:sp>
        <p:nvSpPr>
          <p:cNvPr id="26" name="object 26"/>
          <p:cNvSpPr/>
          <p:nvPr/>
        </p:nvSpPr>
        <p:spPr>
          <a:xfrm>
            <a:off x="7798307" y="4815840"/>
            <a:ext cx="1225550" cy="216535"/>
          </a:xfrm>
          <a:custGeom>
            <a:avLst/>
            <a:gdLst/>
            <a:ahLst/>
            <a:cxnLst/>
            <a:rect l="l" t="t" r="r" b="b"/>
            <a:pathLst>
              <a:path w="1225550" h="216535">
                <a:moveTo>
                  <a:pt x="0" y="216407"/>
                </a:moveTo>
                <a:lnTo>
                  <a:pt x="1225296" y="216407"/>
                </a:lnTo>
                <a:lnTo>
                  <a:pt x="1225296" y="0"/>
                </a:lnTo>
                <a:lnTo>
                  <a:pt x="0" y="0"/>
                </a:lnTo>
                <a:lnTo>
                  <a:pt x="0" y="216407"/>
                </a:lnTo>
                <a:close/>
              </a:path>
            </a:pathLst>
          </a:custGeom>
          <a:ln w="12192">
            <a:solidFill>
              <a:srgbClr val="C2DFFF"/>
            </a:solidFill>
          </a:ln>
        </p:spPr>
        <p:txBody>
          <a:bodyPr wrap="square" lIns="0" tIns="0" rIns="0" bIns="0" rtlCol="0"/>
          <a:lstStyle/>
          <a:p>
            <a:endParaRPr/>
          </a:p>
        </p:txBody>
      </p:sp>
      <p:sp>
        <p:nvSpPr>
          <p:cNvPr id="27" name="object 27"/>
          <p:cNvSpPr txBox="1"/>
          <p:nvPr/>
        </p:nvSpPr>
        <p:spPr>
          <a:xfrm>
            <a:off x="7941691" y="4825745"/>
            <a:ext cx="93980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99CCFF"/>
                </a:solidFill>
                <a:latin typeface="黑体"/>
                <a:cs typeface="黑体"/>
              </a:rPr>
              <a:t>保养记录管理</a:t>
            </a:r>
            <a:endParaRPr sz="1200">
              <a:latin typeface="黑体"/>
              <a:cs typeface="黑体"/>
            </a:endParaRPr>
          </a:p>
        </p:txBody>
      </p:sp>
      <p:sp>
        <p:nvSpPr>
          <p:cNvPr id="28" name="object 28"/>
          <p:cNvSpPr/>
          <p:nvPr/>
        </p:nvSpPr>
        <p:spPr>
          <a:xfrm>
            <a:off x="7798307" y="5120640"/>
            <a:ext cx="1225550" cy="216535"/>
          </a:xfrm>
          <a:custGeom>
            <a:avLst/>
            <a:gdLst/>
            <a:ahLst/>
            <a:cxnLst/>
            <a:rect l="l" t="t" r="r" b="b"/>
            <a:pathLst>
              <a:path w="1225550" h="216535">
                <a:moveTo>
                  <a:pt x="0" y="216408"/>
                </a:moveTo>
                <a:lnTo>
                  <a:pt x="1225296" y="216408"/>
                </a:lnTo>
                <a:lnTo>
                  <a:pt x="1225296" y="0"/>
                </a:lnTo>
                <a:lnTo>
                  <a:pt x="0" y="0"/>
                </a:lnTo>
                <a:lnTo>
                  <a:pt x="0" y="216408"/>
                </a:lnTo>
                <a:close/>
              </a:path>
            </a:pathLst>
          </a:custGeom>
          <a:ln w="12192">
            <a:solidFill>
              <a:srgbClr val="C2DFFF"/>
            </a:solidFill>
          </a:ln>
        </p:spPr>
        <p:txBody>
          <a:bodyPr wrap="square" lIns="0" tIns="0" rIns="0" bIns="0" rtlCol="0"/>
          <a:lstStyle/>
          <a:p>
            <a:endParaRPr/>
          </a:p>
        </p:txBody>
      </p:sp>
      <p:sp>
        <p:nvSpPr>
          <p:cNvPr id="29" name="object 29"/>
          <p:cNvSpPr txBox="1"/>
          <p:nvPr/>
        </p:nvSpPr>
        <p:spPr>
          <a:xfrm>
            <a:off x="7941691" y="5130546"/>
            <a:ext cx="93980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99CCFF"/>
                </a:solidFill>
                <a:latin typeface="黑体"/>
                <a:cs typeface="黑体"/>
              </a:rPr>
              <a:t>维护记录管理</a:t>
            </a:r>
            <a:endParaRPr sz="1200">
              <a:latin typeface="黑体"/>
              <a:cs typeface="黑体"/>
            </a:endParaRPr>
          </a:p>
        </p:txBody>
      </p:sp>
      <p:sp>
        <p:nvSpPr>
          <p:cNvPr id="30" name="object 30"/>
          <p:cNvSpPr/>
          <p:nvPr/>
        </p:nvSpPr>
        <p:spPr>
          <a:xfrm>
            <a:off x="7798307" y="5501640"/>
            <a:ext cx="1225550" cy="216535"/>
          </a:xfrm>
          <a:custGeom>
            <a:avLst/>
            <a:gdLst/>
            <a:ahLst/>
            <a:cxnLst/>
            <a:rect l="l" t="t" r="r" b="b"/>
            <a:pathLst>
              <a:path w="1225550" h="216535">
                <a:moveTo>
                  <a:pt x="0" y="216408"/>
                </a:moveTo>
                <a:lnTo>
                  <a:pt x="1225296" y="216408"/>
                </a:lnTo>
                <a:lnTo>
                  <a:pt x="1225296" y="0"/>
                </a:lnTo>
                <a:lnTo>
                  <a:pt x="0" y="0"/>
                </a:lnTo>
                <a:lnTo>
                  <a:pt x="0" y="216408"/>
                </a:lnTo>
                <a:close/>
              </a:path>
            </a:pathLst>
          </a:custGeom>
          <a:ln w="12192">
            <a:solidFill>
              <a:srgbClr val="C2DFFF"/>
            </a:solidFill>
          </a:ln>
        </p:spPr>
        <p:txBody>
          <a:bodyPr wrap="square" lIns="0" tIns="0" rIns="0" bIns="0" rtlCol="0"/>
          <a:lstStyle/>
          <a:p>
            <a:endParaRPr/>
          </a:p>
        </p:txBody>
      </p:sp>
      <p:sp>
        <p:nvSpPr>
          <p:cNvPr id="31" name="object 31"/>
          <p:cNvSpPr txBox="1"/>
          <p:nvPr/>
        </p:nvSpPr>
        <p:spPr>
          <a:xfrm>
            <a:off x="8094091" y="5511800"/>
            <a:ext cx="63627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99CCFF"/>
                </a:solidFill>
                <a:latin typeface="黑体"/>
                <a:cs typeface="黑体"/>
              </a:rPr>
              <a:t>设备维修</a:t>
            </a:r>
            <a:endParaRPr sz="1200">
              <a:latin typeface="黑体"/>
              <a:cs typeface="黑体"/>
            </a:endParaRPr>
          </a:p>
        </p:txBody>
      </p:sp>
      <p:sp>
        <p:nvSpPr>
          <p:cNvPr id="32" name="object 32"/>
          <p:cNvSpPr/>
          <p:nvPr/>
        </p:nvSpPr>
        <p:spPr>
          <a:xfrm>
            <a:off x="7798307" y="5806440"/>
            <a:ext cx="1225550" cy="216535"/>
          </a:xfrm>
          <a:custGeom>
            <a:avLst/>
            <a:gdLst/>
            <a:ahLst/>
            <a:cxnLst/>
            <a:rect l="l" t="t" r="r" b="b"/>
            <a:pathLst>
              <a:path w="1225550" h="216535">
                <a:moveTo>
                  <a:pt x="0" y="216408"/>
                </a:moveTo>
                <a:lnTo>
                  <a:pt x="1225296" y="216408"/>
                </a:lnTo>
                <a:lnTo>
                  <a:pt x="1225296" y="0"/>
                </a:lnTo>
                <a:lnTo>
                  <a:pt x="0" y="0"/>
                </a:lnTo>
                <a:lnTo>
                  <a:pt x="0" y="216408"/>
                </a:lnTo>
                <a:close/>
              </a:path>
            </a:pathLst>
          </a:custGeom>
          <a:ln w="12192">
            <a:solidFill>
              <a:srgbClr val="C2DFFF"/>
            </a:solidFill>
          </a:ln>
        </p:spPr>
        <p:txBody>
          <a:bodyPr wrap="square" lIns="0" tIns="0" rIns="0" bIns="0" rtlCol="0"/>
          <a:lstStyle/>
          <a:p>
            <a:endParaRPr/>
          </a:p>
        </p:txBody>
      </p:sp>
      <p:sp>
        <p:nvSpPr>
          <p:cNvPr id="33" name="object 33"/>
          <p:cNvSpPr txBox="1"/>
          <p:nvPr/>
        </p:nvSpPr>
        <p:spPr>
          <a:xfrm>
            <a:off x="8094091" y="5816600"/>
            <a:ext cx="63627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99CCFF"/>
                </a:solidFill>
                <a:latin typeface="黑体"/>
                <a:cs typeface="黑体"/>
              </a:rPr>
              <a:t>维修统计</a:t>
            </a:r>
            <a:endParaRPr sz="1200">
              <a:latin typeface="黑体"/>
              <a:cs typeface="黑体"/>
            </a:endParaRPr>
          </a:p>
        </p:txBody>
      </p:sp>
      <p:sp>
        <p:nvSpPr>
          <p:cNvPr id="34" name="object 34"/>
          <p:cNvSpPr/>
          <p:nvPr/>
        </p:nvSpPr>
        <p:spPr>
          <a:xfrm>
            <a:off x="6656831" y="2403348"/>
            <a:ext cx="1167765" cy="872490"/>
          </a:xfrm>
          <a:custGeom>
            <a:avLst/>
            <a:gdLst/>
            <a:ahLst/>
            <a:cxnLst/>
            <a:rect l="l" t="t" r="r" b="b"/>
            <a:pathLst>
              <a:path w="1167765" h="872489">
                <a:moveTo>
                  <a:pt x="577596" y="859789"/>
                </a:moveTo>
                <a:lnTo>
                  <a:pt x="0" y="859789"/>
                </a:lnTo>
                <a:lnTo>
                  <a:pt x="0" y="872489"/>
                </a:lnTo>
                <a:lnTo>
                  <a:pt x="590296" y="872489"/>
                </a:lnTo>
                <a:lnTo>
                  <a:pt x="590296" y="866139"/>
                </a:lnTo>
                <a:lnTo>
                  <a:pt x="577596" y="866139"/>
                </a:lnTo>
                <a:lnTo>
                  <a:pt x="577596" y="859789"/>
                </a:lnTo>
                <a:close/>
              </a:path>
              <a:path w="1167765" h="872489">
                <a:moveTo>
                  <a:pt x="1091565" y="31750"/>
                </a:moveTo>
                <a:lnTo>
                  <a:pt x="577596" y="31750"/>
                </a:lnTo>
                <a:lnTo>
                  <a:pt x="577596" y="866139"/>
                </a:lnTo>
                <a:lnTo>
                  <a:pt x="583946" y="859789"/>
                </a:lnTo>
                <a:lnTo>
                  <a:pt x="590296" y="859789"/>
                </a:lnTo>
                <a:lnTo>
                  <a:pt x="590296" y="44450"/>
                </a:lnTo>
                <a:lnTo>
                  <a:pt x="583946" y="44450"/>
                </a:lnTo>
                <a:lnTo>
                  <a:pt x="590296" y="38100"/>
                </a:lnTo>
                <a:lnTo>
                  <a:pt x="1091565" y="38100"/>
                </a:lnTo>
                <a:lnTo>
                  <a:pt x="1091565" y="31750"/>
                </a:lnTo>
                <a:close/>
              </a:path>
              <a:path w="1167765" h="872489">
                <a:moveTo>
                  <a:pt x="590296" y="859789"/>
                </a:moveTo>
                <a:lnTo>
                  <a:pt x="583946" y="859789"/>
                </a:lnTo>
                <a:lnTo>
                  <a:pt x="577596" y="866139"/>
                </a:lnTo>
                <a:lnTo>
                  <a:pt x="590296" y="866139"/>
                </a:lnTo>
                <a:lnTo>
                  <a:pt x="590296" y="859789"/>
                </a:lnTo>
                <a:close/>
              </a:path>
              <a:path w="1167765" h="872489">
                <a:moveTo>
                  <a:pt x="1091565" y="0"/>
                </a:moveTo>
                <a:lnTo>
                  <a:pt x="1091565" y="76200"/>
                </a:lnTo>
                <a:lnTo>
                  <a:pt x="1155065" y="44450"/>
                </a:lnTo>
                <a:lnTo>
                  <a:pt x="1104265" y="44450"/>
                </a:lnTo>
                <a:lnTo>
                  <a:pt x="1104265" y="31750"/>
                </a:lnTo>
                <a:lnTo>
                  <a:pt x="1155065" y="31750"/>
                </a:lnTo>
                <a:lnTo>
                  <a:pt x="1091565" y="0"/>
                </a:lnTo>
                <a:close/>
              </a:path>
              <a:path w="1167765" h="872489">
                <a:moveTo>
                  <a:pt x="590296" y="38100"/>
                </a:moveTo>
                <a:lnTo>
                  <a:pt x="583946" y="44450"/>
                </a:lnTo>
                <a:lnTo>
                  <a:pt x="590296" y="44450"/>
                </a:lnTo>
                <a:lnTo>
                  <a:pt x="590296" y="38100"/>
                </a:lnTo>
                <a:close/>
              </a:path>
              <a:path w="1167765" h="872489">
                <a:moveTo>
                  <a:pt x="1091565" y="38100"/>
                </a:moveTo>
                <a:lnTo>
                  <a:pt x="590296" y="38100"/>
                </a:lnTo>
                <a:lnTo>
                  <a:pt x="590296" y="44450"/>
                </a:lnTo>
                <a:lnTo>
                  <a:pt x="1091565" y="44450"/>
                </a:lnTo>
                <a:lnTo>
                  <a:pt x="1091565" y="38100"/>
                </a:lnTo>
                <a:close/>
              </a:path>
              <a:path w="1167765" h="872489">
                <a:moveTo>
                  <a:pt x="1155065" y="31750"/>
                </a:moveTo>
                <a:lnTo>
                  <a:pt x="1104265" y="31750"/>
                </a:lnTo>
                <a:lnTo>
                  <a:pt x="1104265" y="44450"/>
                </a:lnTo>
                <a:lnTo>
                  <a:pt x="1155065" y="44450"/>
                </a:lnTo>
                <a:lnTo>
                  <a:pt x="1167765" y="38100"/>
                </a:lnTo>
                <a:lnTo>
                  <a:pt x="1155065" y="31750"/>
                </a:lnTo>
                <a:close/>
              </a:path>
            </a:pathLst>
          </a:custGeom>
          <a:solidFill>
            <a:srgbClr val="99CCFF"/>
          </a:solidFill>
        </p:spPr>
        <p:txBody>
          <a:bodyPr wrap="square" lIns="0" tIns="0" rIns="0" bIns="0" rtlCol="0"/>
          <a:lstStyle/>
          <a:p>
            <a:endParaRPr/>
          </a:p>
        </p:txBody>
      </p:sp>
      <p:sp>
        <p:nvSpPr>
          <p:cNvPr id="35" name="object 35"/>
          <p:cNvSpPr/>
          <p:nvPr/>
        </p:nvSpPr>
        <p:spPr>
          <a:xfrm>
            <a:off x="6656831" y="2712720"/>
            <a:ext cx="1142365" cy="563880"/>
          </a:xfrm>
          <a:custGeom>
            <a:avLst/>
            <a:gdLst/>
            <a:ahLst/>
            <a:cxnLst/>
            <a:rect l="l" t="t" r="r" b="b"/>
            <a:pathLst>
              <a:path w="1142365" h="563879">
                <a:moveTo>
                  <a:pt x="564515" y="551052"/>
                </a:moveTo>
                <a:lnTo>
                  <a:pt x="0" y="551052"/>
                </a:lnTo>
                <a:lnTo>
                  <a:pt x="0" y="563752"/>
                </a:lnTo>
                <a:lnTo>
                  <a:pt x="577215" y="563752"/>
                </a:lnTo>
                <a:lnTo>
                  <a:pt x="577215" y="557402"/>
                </a:lnTo>
                <a:lnTo>
                  <a:pt x="564515" y="557402"/>
                </a:lnTo>
                <a:lnTo>
                  <a:pt x="564515" y="551052"/>
                </a:lnTo>
                <a:close/>
              </a:path>
              <a:path w="1142365" h="563879">
                <a:moveTo>
                  <a:pt x="1065657" y="31750"/>
                </a:moveTo>
                <a:lnTo>
                  <a:pt x="564515" y="31750"/>
                </a:lnTo>
                <a:lnTo>
                  <a:pt x="564515" y="557402"/>
                </a:lnTo>
                <a:lnTo>
                  <a:pt x="570865" y="551052"/>
                </a:lnTo>
                <a:lnTo>
                  <a:pt x="577215" y="551052"/>
                </a:lnTo>
                <a:lnTo>
                  <a:pt x="577215" y="44450"/>
                </a:lnTo>
                <a:lnTo>
                  <a:pt x="570865" y="44450"/>
                </a:lnTo>
                <a:lnTo>
                  <a:pt x="577215" y="38100"/>
                </a:lnTo>
                <a:lnTo>
                  <a:pt x="1065657" y="38100"/>
                </a:lnTo>
                <a:lnTo>
                  <a:pt x="1065657" y="31750"/>
                </a:lnTo>
                <a:close/>
              </a:path>
              <a:path w="1142365" h="563879">
                <a:moveTo>
                  <a:pt x="577215" y="551052"/>
                </a:moveTo>
                <a:lnTo>
                  <a:pt x="570865" y="551052"/>
                </a:lnTo>
                <a:lnTo>
                  <a:pt x="564515" y="557402"/>
                </a:lnTo>
                <a:lnTo>
                  <a:pt x="577215" y="557402"/>
                </a:lnTo>
                <a:lnTo>
                  <a:pt x="577215" y="551052"/>
                </a:lnTo>
                <a:close/>
              </a:path>
              <a:path w="1142365" h="563879">
                <a:moveTo>
                  <a:pt x="1065657" y="0"/>
                </a:moveTo>
                <a:lnTo>
                  <a:pt x="1065657" y="76200"/>
                </a:lnTo>
                <a:lnTo>
                  <a:pt x="1129157" y="44450"/>
                </a:lnTo>
                <a:lnTo>
                  <a:pt x="1078357" y="44450"/>
                </a:lnTo>
                <a:lnTo>
                  <a:pt x="1078357" y="31750"/>
                </a:lnTo>
                <a:lnTo>
                  <a:pt x="1129157" y="31750"/>
                </a:lnTo>
                <a:lnTo>
                  <a:pt x="1065657" y="0"/>
                </a:lnTo>
                <a:close/>
              </a:path>
              <a:path w="1142365" h="563879">
                <a:moveTo>
                  <a:pt x="577215" y="38100"/>
                </a:moveTo>
                <a:lnTo>
                  <a:pt x="570865" y="44450"/>
                </a:lnTo>
                <a:lnTo>
                  <a:pt x="577215" y="44450"/>
                </a:lnTo>
                <a:lnTo>
                  <a:pt x="577215" y="38100"/>
                </a:lnTo>
                <a:close/>
              </a:path>
              <a:path w="1142365" h="563879">
                <a:moveTo>
                  <a:pt x="1065657" y="38100"/>
                </a:moveTo>
                <a:lnTo>
                  <a:pt x="577215" y="38100"/>
                </a:lnTo>
                <a:lnTo>
                  <a:pt x="577215" y="44450"/>
                </a:lnTo>
                <a:lnTo>
                  <a:pt x="1065657" y="44450"/>
                </a:lnTo>
                <a:lnTo>
                  <a:pt x="1065657" y="38100"/>
                </a:lnTo>
                <a:close/>
              </a:path>
              <a:path w="1142365" h="563879">
                <a:moveTo>
                  <a:pt x="1129157" y="31750"/>
                </a:moveTo>
                <a:lnTo>
                  <a:pt x="1078357" y="31750"/>
                </a:lnTo>
                <a:lnTo>
                  <a:pt x="1078357" y="44450"/>
                </a:lnTo>
                <a:lnTo>
                  <a:pt x="1129157" y="44450"/>
                </a:lnTo>
                <a:lnTo>
                  <a:pt x="1141857" y="38100"/>
                </a:lnTo>
                <a:lnTo>
                  <a:pt x="1129157" y="31750"/>
                </a:lnTo>
                <a:close/>
              </a:path>
            </a:pathLst>
          </a:custGeom>
          <a:solidFill>
            <a:srgbClr val="99CCFF"/>
          </a:solidFill>
        </p:spPr>
        <p:txBody>
          <a:bodyPr wrap="square" lIns="0" tIns="0" rIns="0" bIns="0" rtlCol="0"/>
          <a:lstStyle/>
          <a:p>
            <a:endParaRPr/>
          </a:p>
        </p:txBody>
      </p:sp>
      <p:sp>
        <p:nvSpPr>
          <p:cNvPr id="36" name="object 36"/>
          <p:cNvSpPr/>
          <p:nvPr/>
        </p:nvSpPr>
        <p:spPr>
          <a:xfrm>
            <a:off x="6656831" y="3057144"/>
            <a:ext cx="1142365" cy="219075"/>
          </a:xfrm>
          <a:custGeom>
            <a:avLst/>
            <a:gdLst/>
            <a:ahLst/>
            <a:cxnLst/>
            <a:rect l="l" t="t" r="r" b="b"/>
            <a:pathLst>
              <a:path w="1142365" h="219075">
                <a:moveTo>
                  <a:pt x="564515" y="205993"/>
                </a:moveTo>
                <a:lnTo>
                  <a:pt x="0" y="205993"/>
                </a:lnTo>
                <a:lnTo>
                  <a:pt x="0" y="218693"/>
                </a:lnTo>
                <a:lnTo>
                  <a:pt x="577215" y="218693"/>
                </a:lnTo>
                <a:lnTo>
                  <a:pt x="577215" y="212343"/>
                </a:lnTo>
                <a:lnTo>
                  <a:pt x="564515" y="212343"/>
                </a:lnTo>
                <a:lnTo>
                  <a:pt x="564515" y="205993"/>
                </a:lnTo>
                <a:close/>
              </a:path>
              <a:path w="1142365" h="219075">
                <a:moveTo>
                  <a:pt x="1065657" y="31750"/>
                </a:moveTo>
                <a:lnTo>
                  <a:pt x="564515" y="31750"/>
                </a:lnTo>
                <a:lnTo>
                  <a:pt x="564515" y="212343"/>
                </a:lnTo>
                <a:lnTo>
                  <a:pt x="570865" y="205993"/>
                </a:lnTo>
                <a:lnTo>
                  <a:pt x="577215" y="205993"/>
                </a:lnTo>
                <a:lnTo>
                  <a:pt x="577215" y="44450"/>
                </a:lnTo>
                <a:lnTo>
                  <a:pt x="570865" y="44450"/>
                </a:lnTo>
                <a:lnTo>
                  <a:pt x="577215" y="38100"/>
                </a:lnTo>
                <a:lnTo>
                  <a:pt x="1065657" y="38100"/>
                </a:lnTo>
                <a:lnTo>
                  <a:pt x="1065657" y="31750"/>
                </a:lnTo>
                <a:close/>
              </a:path>
              <a:path w="1142365" h="219075">
                <a:moveTo>
                  <a:pt x="577215" y="205993"/>
                </a:moveTo>
                <a:lnTo>
                  <a:pt x="570865" y="205993"/>
                </a:lnTo>
                <a:lnTo>
                  <a:pt x="564515" y="212343"/>
                </a:lnTo>
                <a:lnTo>
                  <a:pt x="577215" y="212343"/>
                </a:lnTo>
                <a:lnTo>
                  <a:pt x="577215" y="205993"/>
                </a:lnTo>
                <a:close/>
              </a:path>
              <a:path w="1142365" h="219075">
                <a:moveTo>
                  <a:pt x="1065657" y="0"/>
                </a:moveTo>
                <a:lnTo>
                  <a:pt x="1065657" y="76200"/>
                </a:lnTo>
                <a:lnTo>
                  <a:pt x="1129157" y="44450"/>
                </a:lnTo>
                <a:lnTo>
                  <a:pt x="1078357" y="44450"/>
                </a:lnTo>
                <a:lnTo>
                  <a:pt x="1078357" y="31750"/>
                </a:lnTo>
                <a:lnTo>
                  <a:pt x="1129157" y="31750"/>
                </a:lnTo>
                <a:lnTo>
                  <a:pt x="1065657" y="0"/>
                </a:lnTo>
                <a:close/>
              </a:path>
              <a:path w="1142365" h="219075">
                <a:moveTo>
                  <a:pt x="577215" y="38100"/>
                </a:moveTo>
                <a:lnTo>
                  <a:pt x="570865" y="44450"/>
                </a:lnTo>
                <a:lnTo>
                  <a:pt x="577215" y="44450"/>
                </a:lnTo>
                <a:lnTo>
                  <a:pt x="577215" y="38100"/>
                </a:lnTo>
                <a:close/>
              </a:path>
              <a:path w="1142365" h="219075">
                <a:moveTo>
                  <a:pt x="1065657" y="38100"/>
                </a:moveTo>
                <a:lnTo>
                  <a:pt x="577215" y="38100"/>
                </a:lnTo>
                <a:lnTo>
                  <a:pt x="577215" y="44450"/>
                </a:lnTo>
                <a:lnTo>
                  <a:pt x="1065657" y="44450"/>
                </a:lnTo>
                <a:lnTo>
                  <a:pt x="1065657" y="38100"/>
                </a:lnTo>
                <a:close/>
              </a:path>
              <a:path w="1142365" h="219075">
                <a:moveTo>
                  <a:pt x="1129157" y="31750"/>
                </a:moveTo>
                <a:lnTo>
                  <a:pt x="1078357" y="31750"/>
                </a:lnTo>
                <a:lnTo>
                  <a:pt x="1078357" y="44450"/>
                </a:lnTo>
                <a:lnTo>
                  <a:pt x="1129157" y="44450"/>
                </a:lnTo>
                <a:lnTo>
                  <a:pt x="1141857" y="38100"/>
                </a:lnTo>
                <a:lnTo>
                  <a:pt x="1129157" y="31750"/>
                </a:lnTo>
                <a:close/>
              </a:path>
            </a:pathLst>
          </a:custGeom>
          <a:solidFill>
            <a:srgbClr val="99CCFF"/>
          </a:solidFill>
        </p:spPr>
        <p:txBody>
          <a:bodyPr wrap="square" lIns="0" tIns="0" rIns="0" bIns="0" rtlCol="0"/>
          <a:lstStyle/>
          <a:p>
            <a:endParaRPr/>
          </a:p>
        </p:txBody>
      </p:sp>
      <p:sp>
        <p:nvSpPr>
          <p:cNvPr id="37" name="object 37"/>
          <p:cNvSpPr/>
          <p:nvPr/>
        </p:nvSpPr>
        <p:spPr>
          <a:xfrm>
            <a:off x="6656831" y="3262629"/>
            <a:ext cx="1142365" cy="175260"/>
          </a:xfrm>
          <a:custGeom>
            <a:avLst/>
            <a:gdLst/>
            <a:ahLst/>
            <a:cxnLst/>
            <a:rect l="l" t="t" r="r" b="b"/>
            <a:pathLst>
              <a:path w="1142365" h="175260">
                <a:moveTo>
                  <a:pt x="1065657" y="98806"/>
                </a:moveTo>
                <a:lnTo>
                  <a:pt x="1065657" y="175006"/>
                </a:lnTo>
                <a:lnTo>
                  <a:pt x="1129157" y="143256"/>
                </a:lnTo>
                <a:lnTo>
                  <a:pt x="1078357" y="143256"/>
                </a:lnTo>
                <a:lnTo>
                  <a:pt x="1078357" y="130556"/>
                </a:lnTo>
                <a:lnTo>
                  <a:pt x="1129157" y="130556"/>
                </a:lnTo>
                <a:lnTo>
                  <a:pt x="1065657" y="98806"/>
                </a:lnTo>
                <a:close/>
              </a:path>
              <a:path w="1142365" h="175260">
                <a:moveTo>
                  <a:pt x="564515" y="6350"/>
                </a:moveTo>
                <a:lnTo>
                  <a:pt x="564515" y="143256"/>
                </a:lnTo>
                <a:lnTo>
                  <a:pt x="1065657" y="143256"/>
                </a:lnTo>
                <a:lnTo>
                  <a:pt x="1065657" y="136906"/>
                </a:lnTo>
                <a:lnTo>
                  <a:pt x="577215" y="136906"/>
                </a:lnTo>
                <a:lnTo>
                  <a:pt x="570865" y="130556"/>
                </a:lnTo>
                <a:lnTo>
                  <a:pt x="577215" y="130556"/>
                </a:lnTo>
                <a:lnTo>
                  <a:pt x="577215" y="12700"/>
                </a:lnTo>
                <a:lnTo>
                  <a:pt x="570865" y="12700"/>
                </a:lnTo>
                <a:lnTo>
                  <a:pt x="564515" y="6350"/>
                </a:lnTo>
                <a:close/>
              </a:path>
              <a:path w="1142365" h="175260">
                <a:moveTo>
                  <a:pt x="1129157" y="130556"/>
                </a:moveTo>
                <a:lnTo>
                  <a:pt x="1078357" y="130556"/>
                </a:lnTo>
                <a:lnTo>
                  <a:pt x="1078357" y="143256"/>
                </a:lnTo>
                <a:lnTo>
                  <a:pt x="1129157" y="143256"/>
                </a:lnTo>
                <a:lnTo>
                  <a:pt x="1141857" y="136906"/>
                </a:lnTo>
                <a:lnTo>
                  <a:pt x="1129157" y="130556"/>
                </a:lnTo>
                <a:close/>
              </a:path>
              <a:path w="1142365" h="175260">
                <a:moveTo>
                  <a:pt x="577215" y="130556"/>
                </a:moveTo>
                <a:lnTo>
                  <a:pt x="570865" y="130556"/>
                </a:lnTo>
                <a:lnTo>
                  <a:pt x="577215" y="136906"/>
                </a:lnTo>
                <a:lnTo>
                  <a:pt x="577215" y="130556"/>
                </a:lnTo>
                <a:close/>
              </a:path>
              <a:path w="1142365" h="175260">
                <a:moveTo>
                  <a:pt x="1065657" y="130556"/>
                </a:moveTo>
                <a:lnTo>
                  <a:pt x="577215" y="130556"/>
                </a:lnTo>
                <a:lnTo>
                  <a:pt x="577215" y="136906"/>
                </a:lnTo>
                <a:lnTo>
                  <a:pt x="1065657" y="136906"/>
                </a:lnTo>
                <a:lnTo>
                  <a:pt x="1065657" y="130556"/>
                </a:lnTo>
                <a:close/>
              </a:path>
              <a:path w="1142365" h="175260">
                <a:moveTo>
                  <a:pt x="577215" y="0"/>
                </a:moveTo>
                <a:lnTo>
                  <a:pt x="0" y="0"/>
                </a:lnTo>
                <a:lnTo>
                  <a:pt x="0" y="12700"/>
                </a:lnTo>
                <a:lnTo>
                  <a:pt x="564515" y="12700"/>
                </a:lnTo>
                <a:lnTo>
                  <a:pt x="564515" y="6350"/>
                </a:lnTo>
                <a:lnTo>
                  <a:pt x="577215" y="6350"/>
                </a:lnTo>
                <a:lnTo>
                  <a:pt x="577215" y="0"/>
                </a:lnTo>
                <a:close/>
              </a:path>
              <a:path w="1142365" h="175260">
                <a:moveTo>
                  <a:pt x="577215" y="6350"/>
                </a:moveTo>
                <a:lnTo>
                  <a:pt x="564515" y="6350"/>
                </a:lnTo>
                <a:lnTo>
                  <a:pt x="570865" y="12700"/>
                </a:lnTo>
                <a:lnTo>
                  <a:pt x="577215" y="12700"/>
                </a:lnTo>
                <a:lnTo>
                  <a:pt x="577215" y="6350"/>
                </a:lnTo>
                <a:close/>
              </a:path>
            </a:pathLst>
          </a:custGeom>
          <a:solidFill>
            <a:srgbClr val="99CCFF"/>
          </a:solidFill>
        </p:spPr>
        <p:txBody>
          <a:bodyPr wrap="square" lIns="0" tIns="0" rIns="0" bIns="0" rtlCol="0"/>
          <a:lstStyle/>
          <a:p>
            <a:endParaRPr/>
          </a:p>
        </p:txBody>
      </p:sp>
      <p:sp>
        <p:nvSpPr>
          <p:cNvPr id="38" name="object 38"/>
          <p:cNvSpPr/>
          <p:nvPr/>
        </p:nvSpPr>
        <p:spPr>
          <a:xfrm>
            <a:off x="6656831" y="3262629"/>
            <a:ext cx="1142365" cy="480059"/>
          </a:xfrm>
          <a:custGeom>
            <a:avLst/>
            <a:gdLst/>
            <a:ahLst/>
            <a:cxnLst/>
            <a:rect l="l" t="t" r="r" b="b"/>
            <a:pathLst>
              <a:path w="1142365" h="480060">
                <a:moveTo>
                  <a:pt x="1065657" y="403606"/>
                </a:moveTo>
                <a:lnTo>
                  <a:pt x="1065657" y="479806"/>
                </a:lnTo>
                <a:lnTo>
                  <a:pt x="1129157" y="448056"/>
                </a:lnTo>
                <a:lnTo>
                  <a:pt x="1078357" y="448056"/>
                </a:lnTo>
                <a:lnTo>
                  <a:pt x="1078357" y="435356"/>
                </a:lnTo>
                <a:lnTo>
                  <a:pt x="1129157" y="435356"/>
                </a:lnTo>
                <a:lnTo>
                  <a:pt x="1065657" y="403606"/>
                </a:lnTo>
                <a:close/>
              </a:path>
              <a:path w="1142365" h="480060">
                <a:moveTo>
                  <a:pt x="564515" y="6350"/>
                </a:moveTo>
                <a:lnTo>
                  <a:pt x="564515" y="448056"/>
                </a:lnTo>
                <a:lnTo>
                  <a:pt x="1065657" y="448056"/>
                </a:lnTo>
                <a:lnTo>
                  <a:pt x="1065657" y="441706"/>
                </a:lnTo>
                <a:lnTo>
                  <a:pt x="577215" y="441706"/>
                </a:lnTo>
                <a:lnTo>
                  <a:pt x="570865" y="435356"/>
                </a:lnTo>
                <a:lnTo>
                  <a:pt x="577215" y="435356"/>
                </a:lnTo>
                <a:lnTo>
                  <a:pt x="577215" y="12700"/>
                </a:lnTo>
                <a:lnTo>
                  <a:pt x="570865" y="12700"/>
                </a:lnTo>
                <a:lnTo>
                  <a:pt x="564515" y="6350"/>
                </a:lnTo>
                <a:close/>
              </a:path>
              <a:path w="1142365" h="480060">
                <a:moveTo>
                  <a:pt x="1129157" y="435356"/>
                </a:moveTo>
                <a:lnTo>
                  <a:pt x="1078357" y="435356"/>
                </a:lnTo>
                <a:lnTo>
                  <a:pt x="1078357" y="448056"/>
                </a:lnTo>
                <a:lnTo>
                  <a:pt x="1129157" y="448056"/>
                </a:lnTo>
                <a:lnTo>
                  <a:pt x="1141857" y="441706"/>
                </a:lnTo>
                <a:lnTo>
                  <a:pt x="1129157" y="435356"/>
                </a:lnTo>
                <a:close/>
              </a:path>
              <a:path w="1142365" h="480060">
                <a:moveTo>
                  <a:pt x="577215" y="435356"/>
                </a:moveTo>
                <a:lnTo>
                  <a:pt x="570865" y="435356"/>
                </a:lnTo>
                <a:lnTo>
                  <a:pt x="577215" y="441706"/>
                </a:lnTo>
                <a:lnTo>
                  <a:pt x="577215" y="435356"/>
                </a:lnTo>
                <a:close/>
              </a:path>
              <a:path w="1142365" h="480060">
                <a:moveTo>
                  <a:pt x="1065657" y="435356"/>
                </a:moveTo>
                <a:lnTo>
                  <a:pt x="577215" y="435356"/>
                </a:lnTo>
                <a:lnTo>
                  <a:pt x="577215" y="441706"/>
                </a:lnTo>
                <a:lnTo>
                  <a:pt x="1065657" y="441706"/>
                </a:lnTo>
                <a:lnTo>
                  <a:pt x="1065657" y="435356"/>
                </a:lnTo>
                <a:close/>
              </a:path>
              <a:path w="1142365" h="480060">
                <a:moveTo>
                  <a:pt x="577215" y="0"/>
                </a:moveTo>
                <a:lnTo>
                  <a:pt x="0" y="0"/>
                </a:lnTo>
                <a:lnTo>
                  <a:pt x="0" y="12700"/>
                </a:lnTo>
                <a:lnTo>
                  <a:pt x="564515" y="12700"/>
                </a:lnTo>
                <a:lnTo>
                  <a:pt x="564515" y="6350"/>
                </a:lnTo>
                <a:lnTo>
                  <a:pt x="577215" y="6350"/>
                </a:lnTo>
                <a:lnTo>
                  <a:pt x="577215" y="0"/>
                </a:lnTo>
                <a:close/>
              </a:path>
              <a:path w="1142365" h="480060">
                <a:moveTo>
                  <a:pt x="577215" y="6350"/>
                </a:moveTo>
                <a:lnTo>
                  <a:pt x="564515" y="6350"/>
                </a:lnTo>
                <a:lnTo>
                  <a:pt x="570865" y="12700"/>
                </a:lnTo>
                <a:lnTo>
                  <a:pt x="577215" y="12700"/>
                </a:lnTo>
                <a:lnTo>
                  <a:pt x="577215" y="6350"/>
                </a:lnTo>
                <a:close/>
              </a:path>
            </a:pathLst>
          </a:custGeom>
          <a:solidFill>
            <a:srgbClr val="99CCFF"/>
          </a:solidFill>
        </p:spPr>
        <p:txBody>
          <a:bodyPr wrap="square" lIns="0" tIns="0" rIns="0" bIns="0" rtlCol="0"/>
          <a:lstStyle/>
          <a:p>
            <a:endParaRPr/>
          </a:p>
        </p:txBody>
      </p:sp>
      <p:sp>
        <p:nvSpPr>
          <p:cNvPr id="39" name="object 39"/>
          <p:cNvSpPr/>
          <p:nvPr/>
        </p:nvSpPr>
        <p:spPr>
          <a:xfrm>
            <a:off x="6765035" y="3971544"/>
            <a:ext cx="1033780" cy="636270"/>
          </a:xfrm>
          <a:custGeom>
            <a:avLst/>
            <a:gdLst/>
            <a:ahLst/>
            <a:cxnLst/>
            <a:rect l="l" t="t" r="r" b="b"/>
            <a:pathLst>
              <a:path w="1033779" h="636270">
                <a:moveTo>
                  <a:pt x="510286" y="623061"/>
                </a:moveTo>
                <a:lnTo>
                  <a:pt x="0" y="623061"/>
                </a:lnTo>
                <a:lnTo>
                  <a:pt x="0" y="635761"/>
                </a:lnTo>
                <a:lnTo>
                  <a:pt x="522986" y="635761"/>
                </a:lnTo>
                <a:lnTo>
                  <a:pt x="522986" y="629411"/>
                </a:lnTo>
                <a:lnTo>
                  <a:pt x="510286" y="629411"/>
                </a:lnTo>
                <a:lnTo>
                  <a:pt x="510286" y="623061"/>
                </a:lnTo>
                <a:close/>
              </a:path>
              <a:path w="1033779" h="636270">
                <a:moveTo>
                  <a:pt x="957072" y="31749"/>
                </a:moveTo>
                <a:lnTo>
                  <a:pt x="510286" y="31749"/>
                </a:lnTo>
                <a:lnTo>
                  <a:pt x="510286" y="629411"/>
                </a:lnTo>
                <a:lnTo>
                  <a:pt x="516636" y="623061"/>
                </a:lnTo>
                <a:lnTo>
                  <a:pt x="522986" y="623061"/>
                </a:lnTo>
                <a:lnTo>
                  <a:pt x="522986" y="44449"/>
                </a:lnTo>
                <a:lnTo>
                  <a:pt x="516636" y="44449"/>
                </a:lnTo>
                <a:lnTo>
                  <a:pt x="522986" y="38099"/>
                </a:lnTo>
                <a:lnTo>
                  <a:pt x="957072" y="38099"/>
                </a:lnTo>
                <a:lnTo>
                  <a:pt x="957072" y="31749"/>
                </a:lnTo>
                <a:close/>
              </a:path>
              <a:path w="1033779" h="636270">
                <a:moveTo>
                  <a:pt x="522986" y="623061"/>
                </a:moveTo>
                <a:lnTo>
                  <a:pt x="516636" y="623061"/>
                </a:lnTo>
                <a:lnTo>
                  <a:pt x="510286" y="629411"/>
                </a:lnTo>
                <a:lnTo>
                  <a:pt x="522986" y="629411"/>
                </a:lnTo>
                <a:lnTo>
                  <a:pt x="522986" y="623061"/>
                </a:lnTo>
                <a:close/>
              </a:path>
              <a:path w="1033779" h="636270">
                <a:moveTo>
                  <a:pt x="957072" y="0"/>
                </a:moveTo>
                <a:lnTo>
                  <a:pt x="957072" y="76199"/>
                </a:lnTo>
                <a:lnTo>
                  <a:pt x="1020572" y="44449"/>
                </a:lnTo>
                <a:lnTo>
                  <a:pt x="969772" y="44449"/>
                </a:lnTo>
                <a:lnTo>
                  <a:pt x="969772" y="31749"/>
                </a:lnTo>
                <a:lnTo>
                  <a:pt x="1020572" y="31749"/>
                </a:lnTo>
                <a:lnTo>
                  <a:pt x="957072" y="0"/>
                </a:lnTo>
                <a:close/>
              </a:path>
              <a:path w="1033779" h="636270">
                <a:moveTo>
                  <a:pt x="522986" y="38099"/>
                </a:moveTo>
                <a:lnTo>
                  <a:pt x="516636" y="44449"/>
                </a:lnTo>
                <a:lnTo>
                  <a:pt x="522986" y="44449"/>
                </a:lnTo>
                <a:lnTo>
                  <a:pt x="522986" y="38099"/>
                </a:lnTo>
                <a:close/>
              </a:path>
              <a:path w="1033779" h="636270">
                <a:moveTo>
                  <a:pt x="957072" y="38099"/>
                </a:moveTo>
                <a:lnTo>
                  <a:pt x="522986" y="38099"/>
                </a:lnTo>
                <a:lnTo>
                  <a:pt x="522986" y="44449"/>
                </a:lnTo>
                <a:lnTo>
                  <a:pt x="957072" y="44449"/>
                </a:lnTo>
                <a:lnTo>
                  <a:pt x="957072" y="38099"/>
                </a:lnTo>
                <a:close/>
              </a:path>
              <a:path w="1033779" h="636270">
                <a:moveTo>
                  <a:pt x="1020572" y="31749"/>
                </a:moveTo>
                <a:lnTo>
                  <a:pt x="969772" y="31749"/>
                </a:lnTo>
                <a:lnTo>
                  <a:pt x="969772" y="44449"/>
                </a:lnTo>
                <a:lnTo>
                  <a:pt x="1020572" y="44449"/>
                </a:lnTo>
                <a:lnTo>
                  <a:pt x="1033272" y="38099"/>
                </a:lnTo>
                <a:lnTo>
                  <a:pt x="1020572" y="31749"/>
                </a:lnTo>
                <a:close/>
              </a:path>
            </a:pathLst>
          </a:custGeom>
          <a:solidFill>
            <a:srgbClr val="99CCFF"/>
          </a:solidFill>
        </p:spPr>
        <p:txBody>
          <a:bodyPr wrap="square" lIns="0" tIns="0" rIns="0" bIns="0" rtlCol="0"/>
          <a:lstStyle/>
          <a:p>
            <a:endParaRPr/>
          </a:p>
        </p:txBody>
      </p:sp>
      <p:sp>
        <p:nvSpPr>
          <p:cNvPr id="40" name="object 40"/>
          <p:cNvSpPr/>
          <p:nvPr/>
        </p:nvSpPr>
        <p:spPr>
          <a:xfrm>
            <a:off x="6765035" y="4276344"/>
            <a:ext cx="1033780" cy="331470"/>
          </a:xfrm>
          <a:custGeom>
            <a:avLst/>
            <a:gdLst/>
            <a:ahLst/>
            <a:cxnLst/>
            <a:rect l="l" t="t" r="r" b="b"/>
            <a:pathLst>
              <a:path w="1033779" h="331470">
                <a:moveTo>
                  <a:pt x="510286" y="318261"/>
                </a:moveTo>
                <a:lnTo>
                  <a:pt x="0" y="318261"/>
                </a:lnTo>
                <a:lnTo>
                  <a:pt x="0" y="330961"/>
                </a:lnTo>
                <a:lnTo>
                  <a:pt x="522986" y="330961"/>
                </a:lnTo>
                <a:lnTo>
                  <a:pt x="522986" y="324611"/>
                </a:lnTo>
                <a:lnTo>
                  <a:pt x="510286" y="324611"/>
                </a:lnTo>
                <a:lnTo>
                  <a:pt x="510286" y="318261"/>
                </a:lnTo>
                <a:close/>
              </a:path>
              <a:path w="1033779" h="331470">
                <a:moveTo>
                  <a:pt x="957072" y="31749"/>
                </a:moveTo>
                <a:lnTo>
                  <a:pt x="510286" y="31749"/>
                </a:lnTo>
                <a:lnTo>
                  <a:pt x="510286" y="324611"/>
                </a:lnTo>
                <a:lnTo>
                  <a:pt x="516636" y="318261"/>
                </a:lnTo>
                <a:lnTo>
                  <a:pt x="522986" y="318261"/>
                </a:lnTo>
                <a:lnTo>
                  <a:pt x="522986" y="44449"/>
                </a:lnTo>
                <a:lnTo>
                  <a:pt x="516636" y="44449"/>
                </a:lnTo>
                <a:lnTo>
                  <a:pt x="522986" y="38099"/>
                </a:lnTo>
                <a:lnTo>
                  <a:pt x="957072" y="38099"/>
                </a:lnTo>
                <a:lnTo>
                  <a:pt x="957072" y="31749"/>
                </a:lnTo>
                <a:close/>
              </a:path>
              <a:path w="1033779" h="331470">
                <a:moveTo>
                  <a:pt x="522986" y="318261"/>
                </a:moveTo>
                <a:lnTo>
                  <a:pt x="516636" y="318261"/>
                </a:lnTo>
                <a:lnTo>
                  <a:pt x="510286" y="324611"/>
                </a:lnTo>
                <a:lnTo>
                  <a:pt x="522986" y="324611"/>
                </a:lnTo>
                <a:lnTo>
                  <a:pt x="522986" y="318261"/>
                </a:lnTo>
                <a:close/>
              </a:path>
              <a:path w="1033779" h="331470">
                <a:moveTo>
                  <a:pt x="957072" y="0"/>
                </a:moveTo>
                <a:lnTo>
                  <a:pt x="957072" y="76199"/>
                </a:lnTo>
                <a:lnTo>
                  <a:pt x="1020572" y="44449"/>
                </a:lnTo>
                <a:lnTo>
                  <a:pt x="969772" y="44449"/>
                </a:lnTo>
                <a:lnTo>
                  <a:pt x="969772" y="31749"/>
                </a:lnTo>
                <a:lnTo>
                  <a:pt x="1020572" y="31749"/>
                </a:lnTo>
                <a:lnTo>
                  <a:pt x="957072" y="0"/>
                </a:lnTo>
                <a:close/>
              </a:path>
              <a:path w="1033779" h="331470">
                <a:moveTo>
                  <a:pt x="522986" y="38099"/>
                </a:moveTo>
                <a:lnTo>
                  <a:pt x="516636" y="44449"/>
                </a:lnTo>
                <a:lnTo>
                  <a:pt x="522986" y="44449"/>
                </a:lnTo>
                <a:lnTo>
                  <a:pt x="522986" y="38099"/>
                </a:lnTo>
                <a:close/>
              </a:path>
              <a:path w="1033779" h="331470">
                <a:moveTo>
                  <a:pt x="957072" y="38099"/>
                </a:moveTo>
                <a:lnTo>
                  <a:pt x="522986" y="38099"/>
                </a:lnTo>
                <a:lnTo>
                  <a:pt x="522986" y="44449"/>
                </a:lnTo>
                <a:lnTo>
                  <a:pt x="957072" y="44449"/>
                </a:lnTo>
                <a:lnTo>
                  <a:pt x="957072" y="38099"/>
                </a:lnTo>
                <a:close/>
              </a:path>
              <a:path w="1033779" h="331470">
                <a:moveTo>
                  <a:pt x="1020572" y="31749"/>
                </a:moveTo>
                <a:lnTo>
                  <a:pt x="969772" y="31749"/>
                </a:lnTo>
                <a:lnTo>
                  <a:pt x="969772" y="44449"/>
                </a:lnTo>
                <a:lnTo>
                  <a:pt x="1020572" y="44449"/>
                </a:lnTo>
                <a:lnTo>
                  <a:pt x="1033272" y="38099"/>
                </a:lnTo>
                <a:lnTo>
                  <a:pt x="1020572" y="31749"/>
                </a:lnTo>
                <a:close/>
              </a:path>
            </a:pathLst>
          </a:custGeom>
          <a:solidFill>
            <a:srgbClr val="99CCFF"/>
          </a:solidFill>
        </p:spPr>
        <p:txBody>
          <a:bodyPr wrap="square" lIns="0" tIns="0" rIns="0" bIns="0" rtlCol="0"/>
          <a:lstStyle/>
          <a:p>
            <a:endParaRPr/>
          </a:p>
        </p:txBody>
      </p:sp>
      <p:sp>
        <p:nvSpPr>
          <p:cNvPr id="41" name="object 41"/>
          <p:cNvSpPr/>
          <p:nvPr/>
        </p:nvSpPr>
        <p:spPr>
          <a:xfrm>
            <a:off x="6765035" y="4581144"/>
            <a:ext cx="1033780" cy="76200"/>
          </a:xfrm>
          <a:custGeom>
            <a:avLst/>
            <a:gdLst/>
            <a:ahLst/>
            <a:cxnLst/>
            <a:rect l="l" t="t" r="r" b="b"/>
            <a:pathLst>
              <a:path w="1033779" h="76200">
                <a:moveTo>
                  <a:pt x="957072" y="0"/>
                </a:moveTo>
                <a:lnTo>
                  <a:pt x="957072" y="76199"/>
                </a:lnTo>
                <a:lnTo>
                  <a:pt x="1020572" y="44449"/>
                </a:lnTo>
                <a:lnTo>
                  <a:pt x="969772" y="44449"/>
                </a:lnTo>
                <a:lnTo>
                  <a:pt x="969772" y="31749"/>
                </a:lnTo>
                <a:lnTo>
                  <a:pt x="1020572" y="31749"/>
                </a:lnTo>
                <a:lnTo>
                  <a:pt x="957072" y="0"/>
                </a:lnTo>
                <a:close/>
              </a:path>
              <a:path w="1033779" h="76200">
                <a:moveTo>
                  <a:pt x="510286" y="19811"/>
                </a:moveTo>
                <a:lnTo>
                  <a:pt x="510286" y="44449"/>
                </a:lnTo>
                <a:lnTo>
                  <a:pt x="957072" y="44449"/>
                </a:lnTo>
                <a:lnTo>
                  <a:pt x="957072" y="38099"/>
                </a:lnTo>
                <a:lnTo>
                  <a:pt x="522986" y="38099"/>
                </a:lnTo>
                <a:lnTo>
                  <a:pt x="516636" y="31749"/>
                </a:lnTo>
                <a:lnTo>
                  <a:pt x="522986" y="31749"/>
                </a:lnTo>
                <a:lnTo>
                  <a:pt x="522986" y="26161"/>
                </a:lnTo>
                <a:lnTo>
                  <a:pt x="516636" y="26161"/>
                </a:lnTo>
                <a:lnTo>
                  <a:pt x="510286" y="19811"/>
                </a:lnTo>
                <a:close/>
              </a:path>
              <a:path w="1033779" h="76200">
                <a:moveTo>
                  <a:pt x="1020572" y="31749"/>
                </a:moveTo>
                <a:lnTo>
                  <a:pt x="969772" y="31749"/>
                </a:lnTo>
                <a:lnTo>
                  <a:pt x="969772" y="44449"/>
                </a:lnTo>
                <a:lnTo>
                  <a:pt x="1020572" y="44449"/>
                </a:lnTo>
                <a:lnTo>
                  <a:pt x="1033272" y="38099"/>
                </a:lnTo>
                <a:lnTo>
                  <a:pt x="1020572" y="31749"/>
                </a:lnTo>
                <a:close/>
              </a:path>
              <a:path w="1033779" h="76200">
                <a:moveTo>
                  <a:pt x="522986" y="31749"/>
                </a:moveTo>
                <a:lnTo>
                  <a:pt x="516636" y="31749"/>
                </a:lnTo>
                <a:lnTo>
                  <a:pt x="522986" y="38099"/>
                </a:lnTo>
                <a:lnTo>
                  <a:pt x="522986" y="31749"/>
                </a:lnTo>
                <a:close/>
              </a:path>
              <a:path w="1033779" h="76200">
                <a:moveTo>
                  <a:pt x="957072" y="31749"/>
                </a:moveTo>
                <a:lnTo>
                  <a:pt x="522986" y="31749"/>
                </a:lnTo>
                <a:lnTo>
                  <a:pt x="522986" y="38099"/>
                </a:lnTo>
                <a:lnTo>
                  <a:pt x="957072" y="38099"/>
                </a:lnTo>
                <a:lnTo>
                  <a:pt x="957072" y="31749"/>
                </a:lnTo>
                <a:close/>
              </a:path>
              <a:path w="1033779" h="76200">
                <a:moveTo>
                  <a:pt x="522986" y="13461"/>
                </a:moveTo>
                <a:lnTo>
                  <a:pt x="0" y="13461"/>
                </a:lnTo>
                <a:lnTo>
                  <a:pt x="0" y="26161"/>
                </a:lnTo>
                <a:lnTo>
                  <a:pt x="510286" y="26161"/>
                </a:lnTo>
                <a:lnTo>
                  <a:pt x="510286" y="19811"/>
                </a:lnTo>
                <a:lnTo>
                  <a:pt x="522986" y="19811"/>
                </a:lnTo>
                <a:lnTo>
                  <a:pt x="522986" y="13461"/>
                </a:lnTo>
                <a:close/>
              </a:path>
              <a:path w="1033779" h="76200">
                <a:moveTo>
                  <a:pt x="522986" y="19811"/>
                </a:moveTo>
                <a:lnTo>
                  <a:pt x="510286" y="19811"/>
                </a:lnTo>
                <a:lnTo>
                  <a:pt x="516636" y="26161"/>
                </a:lnTo>
                <a:lnTo>
                  <a:pt x="522986" y="26161"/>
                </a:lnTo>
                <a:lnTo>
                  <a:pt x="522986" y="19811"/>
                </a:lnTo>
                <a:close/>
              </a:path>
            </a:pathLst>
          </a:custGeom>
          <a:solidFill>
            <a:srgbClr val="99CCFF"/>
          </a:solidFill>
        </p:spPr>
        <p:txBody>
          <a:bodyPr wrap="square" lIns="0" tIns="0" rIns="0" bIns="0" rtlCol="0"/>
          <a:lstStyle/>
          <a:p>
            <a:endParaRPr/>
          </a:p>
        </p:txBody>
      </p:sp>
      <p:sp>
        <p:nvSpPr>
          <p:cNvPr id="42" name="object 42"/>
          <p:cNvSpPr/>
          <p:nvPr/>
        </p:nvSpPr>
        <p:spPr>
          <a:xfrm>
            <a:off x="6765035" y="4594605"/>
            <a:ext cx="1033780" cy="367665"/>
          </a:xfrm>
          <a:custGeom>
            <a:avLst/>
            <a:gdLst/>
            <a:ahLst/>
            <a:cxnLst/>
            <a:rect l="l" t="t" r="r" b="b"/>
            <a:pathLst>
              <a:path w="1033779" h="367664">
                <a:moveTo>
                  <a:pt x="957072" y="291338"/>
                </a:moveTo>
                <a:lnTo>
                  <a:pt x="957072" y="367538"/>
                </a:lnTo>
                <a:lnTo>
                  <a:pt x="1020572" y="335788"/>
                </a:lnTo>
                <a:lnTo>
                  <a:pt x="969772" y="335788"/>
                </a:lnTo>
                <a:lnTo>
                  <a:pt x="969772" y="323088"/>
                </a:lnTo>
                <a:lnTo>
                  <a:pt x="1020572" y="323088"/>
                </a:lnTo>
                <a:lnTo>
                  <a:pt x="957072" y="291338"/>
                </a:lnTo>
                <a:close/>
              </a:path>
              <a:path w="1033779" h="367664">
                <a:moveTo>
                  <a:pt x="510286" y="6350"/>
                </a:moveTo>
                <a:lnTo>
                  <a:pt x="510286" y="335788"/>
                </a:lnTo>
                <a:lnTo>
                  <a:pt x="957072" y="335788"/>
                </a:lnTo>
                <a:lnTo>
                  <a:pt x="957072" y="329438"/>
                </a:lnTo>
                <a:lnTo>
                  <a:pt x="522986" y="329438"/>
                </a:lnTo>
                <a:lnTo>
                  <a:pt x="516636" y="323088"/>
                </a:lnTo>
                <a:lnTo>
                  <a:pt x="522986" y="323088"/>
                </a:lnTo>
                <a:lnTo>
                  <a:pt x="522986" y="12700"/>
                </a:lnTo>
                <a:lnTo>
                  <a:pt x="516636" y="12700"/>
                </a:lnTo>
                <a:lnTo>
                  <a:pt x="510286" y="6350"/>
                </a:lnTo>
                <a:close/>
              </a:path>
              <a:path w="1033779" h="367664">
                <a:moveTo>
                  <a:pt x="1020572" y="323088"/>
                </a:moveTo>
                <a:lnTo>
                  <a:pt x="969772" y="323088"/>
                </a:lnTo>
                <a:lnTo>
                  <a:pt x="969772" y="335788"/>
                </a:lnTo>
                <a:lnTo>
                  <a:pt x="1020572" y="335788"/>
                </a:lnTo>
                <a:lnTo>
                  <a:pt x="1033272" y="329438"/>
                </a:lnTo>
                <a:lnTo>
                  <a:pt x="1020572" y="323088"/>
                </a:lnTo>
                <a:close/>
              </a:path>
              <a:path w="1033779" h="367664">
                <a:moveTo>
                  <a:pt x="522986" y="323088"/>
                </a:moveTo>
                <a:lnTo>
                  <a:pt x="516636" y="323088"/>
                </a:lnTo>
                <a:lnTo>
                  <a:pt x="522986" y="329438"/>
                </a:lnTo>
                <a:lnTo>
                  <a:pt x="522986" y="323088"/>
                </a:lnTo>
                <a:close/>
              </a:path>
              <a:path w="1033779" h="367664">
                <a:moveTo>
                  <a:pt x="957072" y="323088"/>
                </a:moveTo>
                <a:lnTo>
                  <a:pt x="522986" y="323088"/>
                </a:lnTo>
                <a:lnTo>
                  <a:pt x="522986" y="329438"/>
                </a:lnTo>
                <a:lnTo>
                  <a:pt x="957072" y="329438"/>
                </a:lnTo>
                <a:lnTo>
                  <a:pt x="957072" y="323088"/>
                </a:lnTo>
                <a:close/>
              </a:path>
              <a:path w="1033779" h="367664">
                <a:moveTo>
                  <a:pt x="522986" y="0"/>
                </a:moveTo>
                <a:lnTo>
                  <a:pt x="0" y="0"/>
                </a:lnTo>
                <a:lnTo>
                  <a:pt x="0" y="12700"/>
                </a:lnTo>
                <a:lnTo>
                  <a:pt x="510286" y="12700"/>
                </a:lnTo>
                <a:lnTo>
                  <a:pt x="510286" y="6350"/>
                </a:lnTo>
                <a:lnTo>
                  <a:pt x="522986" y="6350"/>
                </a:lnTo>
                <a:lnTo>
                  <a:pt x="522986" y="0"/>
                </a:lnTo>
                <a:close/>
              </a:path>
              <a:path w="1033779" h="367664">
                <a:moveTo>
                  <a:pt x="522986" y="6350"/>
                </a:moveTo>
                <a:lnTo>
                  <a:pt x="510286" y="6350"/>
                </a:lnTo>
                <a:lnTo>
                  <a:pt x="516636" y="12700"/>
                </a:lnTo>
                <a:lnTo>
                  <a:pt x="522986" y="12700"/>
                </a:lnTo>
                <a:lnTo>
                  <a:pt x="522986" y="6350"/>
                </a:lnTo>
                <a:close/>
              </a:path>
            </a:pathLst>
          </a:custGeom>
          <a:solidFill>
            <a:srgbClr val="99CCFF"/>
          </a:solidFill>
        </p:spPr>
        <p:txBody>
          <a:bodyPr wrap="square" lIns="0" tIns="0" rIns="0" bIns="0" rtlCol="0"/>
          <a:lstStyle/>
          <a:p>
            <a:endParaRPr/>
          </a:p>
        </p:txBody>
      </p:sp>
      <p:sp>
        <p:nvSpPr>
          <p:cNvPr id="43" name="object 43"/>
          <p:cNvSpPr/>
          <p:nvPr/>
        </p:nvSpPr>
        <p:spPr>
          <a:xfrm>
            <a:off x="6765035" y="4594605"/>
            <a:ext cx="1033780" cy="672465"/>
          </a:xfrm>
          <a:custGeom>
            <a:avLst/>
            <a:gdLst/>
            <a:ahLst/>
            <a:cxnLst/>
            <a:rect l="l" t="t" r="r" b="b"/>
            <a:pathLst>
              <a:path w="1033779" h="672464">
                <a:moveTo>
                  <a:pt x="957072" y="596138"/>
                </a:moveTo>
                <a:lnTo>
                  <a:pt x="957072" y="672338"/>
                </a:lnTo>
                <a:lnTo>
                  <a:pt x="1020572" y="640588"/>
                </a:lnTo>
                <a:lnTo>
                  <a:pt x="969772" y="640588"/>
                </a:lnTo>
                <a:lnTo>
                  <a:pt x="969772" y="627888"/>
                </a:lnTo>
                <a:lnTo>
                  <a:pt x="1020572" y="627888"/>
                </a:lnTo>
                <a:lnTo>
                  <a:pt x="957072" y="596138"/>
                </a:lnTo>
                <a:close/>
              </a:path>
              <a:path w="1033779" h="672464">
                <a:moveTo>
                  <a:pt x="510286" y="6350"/>
                </a:moveTo>
                <a:lnTo>
                  <a:pt x="510286" y="640588"/>
                </a:lnTo>
                <a:lnTo>
                  <a:pt x="957072" y="640588"/>
                </a:lnTo>
                <a:lnTo>
                  <a:pt x="957072" y="634238"/>
                </a:lnTo>
                <a:lnTo>
                  <a:pt x="522986" y="634238"/>
                </a:lnTo>
                <a:lnTo>
                  <a:pt x="516636" y="627888"/>
                </a:lnTo>
                <a:lnTo>
                  <a:pt x="522986" y="627888"/>
                </a:lnTo>
                <a:lnTo>
                  <a:pt x="522986" y="12700"/>
                </a:lnTo>
                <a:lnTo>
                  <a:pt x="516636" y="12700"/>
                </a:lnTo>
                <a:lnTo>
                  <a:pt x="510286" y="6350"/>
                </a:lnTo>
                <a:close/>
              </a:path>
              <a:path w="1033779" h="672464">
                <a:moveTo>
                  <a:pt x="1020572" y="627888"/>
                </a:moveTo>
                <a:lnTo>
                  <a:pt x="969772" y="627888"/>
                </a:lnTo>
                <a:lnTo>
                  <a:pt x="969772" y="640588"/>
                </a:lnTo>
                <a:lnTo>
                  <a:pt x="1020572" y="640588"/>
                </a:lnTo>
                <a:lnTo>
                  <a:pt x="1033272" y="634238"/>
                </a:lnTo>
                <a:lnTo>
                  <a:pt x="1020572" y="627888"/>
                </a:lnTo>
                <a:close/>
              </a:path>
              <a:path w="1033779" h="672464">
                <a:moveTo>
                  <a:pt x="522986" y="627888"/>
                </a:moveTo>
                <a:lnTo>
                  <a:pt x="516636" y="627888"/>
                </a:lnTo>
                <a:lnTo>
                  <a:pt x="522986" y="634238"/>
                </a:lnTo>
                <a:lnTo>
                  <a:pt x="522986" y="627888"/>
                </a:lnTo>
                <a:close/>
              </a:path>
              <a:path w="1033779" h="672464">
                <a:moveTo>
                  <a:pt x="957072" y="627888"/>
                </a:moveTo>
                <a:lnTo>
                  <a:pt x="522986" y="627888"/>
                </a:lnTo>
                <a:lnTo>
                  <a:pt x="522986" y="634238"/>
                </a:lnTo>
                <a:lnTo>
                  <a:pt x="957072" y="634238"/>
                </a:lnTo>
                <a:lnTo>
                  <a:pt x="957072" y="627888"/>
                </a:lnTo>
                <a:close/>
              </a:path>
              <a:path w="1033779" h="672464">
                <a:moveTo>
                  <a:pt x="522986" y="0"/>
                </a:moveTo>
                <a:lnTo>
                  <a:pt x="0" y="0"/>
                </a:lnTo>
                <a:lnTo>
                  <a:pt x="0" y="12700"/>
                </a:lnTo>
                <a:lnTo>
                  <a:pt x="510286" y="12700"/>
                </a:lnTo>
                <a:lnTo>
                  <a:pt x="510286" y="6350"/>
                </a:lnTo>
                <a:lnTo>
                  <a:pt x="522986" y="6350"/>
                </a:lnTo>
                <a:lnTo>
                  <a:pt x="522986" y="0"/>
                </a:lnTo>
                <a:close/>
              </a:path>
              <a:path w="1033779" h="672464">
                <a:moveTo>
                  <a:pt x="522986" y="6350"/>
                </a:moveTo>
                <a:lnTo>
                  <a:pt x="510286" y="6350"/>
                </a:lnTo>
                <a:lnTo>
                  <a:pt x="516636" y="12700"/>
                </a:lnTo>
                <a:lnTo>
                  <a:pt x="522986" y="12700"/>
                </a:lnTo>
                <a:lnTo>
                  <a:pt x="522986" y="6350"/>
                </a:lnTo>
                <a:close/>
              </a:path>
            </a:pathLst>
          </a:custGeom>
          <a:solidFill>
            <a:srgbClr val="99CCFF"/>
          </a:solidFill>
        </p:spPr>
        <p:txBody>
          <a:bodyPr wrap="square" lIns="0" tIns="0" rIns="0" bIns="0" rtlCol="0"/>
          <a:lstStyle/>
          <a:p>
            <a:endParaRPr/>
          </a:p>
        </p:txBody>
      </p:sp>
      <p:sp>
        <p:nvSpPr>
          <p:cNvPr id="44" name="object 44"/>
          <p:cNvSpPr/>
          <p:nvPr/>
        </p:nvSpPr>
        <p:spPr>
          <a:xfrm>
            <a:off x="6729983" y="5571744"/>
            <a:ext cx="1068705" cy="229235"/>
          </a:xfrm>
          <a:custGeom>
            <a:avLst/>
            <a:gdLst/>
            <a:ahLst/>
            <a:cxnLst/>
            <a:rect l="l" t="t" r="r" b="b"/>
            <a:pathLst>
              <a:path w="1068704" h="229235">
                <a:moveTo>
                  <a:pt x="527812" y="215963"/>
                </a:moveTo>
                <a:lnTo>
                  <a:pt x="0" y="215963"/>
                </a:lnTo>
                <a:lnTo>
                  <a:pt x="0" y="228663"/>
                </a:lnTo>
                <a:lnTo>
                  <a:pt x="540512" y="228663"/>
                </a:lnTo>
                <a:lnTo>
                  <a:pt x="540512" y="222313"/>
                </a:lnTo>
                <a:lnTo>
                  <a:pt x="527812" y="222313"/>
                </a:lnTo>
                <a:lnTo>
                  <a:pt x="527812" y="215963"/>
                </a:lnTo>
                <a:close/>
              </a:path>
              <a:path w="1068704" h="229235">
                <a:moveTo>
                  <a:pt x="992124" y="31749"/>
                </a:moveTo>
                <a:lnTo>
                  <a:pt x="527812" y="31749"/>
                </a:lnTo>
                <a:lnTo>
                  <a:pt x="527812" y="222313"/>
                </a:lnTo>
                <a:lnTo>
                  <a:pt x="534162" y="215963"/>
                </a:lnTo>
                <a:lnTo>
                  <a:pt x="540512" y="215963"/>
                </a:lnTo>
                <a:lnTo>
                  <a:pt x="540512" y="44449"/>
                </a:lnTo>
                <a:lnTo>
                  <a:pt x="534162" y="44449"/>
                </a:lnTo>
                <a:lnTo>
                  <a:pt x="540512" y="38099"/>
                </a:lnTo>
                <a:lnTo>
                  <a:pt x="992124" y="38099"/>
                </a:lnTo>
                <a:lnTo>
                  <a:pt x="992124" y="31749"/>
                </a:lnTo>
                <a:close/>
              </a:path>
              <a:path w="1068704" h="229235">
                <a:moveTo>
                  <a:pt x="540512" y="215963"/>
                </a:moveTo>
                <a:lnTo>
                  <a:pt x="534162" y="215963"/>
                </a:lnTo>
                <a:lnTo>
                  <a:pt x="527812" y="222313"/>
                </a:lnTo>
                <a:lnTo>
                  <a:pt x="540512" y="222313"/>
                </a:lnTo>
                <a:lnTo>
                  <a:pt x="540512" y="215963"/>
                </a:lnTo>
                <a:close/>
              </a:path>
              <a:path w="1068704" h="229235">
                <a:moveTo>
                  <a:pt x="992124" y="0"/>
                </a:moveTo>
                <a:lnTo>
                  <a:pt x="992124" y="76199"/>
                </a:lnTo>
                <a:lnTo>
                  <a:pt x="1055624" y="44449"/>
                </a:lnTo>
                <a:lnTo>
                  <a:pt x="1004824" y="44449"/>
                </a:lnTo>
                <a:lnTo>
                  <a:pt x="1004824" y="31749"/>
                </a:lnTo>
                <a:lnTo>
                  <a:pt x="1055624" y="31749"/>
                </a:lnTo>
                <a:lnTo>
                  <a:pt x="992124" y="0"/>
                </a:lnTo>
                <a:close/>
              </a:path>
              <a:path w="1068704" h="229235">
                <a:moveTo>
                  <a:pt x="540512" y="38099"/>
                </a:moveTo>
                <a:lnTo>
                  <a:pt x="534162" y="44449"/>
                </a:lnTo>
                <a:lnTo>
                  <a:pt x="540512" y="44449"/>
                </a:lnTo>
                <a:lnTo>
                  <a:pt x="540512" y="38099"/>
                </a:lnTo>
                <a:close/>
              </a:path>
              <a:path w="1068704" h="229235">
                <a:moveTo>
                  <a:pt x="992124" y="38099"/>
                </a:moveTo>
                <a:lnTo>
                  <a:pt x="540512" y="38099"/>
                </a:lnTo>
                <a:lnTo>
                  <a:pt x="540512" y="44449"/>
                </a:lnTo>
                <a:lnTo>
                  <a:pt x="992124" y="44449"/>
                </a:lnTo>
                <a:lnTo>
                  <a:pt x="992124" y="38099"/>
                </a:lnTo>
                <a:close/>
              </a:path>
              <a:path w="1068704" h="229235">
                <a:moveTo>
                  <a:pt x="1055624" y="31749"/>
                </a:moveTo>
                <a:lnTo>
                  <a:pt x="1004824" y="31749"/>
                </a:lnTo>
                <a:lnTo>
                  <a:pt x="1004824" y="44449"/>
                </a:lnTo>
                <a:lnTo>
                  <a:pt x="1055624" y="44449"/>
                </a:lnTo>
                <a:lnTo>
                  <a:pt x="1068324" y="38099"/>
                </a:lnTo>
                <a:lnTo>
                  <a:pt x="1055624" y="31749"/>
                </a:lnTo>
                <a:close/>
              </a:path>
            </a:pathLst>
          </a:custGeom>
          <a:solidFill>
            <a:srgbClr val="99CCFF"/>
          </a:solidFill>
        </p:spPr>
        <p:txBody>
          <a:bodyPr wrap="square" lIns="0" tIns="0" rIns="0" bIns="0" rtlCol="0"/>
          <a:lstStyle/>
          <a:p>
            <a:endParaRPr/>
          </a:p>
        </p:txBody>
      </p:sp>
      <p:sp>
        <p:nvSpPr>
          <p:cNvPr id="45" name="object 45"/>
          <p:cNvSpPr/>
          <p:nvPr/>
        </p:nvSpPr>
        <p:spPr>
          <a:xfrm>
            <a:off x="6729983" y="5787897"/>
            <a:ext cx="1068705" cy="165100"/>
          </a:xfrm>
          <a:custGeom>
            <a:avLst/>
            <a:gdLst/>
            <a:ahLst/>
            <a:cxnLst/>
            <a:rect l="l" t="t" r="r" b="b"/>
            <a:pathLst>
              <a:path w="1068704" h="165100">
                <a:moveTo>
                  <a:pt x="992124" y="88836"/>
                </a:moveTo>
                <a:lnTo>
                  <a:pt x="992124" y="165036"/>
                </a:lnTo>
                <a:lnTo>
                  <a:pt x="1055624" y="133286"/>
                </a:lnTo>
                <a:lnTo>
                  <a:pt x="1004824" y="133286"/>
                </a:lnTo>
                <a:lnTo>
                  <a:pt x="1004824" y="120586"/>
                </a:lnTo>
                <a:lnTo>
                  <a:pt x="1055624" y="120586"/>
                </a:lnTo>
                <a:lnTo>
                  <a:pt x="992124" y="88836"/>
                </a:lnTo>
                <a:close/>
              </a:path>
              <a:path w="1068704" h="165100">
                <a:moveTo>
                  <a:pt x="527812" y="6349"/>
                </a:moveTo>
                <a:lnTo>
                  <a:pt x="527812" y="133286"/>
                </a:lnTo>
                <a:lnTo>
                  <a:pt x="992124" y="133286"/>
                </a:lnTo>
                <a:lnTo>
                  <a:pt x="992124" y="126936"/>
                </a:lnTo>
                <a:lnTo>
                  <a:pt x="540512" y="126936"/>
                </a:lnTo>
                <a:lnTo>
                  <a:pt x="534162" y="120586"/>
                </a:lnTo>
                <a:lnTo>
                  <a:pt x="540512" y="120586"/>
                </a:lnTo>
                <a:lnTo>
                  <a:pt x="540512" y="12699"/>
                </a:lnTo>
                <a:lnTo>
                  <a:pt x="534162" y="12699"/>
                </a:lnTo>
                <a:lnTo>
                  <a:pt x="527812" y="6349"/>
                </a:lnTo>
                <a:close/>
              </a:path>
              <a:path w="1068704" h="165100">
                <a:moveTo>
                  <a:pt x="1055624" y="120586"/>
                </a:moveTo>
                <a:lnTo>
                  <a:pt x="1004824" y="120586"/>
                </a:lnTo>
                <a:lnTo>
                  <a:pt x="1004824" y="133286"/>
                </a:lnTo>
                <a:lnTo>
                  <a:pt x="1055624" y="133286"/>
                </a:lnTo>
                <a:lnTo>
                  <a:pt x="1068324" y="126936"/>
                </a:lnTo>
                <a:lnTo>
                  <a:pt x="1055624" y="120586"/>
                </a:lnTo>
                <a:close/>
              </a:path>
              <a:path w="1068704" h="165100">
                <a:moveTo>
                  <a:pt x="540512" y="120586"/>
                </a:moveTo>
                <a:lnTo>
                  <a:pt x="534162" y="120586"/>
                </a:lnTo>
                <a:lnTo>
                  <a:pt x="540512" y="126936"/>
                </a:lnTo>
                <a:lnTo>
                  <a:pt x="540512" y="120586"/>
                </a:lnTo>
                <a:close/>
              </a:path>
              <a:path w="1068704" h="165100">
                <a:moveTo>
                  <a:pt x="992124" y="120586"/>
                </a:moveTo>
                <a:lnTo>
                  <a:pt x="540512" y="120586"/>
                </a:lnTo>
                <a:lnTo>
                  <a:pt x="540512" y="126936"/>
                </a:lnTo>
                <a:lnTo>
                  <a:pt x="992124" y="126936"/>
                </a:lnTo>
                <a:lnTo>
                  <a:pt x="992124" y="120586"/>
                </a:lnTo>
                <a:close/>
              </a:path>
              <a:path w="1068704" h="165100">
                <a:moveTo>
                  <a:pt x="540512" y="0"/>
                </a:moveTo>
                <a:lnTo>
                  <a:pt x="0" y="0"/>
                </a:lnTo>
                <a:lnTo>
                  <a:pt x="0" y="12699"/>
                </a:lnTo>
                <a:lnTo>
                  <a:pt x="527812" y="12699"/>
                </a:lnTo>
                <a:lnTo>
                  <a:pt x="527812" y="6349"/>
                </a:lnTo>
                <a:lnTo>
                  <a:pt x="540512" y="6349"/>
                </a:lnTo>
                <a:lnTo>
                  <a:pt x="540512" y="0"/>
                </a:lnTo>
                <a:close/>
              </a:path>
              <a:path w="1068704" h="165100">
                <a:moveTo>
                  <a:pt x="540512" y="6349"/>
                </a:moveTo>
                <a:lnTo>
                  <a:pt x="527812" y="6349"/>
                </a:lnTo>
                <a:lnTo>
                  <a:pt x="534162" y="12699"/>
                </a:lnTo>
                <a:lnTo>
                  <a:pt x="540512" y="12699"/>
                </a:lnTo>
                <a:lnTo>
                  <a:pt x="540512" y="6349"/>
                </a:lnTo>
                <a:close/>
              </a:path>
            </a:pathLst>
          </a:custGeom>
          <a:solidFill>
            <a:srgbClr val="99CCFF"/>
          </a:solidFill>
        </p:spPr>
        <p:txBody>
          <a:bodyPr wrap="square" lIns="0" tIns="0" rIns="0" bIns="0" rtlCol="0"/>
          <a:lstStyle/>
          <a:p>
            <a:endParaRPr/>
          </a:p>
        </p:txBody>
      </p:sp>
      <p:sp>
        <p:nvSpPr>
          <p:cNvPr id="46" name="object 46"/>
          <p:cNvSpPr/>
          <p:nvPr/>
        </p:nvSpPr>
        <p:spPr>
          <a:xfrm>
            <a:off x="3535679" y="3230879"/>
            <a:ext cx="1176655" cy="1624965"/>
          </a:xfrm>
          <a:custGeom>
            <a:avLst/>
            <a:gdLst/>
            <a:ahLst/>
            <a:cxnLst/>
            <a:rect l="l" t="t" r="r" b="b"/>
            <a:pathLst>
              <a:path w="1176654" h="1624964">
                <a:moveTo>
                  <a:pt x="581914" y="1611757"/>
                </a:moveTo>
                <a:lnTo>
                  <a:pt x="0" y="1611757"/>
                </a:lnTo>
                <a:lnTo>
                  <a:pt x="0" y="1624457"/>
                </a:lnTo>
                <a:lnTo>
                  <a:pt x="594614" y="1624457"/>
                </a:lnTo>
                <a:lnTo>
                  <a:pt x="594614" y="1618107"/>
                </a:lnTo>
                <a:lnTo>
                  <a:pt x="581914" y="1618107"/>
                </a:lnTo>
                <a:lnTo>
                  <a:pt x="581914" y="1611757"/>
                </a:lnTo>
                <a:close/>
              </a:path>
              <a:path w="1176654" h="1624964">
                <a:moveTo>
                  <a:pt x="1100328" y="31750"/>
                </a:moveTo>
                <a:lnTo>
                  <a:pt x="581914" y="31750"/>
                </a:lnTo>
                <a:lnTo>
                  <a:pt x="581914" y="1618107"/>
                </a:lnTo>
                <a:lnTo>
                  <a:pt x="588264" y="1611757"/>
                </a:lnTo>
                <a:lnTo>
                  <a:pt x="594614" y="1611757"/>
                </a:lnTo>
                <a:lnTo>
                  <a:pt x="594614" y="44450"/>
                </a:lnTo>
                <a:lnTo>
                  <a:pt x="588264" y="44450"/>
                </a:lnTo>
                <a:lnTo>
                  <a:pt x="594614" y="38100"/>
                </a:lnTo>
                <a:lnTo>
                  <a:pt x="1100328" y="38100"/>
                </a:lnTo>
                <a:lnTo>
                  <a:pt x="1100328" y="31750"/>
                </a:lnTo>
                <a:close/>
              </a:path>
              <a:path w="1176654" h="1624964">
                <a:moveTo>
                  <a:pt x="594614" y="1611757"/>
                </a:moveTo>
                <a:lnTo>
                  <a:pt x="588264" y="1611757"/>
                </a:lnTo>
                <a:lnTo>
                  <a:pt x="581914" y="1618107"/>
                </a:lnTo>
                <a:lnTo>
                  <a:pt x="594614" y="1618107"/>
                </a:lnTo>
                <a:lnTo>
                  <a:pt x="594614" y="1611757"/>
                </a:lnTo>
                <a:close/>
              </a:path>
              <a:path w="1176654" h="1624964">
                <a:moveTo>
                  <a:pt x="1100328" y="0"/>
                </a:moveTo>
                <a:lnTo>
                  <a:pt x="1100328" y="76200"/>
                </a:lnTo>
                <a:lnTo>
                  <a:pt x="1163828" y="44450"/>
                </a:lnTo>
                <a:lnTo>
                  <a:pt x="1113028" y="44450"/>
                </a:lnTo>
                <a:lnTo>
                  <a:pt x="1113028" y="31750"/>
                </a:lnTo>
                <a:lnTo>
                  <a:pt x="1163828" y="31750"/>
                </a:lnTo>
                <a:lnTo>
                  <a:pt x="1100328" y="0"/>
                </a:lnTo>
                <a:close/>
              </a:path>
              <a:path w="1176654" h="1624964">
                <a:moveTo>
                  <a:pt x="594614" y="38100"/>
                </a:moveTo>
                <a:lnTo>
                  <a:pt x="588264" y="44450"/>
                </a:lnTo>
                <a:lnTo>
                  <a:pt x="594614" y="44450"/>
                </a:lnTo>
                <a:lnTo>
                  <a:pt x="594614" y="38100"/>
                </a:lnTo>
                <a:close/>
              </a:path>
              <a:path w="1176654" h="1624964">
                <a:moveTo>
                  <a:pt x="1100328" y="38100"/>
                </a:moveTo>
                <a:lnTo>
                  <a:pt x="594614" y="38100"/>
                </a:lnTo>
                <a:lnTo>
                  <a:pt x="594614" y="44450"/>
                </a:lnTo>
                <a:lnTo>
                  <a:pt x="1100328" y="44450"/>
                </a:lnTo>
                <a:lnTo>
                  <a:pt x="1100328" y="38100"/>
                </a:lnTo>
                <a:close/>
              </a:path>
              <a:path w="1176654" h="1624964">
                <a:moveTo>
                  <a:pt x="1163828" y="31750"/>
                </a:moveTo>
                <a:lnTo>
                  <a:pt x="1113028" y="31750"/>
                </a:lnTo>
                <a:lnTo>
                  <a:pt x="1113028" y="44450"/>
                </a:lnTo>
                <a:lnTo>
                  <a:pt x="1163828" y="44450"/>
                </a:lnTo>
                <a:lnTo>
                  <a:pt x="1176528" y="38100"/>
                </a:lnTo>
                <a:lnTo>
                  <a:pt x="1163828" y="31750"/>
                </a:lnTo>
                <a:close/>
              </a:path>
            </a:pathLst>
          </a:custGeom>
          <a:solidFill>
            <a:srgbClr val="99CCFF"/>
          </a:solidFill>
        </p:spPr>
        <p:txBody>
          <a:bodyPr wrap="square" lIns="0" tIns="0" rIns="0" bIns="0" rtlCol="0"/>
          <a:lstStyle/>
          <a:p>
            <a:endParaRPr/>
          </a:p>
        </p:txBody>
      </p:sp>
      <p:sp>
        <p:nvSpPr>
          <p:cNvPr id="47" name="object 47"/>
          <p:cNvSpPr/>
          <p:nvPr/>
        </p:nvSpPr>
        <p:spPr>
          <a:xfrm>
            <a:off x="3535679" y="4562855"/>
            <a:ext cx="1213485" cy="293370"/>
          </a:xfrm>
          <a:custGeom>
            <a:avLst/>
            <a:gdLst/>
            <a:ahLst/>
            <a:cxnLst/>
            <a:rect l="l" t="t" r="r" b="b"/>
            <a:pathLst>
              <a:path w="1213485" h="293370">
                <a:moveTo>
                  <a:pt x="582422" y="280416"/>
                </a:moveTo>
                <a:lnTo>
                  <a:pt x="0" y="280416"/>
                </a:lnTo>
                <a:lnTo>
                  <a:pt x="0" y="293116"/>
                </a:lnTo>
                <a:lnTo>
                  <a:pt x="595122" y="293116"/>
                </a:lnTo>
                <a:lnTo>
                  <a:pt x="595122" y="286766"/>
                </a:lnTo>
                <a:lnTo>
                  <a:pt x="582422" y="286766"/>
                </a:lnTo>
                <a:lnTo>
                  <a:pt x="582422" y="280416"/>
                </a:lnTo>
                <a:close/>
              </a:path>
              <a:path w="1213485" h="293370">
                <a:moveTo>
                  <a:pt x="1136904" y="31750"/>
                </a:moveTo>
                <a:lnTo>
                  <a:pt x="582422" y="31750"/>
                </a:lnTo>
                <a:lnTo>
                  <a:pt x="582422" y="286766"/>
                </a:lnTo>
                <a:lnTo>
                  <a:pt x="588772" y="280416"/>
                </a:lnTo>
                <a:lnTo>
                  <a:pt x="595122" y="280416"/>
                </a:lnTo>
                <a:lnTo>
                  <a:pt x="595122" y="44450"/>
                </a:lnTo>
                <a:lnTo>
                  <a:pt x="588772" y="44450"/>
                </a:lnTo>
                <a:lnTo>
                  <a:pt x="595122" y="38100"/>
                </a:lnTo>
                <a:lnTo>
                  <a:pt x="1136904" y="38100"/>
                </a:lnTo>
                <a:lnTo>
                  <a:pt x="1136904" y="31750"/>
                </a:lnTo>
                <a:close/>
              </a:path>
              <a:path w="1213485" h="293370">
                <a:moveTo>
                  <a:pt x="595122" y="280416"/>
                </a:moveTo>
                <a:lnTo>
                  <a:pt x="588772" y="280416"/>
                </a:lnTo>
                <a:lnTo>
                  <a:pt x="582422" y="286766"/>
                </a:lnTo>
                <a:lnTo>
                  <a:pt x="595122" y="286766"/>
                </a:lnTo>
                <a:lnTo>
                  <a:pt x="595122" y="280416"/>
                </a:lnTo>
                <a:close/>
              </a:path>
              <a:path w="1213485" h="293370">
                <a:moveTo>
                  <a:pt x="1136904" y="0"/>
                </a:moveTo>
                <a:lnTo>
                  <a:pt x="1136904" y="76200"/>
                </a:lnTo>
                <a:lnTo>
                  <a:pt x="1200404" y="44450"/>
                </a:lnTo>
                <a:lnTo>
                  <a:pt x="1149604" y="44450"/>
                </a:lnTo>
                <a:lnTo>
                  <a:pt x="1149604" y="31750"/>
                </a:lnTo>
                <a:lnTo>
                  <a:pt x="1200404" y="31750"/>
                </a:lnTo>
                <a:lnTo>
                  <a:pt x="1136904" y="0"/>
                </a:lnTo>
                <a:close/>
              </a:path>
              <a:path w="1213485" h="293370">
                <a:moveTo>
                  <a:pt x="595122" y="38100"/>
                </a:moveTo>
                <a:lnTo>
                  <a:pt x="588772" y="44450"/>
                </a:lnTo>
                <a:lnTo>
                  <a:pt x="595122" y="44450"/>
                </a:lnTo>
                <a:lnTo>
                  <a:pt x="595122" y="38100"/>
                </a:lnTo>
                <a:close/>
              </a:path>
              <a:path w="1213485" h="293370">
                <a:moveTo>
                  <a:pt x="1136904" y="38100"/>
                </a:moveTo>
                <a:lnTo>
                  <a:pt x="595122" y="38100"/>
                </a:lnTo>
                <a:lnTo>
                  <a:pt x="595122" y="44450"/>
                </a:lnTo>
                <a:lnTo>
                  <a:pt x="1136904" y="44450"/>
                </a:lnTo>
                <a:lnTo>
                  <a:pt x="1136904" y="38100"/>
                </a:lnTo>
                <a:close/>
              </a:path>
              <a:path w="1213485" h="293370">
                <a:moveTo>
                  <a:pt x="1200404" y="31750"/>
                </a:moveTo>
                <a:lnTo>
                  <a:pt x="1149604" y="31750"/>
                </a:lnTo>
                <a:lnTo>
                  <a:pt x="1149604" y="44450"/>
                </a:lnTo>
                <a:lnTo>
                  <a:pt x="1200404" y="44450"/>
                </a:lnTo>
                <a:lnTo>
                  <a:pt x="1213104" y="38100"/>
                </a:lnTo>
                <a:lnTo>
                  <a:pt x="1200404" y="31750"/>
                </a:lnTo>
                <a:close/>
              </a:path>
            </a:pathLst>
          </a:custGeom>
          <a:solidFill>
            <a:srgbClr val="99CCFF"/>
          </a:solidFill>
        </p:spPr>
        <p:txBody>
          <a:bodyPr wrap="square" lIns="0" tIns="0" rIns="0" bIns="0" rtlCol="0"/>
          <a:lstStyle/>
          <a:p>
            <a:endParaRPr/>
          </a:p>
        </p:txBody>
      </p:sp>
      <p:sp>
        <p:nvSpPr>
          <p:cNvPr id="48" name="object 48"/>
          <p:cNvSpPr/>
          <p:nvPr/>
        </p:nvSpPr>
        <p:spPr>
          <a:xfrm>
            <a:off x="3535679" y="4843017"/>
            <a:ext cx="1178560" cy="989330"/>
          </a:xfrm>
          <a:custGeom>
            <a:avLst/>
            <a:gdLst/>
            <a:ahLst/>
            <a:cxnLst/>
            <a:rect l="l" t="t" r="r" b="b"/>
            <a:pathLst>
              <a:path w="1178560" h="989329">
                <a:moveTo>
                  <a:pt x="1101852" y="912723"/>
                </a:moveTo>
                <a:lnTo>
                  <a:pt x="1101852" y="988923"/>
                </a:lnTo>
                <a:lnTo>
                  <a:pt x="1165352" y="957173"/>
                </a:lnTo>
                <a:lnTo>
                  <a:pt x="1114552" y="957173"/>
                </a:lnTo>
                <a:lnTo>
                  <a:pt x="1114552" y="944473"/>
                </a:lnTo>
                <a:lnTo>
                  <a:pt x="1165352" y="944473"/>
                </a:lnTo>
                <a:lnTo>
                  <a:pt x="1101852" y="912723"/>
                </a:lnTo>
                <a:close/>
              </a:path>
              <a:path w="1178560" h="989329">
                <a:moveTo>
                  <a:pt x="582676" y="6349"/>
                </a:moveTo>
                <a:lnTo>
                  <a:pt x="582676" y="957173"/>
                </a:lnTo>
                <a:lnTo>
                  <a:pt x="1101852" y="957173"/>
                </a:lnTo>
                <a:lnTo>
                  <a:pt x="1101852" y="950823"/>
                </a:lnTo>
                <a:lnTo>
                  <a:pt x="595376" y="950823"/>
                </a:lnTo>
                <a:lnTo>
                  <a:pt x="589026" y="944473"/>
                </a:lnTo>
                <a:lnTo>
                  <a:pt x="595376" y="944473"/>
                </a:lnTo>
                <a:lnTo>
                  <a:pt x="595376" y="12699"/>
                </a:lnTo>
                <a:lnTo>
                  <a:pt x="589026" y="12699"/>
                </a:lnTo>
                <a:lnTo>
                  <a:pt x="582676" y="6349"/>
                </a:lnTo>
                <a:close/>
              </a:path>
              <a:path w="1178560" h="989329">
                <a:moveTo>
                  <a:pt x="1165352" y="944473"/>
                </a:moveTo>
                <a:lnTo>
                  <a:pt x="1114552" y="944473"/>
                </a:lnTo>
                <a:lnTo>
                  <a:pt x="1114552" y="957173"/>
                </a:lnTo>
                <a:lnTo>
                  <a:pt x="1165352" y="957173"/>
                </a:lnTo>
                <a:lnTo>
                  <a:pt x="1178052" y="950823"/>
                </a:lnTo>
                <a:lnTo>
                  <a:pt x="1165352" y="944473"/>
                </a:lnTo>
                <a:close/>
              </a:path>
              <a:path w="1178560" h="989329">
                <a:moveTo>
                  <a:pt x="595376" y="944473"/>
                </a:moveTo>
                <a:lnTo>
                  <a:pt x="589026" y="944473"/>
                </a:lnTo>
                <a:lnTo>
                  <a:pt x="595376" y="950823"/>
                </a:lnTo>
                <a:lnTo>
                  <a:pt x="595376" y="944473"/>
                </a:lnTo>
                <a:close/>
              </a:path>
              <a:path w="1178560" h="989329">
                <a:moveTo>
                  <a:pt x="1101852" y="944473"/>
                </a:moveTo>
                <a:lnTo>
                  <a:pt x="595376" y="944473"/>
                </a:lnTo>
                <a:lnTo>
                  <a:pt x="595376" y="950823"/>
                </a:lnTo>
                <a:lnTo>
                  <a:pt x="1101852" y="950823"/>
                </a:lnTo>
                <a:lnTo>
                  <a:pt x="1101852" y="944473"/>
                </a:lnTo>
                <a:close/>
              </a:path>
              <a:path w="1178560" h="989329">
                <a:moveTo>
                  <a:pt x="595376" y="0"/>
                </a:moveTo>
                <a:lnTo>
                  <a:pt x="0" y="0"/>
                </a:lnTo>
                <a:lnTo>
                  <a:pt x="0" y="12699"/>
                </a:lnTo>
                <a:lnTo>
                  <a:pt x="582676" y="12699"/>
                </a:lnTo>
                <a:lnTo>
                  <a:pt x="582676" y="6349"/>
                </a:lnTo>
                <a:lnTo>
                  <a:pt x="595376" y="6349"/>
                </a:lnTo>
                <a:lnTo>
                  <a:pt x="595376" y="0"/>
                </a:lnTo>
                <a:close/>
              </a:path>
              <a:path w="1178560" h="989329">
                <a:moveTo>
                  <a:pt x="595376" y="6349"/>
                </a:moveTo>
                <a:lnTo>
                  <a:pt x="582676" y="6349"/>
                </a:lnTo>
                <a:lnTo>
                  <a:pt x="589026" y="12699"/>
                </a:lnTo>
                <a:lnTo>
                  <a:pt x="595376" y="12699"/>
                </a:lnTo>
                <a:lnTo>
                  <a:pt x="595376" y="6349"/>
                </a:lnTo>
                <a:close/>
              </a:path>
            </a:pathLst>
          </a:custGeom>
          <a:solidFill>
            <a:srgbClr val="99CCFF"/>
          </a:solidFill>
        </p:spPr>
        <p:txBody>
          <a:bodyPr wrap="square" lIns="0" tIns="0" rIns="0" bIns="0" rtlCol="0"/>
          <a:lstStyle/>
          <a:p>
            <a:endParaRPr/>
          </a:p>
        </p:txBody>
      </p:sp>
      <p:sp>
        <p:nvSpPr>
          <p:cNvPr id="49" name="object 49"/>
          <p:cNvSpPr/>
          <p:nvPr/>
        </p:nvSpPr>
        <p:spPr>
          <a:xfrm>
            <a:off x="3535679" y="4843017"/>
            <a:ext cx="1178560" cy="1675130"/>
          </a:xfrm>
          <a:custGeom>
            <a:avLst/>
            <a:gdLst/>
            <a:ahLst/>
            <a:cxnLst/>
            <a:rect l="l" t="t" r="r" b="b"/>
            <a:pathLst>
              <a:path w="1178560" h="1675129">
                <a:moveTo>
                  <a:pt x="1101852" y="1598510"/>
                </a:moveTo>
                <a:lnTo>
                  <a:pt x="1101852" y="1674710"/>
                </a:lnTo>
                <a:lnTo>
                  <a:pt x="1165352" y="1642960"/>
                </a:lnTo>
                <a:lnTo>
                  <a:pt x="1114552" y="1642960"/>
                </a:lnTo>
                <a:lnTo>
                  <a:pt x="1114552" y="1630260"/>
                </a:lnTo>
                <a:lnTo>
                  <a:pt x="1165352" y="1630260"/>
                </a:lnTo>
                <a:lnTo>
                  <a:pt x="1101852" y="1598510"/>
                </a:lnTo>
                <a:close/>
              </a:path>
              <a:path w="1178560" h="1675129">
                <a:moveTo>
                  <a:pt x="582676" y="6349"/>
                </a:moveTo>
                <a:lnTo>
                  <a:pt x="582676" y="1642960"/>
                </a:lnTo>
                <a:lnTo>
                  <a:pt x="1101852" y="1642960"/>
                </a:lnTo>
                <a:lnTo>
                  <a:pt x="1101852" y="1636610"/>
                </a:lnTo>
                <a:lnTo>
                  <a:pt x="595376" y="1636610"/>
                </a:lnTo>
                <a:lnTo>
                  <a:pt x="589026" y="1630260"/>
                </a:lnTo>
                <a:lnTo>
                  <a:pt x="595376" y="1630260"/>
                </a:lnTo>
                <a:lnTo>
                  <a:pt x="595376" y="12699"/>
                </a:lnTo>
                <a:lnTo>
                  <a:pt x="589026" y="12699"/>
                </a:lnTo>
                <a:lnTo>
                  <a:pt x="582676" y="6349"/>
                </a:lnTo>
                <a:close/>
              </a:path>
              <a:path w="1178560" h="1675129">
                <a:moveTo>
                  <a:pt x="1165352" y="1630260"/>
                </a:moveTo>
                <a:lnTo>
                  <a:pt x="1114552" y="1630260"/>
                </a:lnTo>
                <a:lnTo>
                  <a:pt x="1114552" y="1642960"/>
                </a:lnTo>
                <a:lnTo>
                  <a:pt x="1165352" y="1642960"/>
                </a:lnTo>
                <a:lnTo>
                  <a:pt x="1178052" y="1636610"/>
                </a:lnTo>
                <a:lnTo>
                  <a:pt x="1165352" y="1630260"/>
                </a:lnTo>
                <a:close/>
              </a:path>
              <a:path w="1178560" h="1675129">
                <a:moveTo>
                  <a:pt x="595376" y="1630260"/>
                </a:moveTo>
                <a:lnTo>
                  <a:pt x="589026" y="1630260"/>
                </a:lnTo>
                <a:lnTo>
                  <a:pt x="595376" y="1636610"/>
                </a:lnTo>
                <a:lnTo>
                  <a:pt x="595376" y="1630260"/>
                </a:lnTo>
                <a:close/>
              </a:path>
              <a:path w="1178560" h="1675129">
                <a:moveTo>
                  <a:pt x="1101852" y="1630260"/>
                </a:moveTo>
                <a:lnTo>
                  <a:pt x="595376" y="1630260"/>
                </a:lnTo>
                <a:lnTo>
                  <a:pt x="595376" y="1636610"/>
                </a:lnTo>
                <a:lnTo>
                  <a:pt x="1101852" y="1636610"/>
                </a:lnTo>
                <a:lnTo>
                  <a:pt x="1101852" y="1630260"/>
                </a:lnTo>
                <a:close/>
              </a:path>
              <a:path w="1178560" h="1675129">
                <a:moveTo>
                  <a:pt x="595376" y="0"/>
                </a:moveTo>
                <a:lnTo>
                  <a:pt x="0" y="0"/>
                </a:lnTo>
                <a:lnTo>
                  <a:pt x="0" y="12699"/>
                </a:lnTo>
                <a:lnTo>
                  <a:pt x="582676" y="12699"/>
                </a:lnTo>
                <a:lnTo>
                  <a:pt x="582676" y="6349"/>
                </a:lnTo>
                <a:lnTo>
                  <a:pt x="595376" y="6349"/>
                </a:lnTo>
                <a:lnTo>
                  <a:pt x="595376" y="0"/>
                </a:lnTo>
                <a:close/>
              </a:path>
              <a:path w="1178560" h="1675129">
                <a:moveTo>
                  <a:pt x="595376" y="6349"/>
                </a:moveTo>
                <a:lnTo>
                  <a:pt x="582676" y="6349"/>
                </a:lnTo>
                <a:lnTo>
                  <a:pt x="589026" y="12699"/>
                </a:lnTo>
                <a:lnTo>
                  <a:pt x="595376" y="12699"/>
                </a:lnTo>
                <a:lnTo>
                  <a:pt x="595376" y="6349"/>
                </a:lnTo>
                <a:close/>
              </a:path>
            </a:pathLst>
          </a:custGeom>
          <a:solidFill>
            <a:srgbClr val="99CCFF"/>
          </a:solidFill>
        </p:spPr>
        <p:txBody>
          <a:bodyPr wrap="square" lIns="0" tIns="0" rIns="0" bIns="0" rtlCol="0"/>
          <a:lstStyle/>
          <a:p>
            <a:endParaRPr/>
          </a:p>
        </p:txBody>
      </p:sp>
      <p:pic>
        <p:nvPicPr>
          <p:cNvPr id="50" name="luvvoice.com-20240823-mC0Z">
            <a:hlinkClick r:id="" action="ppaction://media"/>
            <a:extLst>
              <a:ext uri="{FF2B5EF4-FFF2-40B4-BE49-F238E27FC236}">
                <a16:creationId xmlns:a16="http://schemas.microsoft.com/office/drawing/2014/main" id="{CAA5CA38-E34F-F2A7-1695-EA2687271C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592"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7336" y="421589"/>
            <a:ext cx="3086100"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1F487C"/>
                </a:solidFill>
                <a:latin typeface="微软雅黑"/>
                <a:cs typeface="微软雅黑"/>
              </a:rPr>
              <a:t>3</a:t>
            </a:r>
            <a:r>
              <a:rPr sz="2800" b="1" spc="-10" dirty="0">
                <a:solidFill>
                  <a:srgbClr val="1F487C"/>
                </a:solidFill>
                <a:latin typeface="微软雅黑"/>
                <a:cs typeface="微软雅黑"/>
              </a:rPr>
              <a:t>、产品使用服务化</a:t>
            </a:r>
            <a:endParaRPr sz="2800">
              <a:latin typeface="微软雅黑"/>
              <a:cs typeface="微软雅黑"/>
            </a:endParaRPr>
          </a:p>
        </p:txBody>
      </p:sp>
      <p:sp>
        <p:nvSpPr>
          <p:cNvPr id="3" name="object 3"/>
          <p:cNvSpPr txBox="1"/>
          <p:nvPr/>
        </p:nvSpPr>
        <p:spPr>
          <a:xfrm>
            <a:off x="1494282" y="1054100"/>
            <a:ext cx="9170035" cy="1285240"/>
          </a:xfrm>
          <a:prstGeom prst="rect">
            <a:avLst/>
          </a:prstGeom>
        </p:spPr>
        <p:txBody>
          <a:bodyPr vert="horz" wrap="square" lIns="0" tIns="12700" rIns="0" bIns="0" rtlCol="0">
            <a:spAutoFit/>
          </a:bodyPr>
          <a:lstStyle/>
          <a:p>
            <a:pPr marL="437515" indent="-342900">
              <a:lnSpc>
                <a:spcPct val="100000"/>
              </a:lnSpc>
              <a:spcBef>
                <a:spcPts val="100"/>
              </a:spcBef>
              <a:buSzPct val="118750"/>
              <a:buFont typeface="Wingdings"/>
              <a:buChar char=""/>
              <a:tabLst>
                <a:tab pos="437515" algn="l"/>
              </a:tabLst>
            </a:pPr>
            <a:r>
              <a:rPr sz="2400" b="1" dirty="0">
                <a:latin typeface="微软雅黑"/>
                <a:cs typeface="微软雅黑"/>
              </a:rPr>
              <a:t>专业化运维服务</a:t>
            </a:r>
            <a:endParaRPr sz="2400" dirty="0">
              <a:latin typeface="微软雅黑"/>
              <a:cs typeface="微软雅黑"/>
            </a:endParaRPr>
          </a:p>
          <a:p>
            <a:pPr marL="12700" marR="5080">
              <a:lnSpc>
                <a:spcPct val="150000"/>
              </a:lnSpc>
              <a:spcBef>
                <a:spcPts val="560"/>
              </a:spcBef>
            </a:pPr>
            <a:r>
              <a:rPr sz="1800" b="1" dirty="0">
                <a:latin typeface="微软雅黑"/>
                <a:cs typeface="微软雅黑"/>
              </a:rPr>
              <a:t>设备运行情况智能监控</a:t>
            </a:r>
            <a:r>
              <a:rPr sz="1800" dirty="0">
                <a:latin typeface="微软雅黑"/>
                <a:cs typeface="微软雅黑"/>
              </a:rPr>
              <a:t>：实现</a:t>
            </a:r>
            <a:r>
              <a:rPr sz="1800" dirty="0">
                <a:solidFill>
                  <a:srgbClr val="C00000"/>
                </a:solidFill>
                <a:latin typeface="微软雅黑"/>
                <a:cs typeface="微软雅黑"/>
              </a:rPr>
              <a:t>设备运行状态智能监控</a:t>
            </a:r>
            <a:r>
              <a:rPr sz="1800" dirty="0">
                <a:latin typeface="微软雅黑"/>
                <a:cs typeface="微软雅黑"/>
              </a:rPr>
              <a:t>，设备运行异常时可实时报警，维修调 度人员也可以通过观测设备运行曲线对设备状态进行预估。</a:t>
            </a:r>
          </a:p>
        </p:txBody>
      </p:sp>
      <p:sp>
        <p:nvSpPr>
          <p:cNvPr id="4" name="object 4"/>
          <p:cNvSpPr/>
          <p:nvPr/>
        </p:nvSpPr>
        <p:spPr>
          <a:xfrm>
            <a:off x="803148" y="3003804"/>
            <a:ext cx="4782312" cy="3334512"/>
          </a:xfrm>
          <a:prstGeom prst="rect">
            <a:avLst/>
          </a:prstGeom>
          <a:blipFill>
            <a:blip r:embed="rId5" cstate="print"/>
            <a:stretch>
              <a:fillRect/>
            </a:stretch>
          </a:blipFill>
        </p:spPr>
        <p:txBody>
          <a:bodyPr wrap="square" lIns="0" tIns="0" rIns="0" bIns="0" rtlCol="0"/>
          <a:lstStyle/>
          <a:p>
            <a:endParaRPr/>
          </a:p>
        </p:txBody>
      </p:sp>
      <p:sp>
        <p:nvSpPr>
          <p:cNvPr id="5" name="object 5"/>
          <p:cNvSpPr/>
          <p:nvPr/>
        </p:nvSpPr>
        <p:spPr>
          <a:xfrm>
            <a:off x="5708903" y="3063239"/>
            <a:ext cx="6077711" cy="3275076"/>
          </a:xfrm>
          <a:prstGeom prst="rect">
            <a:avLst/>
          </a:prstGeom>
          <a:blipFill>
            <a:blip r:embed="rId6" cstate="print"/>
            <a:stretch>
              <a:fillRect/>
            </a:stretch>
          </a:blipFill>
        </p:spPr>
        <p:txBody>
          <a:bodyPr wrap="square" lIns="0" tIns="0" rIns="0" bIns="0" rtlCol="0"/>
          <a:lstStyle/>
          <a:p>
            <a:endParaRPr/>
          </a:p>
        </p:txBody>
      </p:sp>
      <p:sp>
        <p:nvSpPr>
          <p:cNvPr id="6" name="object 6"/>
          <p:cNvSpPr/>
          <p:nvPr/>
        </p:nvSpPr>
        <p:spPr>
          <a:xfrm>
            <a:off x="2344673" y="4367021"/>
            <a:ext cx="1143000" cy="609600"/>
          </a:xfrm>
          <a:custGeom>
            <a:avLst/>
            <a:gdLst/>
            <a:ahLst/>
            <a:cxnLst/>
            <a:rect l="l" t="t" r="r" b="b"/>
            <a:pathLst>
              <a:path w="1143000" h="609600">
                <a:moveTo>
                  <a:pt x="0" y="304800"/>
                </a:moveTo>
                <a:lnTo>
                  <a:pt x="13183" y="239431"/>
                </a:lnTo>
                <a:lnTo>
                  <a:pt x="50872" y="178940"/>
                </a:lnTo>
                <a:lnTo>
                  <a:pt x="78034" y="150988"/>
                </a:lnTo>
                <a:lnTo>
                  <a:pt x="110276" y="124815"/>
                </a:lnTo>
                <a:lnTo>
                  <a:pt x="147250" y="100606"/>
                </a:lnTo>
                <a:lnTo>
                  <a:pt x="188605" y="78548"/>
                </a:lnTo>
                <a:lnTo>
                  <a:pt x="233994" y="58826"/>
                </a:lnTo>
                <a:lnTo>
                  <a:pt x="283068" y="41627"/>
                </a:lnTo>
                <a:lnTo>
                  <a:pt x="335478" y="27138"/>
                </a:lnTo>
                <a:lnTo>
                  <a:pt x="390875" y="15544"/>
                </a:lnTo>
                <a:lnTo>
                  <a:pt x="448910" y="7032"/>
                </a:lnTo>
                <a:lnTo>
                  <a:pt x="509235" y="1789"/>
                </a:lnTo>
                <a:lnTo>
                  <a:pt x="571500" y="0"/>
                </a:lnTo>
                <a:lnTo>
                  <a:pt x="633764" y="1789"/>
                </a:lnTo>
                <a:lnTo>
                  <a:pt x="694089" y="7032"/>
                </a:lnTo>
                <a:lnTo>
                  <a:pt x="752124" y="15544"/>
                </a:lnTo>
                <a:lnTo>
                  <a:pt x="807521" y="27138"/>
                </a:lnTo>
                <a:lnTo>
                  <a:pt x="859931" y="41627"/>
                </a:lnTo>
                <a:lnTo>
                  <a:pt x="909005" y="58826"/>
                </a:lnTo>
                <a:lnTo>
                  <a:pt x="954394" y="78548"/>
                </a:lnTo>
                <a:lnTo>
                  <a:pt x="995749" y="100606"/>
                </a:lnTo>
                <a:lnTo>
                  <a:pt x="1032723" y="124815"/>
                </a:lnTo>
                <a:lnTo>
                  <a:pt x="1064965" y="150988"/>
                </a:lnTo>
                <a:lnTo>
                  <a:pt x="1092127" y="178940"/>
                </a:lnTo>
                <a:lnTo>
                  <a:pt x="1129816" y="239431"/>
                </a:lnTo>
                <a:lnTo>
                  <a:pt x="1143000" y="304800"/>
                </a:lnTo>
                <a:lnTo>
                  <a:pt x="1139646" y="338000"/>
                </a:lnTo>
                <a:lnTo>
                  <a:pt x="1113861" y="401116"/>
                </a:lnTo>
                <a:lnTo>
                  <a:pt x="1064965" y="458611"/>
                </a:lnTo>
                <a:lnTo>
                  <a:pt x="1032723" y="484784"/>
                </a:lnTo>
                <a:lnTo>
                  <a:pt x="995749" y="508993"/>
                </a:lnTo>
                <a:lnTo>
                  <a:pt x="954394" y="531051"/>
                </a:lnTo>
                <a:lnTo>
                  <a:pt x="909005" y="550773"/>
                </a:lnTo>
                <a:lnTo>
                  <a:pt x="859931" y="567972"/>
                </a:lnTo>
                <a:lnTo>
                  <a:pt x="807521" y="582461"/>
                </a:lnTo>
                <a:lnTo>
                  <a:pt x="752124" y="594055"/>
                </a:lnTo>
                <a:lnTo>
                  <a:pt x="694089" y="602567"/>
                </a:lnTo>
                <a:lnTo>
                  <a:pt x="633764" y="607810"/>
                </a:lnTo>
                <a:lnTo>
                  <a:pt x="571500" y="609600"/>
                </a:lnTo>
                <a:lnTo>
                  <a:pt x="509235" y="607810"/>
                </a:lnTo>
                <a:lnTo>
                  <a:pt x="448910" y="602567"/>
                </a:lnTo>
                <a:lnTo>
                  <a:pt x="390875" y="594055"/>
                </a:lnTo>
                <a:lnTo>
                  <a:pt x="335478" y="582461"/>
                </a:lnTo>
                <a:lnTo>
                  <a:pt x="283068" y="567972"/>
                </a:lnTo>
                <a:lnTo>
                  <a:pt x="233994" y="550773"/>
                </a:lnTo>
                <a:lnTo>
                  <a:pt x="188605" y="531051"/>
                </a:lnTo>
                <a:lnTo>
                  <a:pt x="147250" y="508993"/>
                </a:lnTo>
                <a:lnTo>
                  <a:pt x="110276" y="484784"/>
                </a:lnTo>
                <a:lnTo>
                  <a:pt x="78034" y="458611"/>
                </a:lnTo>
                <a:lnTo>
                  <a:pt x="50872" y="430659"/>
                </a:lnTo>
                <a:lnTo>
                  <a:pt x="13183" y="370168"/>
                </a:lnTo>
                <a:lnTo>
                  <a:pt x="0" y="304800"/>
                </a:lnTo>
                <a:close/>
              </a:path>
            </a:pathLst>
          </a:custGeom>
          <a:ln w="19812">
            <a:solidFill>
              <a:srgbClr val="FF0000"/>
            </a:solidFill>
          </a:ln>
        </p:spPr>
        <p:txBody>
          <a:bodyPr wrap="square" lIns="0" tIns="0" rIns="0" bIns="0" rtlCol="0"/>
          <a:lstStyle/>
          <a:p>
            <a:endParaRPr/>
          </a:p>
        </p:txBody>
      </p:sp>
      <p:pic>
        <p:nvPicPr>
          <p:cNvPr id="7" name="luvvoice.com-20240823-vZG6">
            <a:hlinkClick r:id="" action="ppaction://media"/>
            <a:extLst>
              <a:ext uri="{FF2B5EF4-FFF2-40B4-BE49-F238E27FC236}">
                <a16:creationId xmlns:a16="http://schemas.microsoft.com/office/drawing/2014/main" id="{BB5976A9-2D97-B0F4-A634-A54544EA221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75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7336" y="421589"/>
            <a:ext cx="3086100"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1F487C"/>
                </a:solidFill>
                <a:latin typeface="微软雅黑"/>
                <a:cs typeface="微软雅黑"/>
              </a:rPr>
              <a:t>3</a:t>
            </a:r>
            <a:r>
              <a:rPr sz="2800" b="1" spc="-10" dirty="0">
                <a:solidFill>
                  <a:srgbClr val="1F487C"/>
                </a:solidFill>
                <a:latin typeface="微软雅黑"/>
                <a:cs typeface="微软雅黑"/>
              </a:rPr>
              <a:t>、产品使用服务化</a:t>
            </a:r>
            <a:endParaRPr sz="2800">
              <a:latin typeface="微软雅黑"/>
              <a:cs typeface="微软雅黑"/>
            </a:endParaRPr>
          </a:p>
        </p:txBody>
      </p:sp>
      <p:sp>
        <p:nvSpPr>
          <p:cNvPr id="3" name="object 3"/>
          <p:cNvSpPr txBox="1">
            <a:spLocks noGrp="1"/>
          </p:cNvSpPr>
          <p:nvPr>
            <p:ph type="body" idx="1"/>
          </p:nvPr>
        </p:nvSpPr>
        <p:spPr>
          <a:prstGeom prst="rect">
            <a:avLst/>
          </a:prstGeom>
        </p:spPr>
        <p:txBody>
          <a:bodyPr vert="horz" wrap="square" lIns="0" tIns="12700" rIns="0" bIns="0" rtlCol="0">
            <a:spAutoFit/>
          </a:bodyPr>
          <a:lstStyle/>
          <a:p>
            <a:pPr marL="840740" indent="-342900">
              <a:lnSpc>
                <a:spcPct val="100000"/>
              </a:lnSpc>
              <a:spcBef>
                <a:spcPts val="100"/>
              </a:spcBef>
              <a:buSzPct val="118750"/>
              <a:buFont typeface="Wingdings"/>
              <a:buChar char=""/>
              <a:tabLst>
                <a:tab pos="840740" algn="l"/>
              </a:tabLst>
            </a:pPr>
            <a:r>
              <a:rPr dirty="0"/>
              <a:t>智能产品的系统解决方案</a:t>
            </a:r>
          </a:p>
          <a:p>
            <a:pPr marL="651510" marR="5080" indent="457200">
              <a:lnSpc>
                <a:spcPct val="125000"/>
              </a:lnSpc>
              <a:spcBef>
                <a:spcPts val="1660"/>
              </a:spcBef>
            </a:pPr>
            <a:r>
              <a:rPr sz="1800" b="0" spc="45" dirty="0">
                <a:latin typeface="微软雅黑"/>
                <a:cs typeface="微软雅黑"/>
              </a:rPr>
              <a:t>近年来，</a:t>
            </a:r>
            <a:r>
              <a:rPr sz="1800" b="0" spc="30" dirty="0">
                <a:latin typeface="微软雅黑"/>
                <a:cs typeface="微软雅黑"/>
              </a:rPr>
              <a:t>用户</a:t>
            </a:r>
            <a:r>
              <a:rPr sz="1800" b="0" spc="40" dirty="0">
                <a:latin typeface="微软雅黑"/>
                <a:cs typeface="微软雅黑"/>
              </a:rPr>
              <a:t>对智能</a:t>
            </a:r>
            <a:r>
              <a:rPr sz="1800" b="0" spc="30" dirty="0">
                <a:latin typeface="微软雅黑"/>
                <a:cs typeface="微软雅黑"/>
              </a:rPr>
              <a:t>智</a:t>
            </a:r>
            <a:r>
              <a:rPr sz="1800" b="0" spc="55" dirty="0">
                <a:latin typeface="微软雅黑"/>
                <a:cs typeface="微软雅黑"/>
              </a:rPr>
              <a:t>慧</a:t>
            </a:r>
            <a:r>
              <a:rPr sz="1800" b="0" spc="30" dirty="0">
                <a:latin typeface="微软雅黑"/>
                <a:cs typeface="微软雅黑"/>
              </a:rPr>
              <a:t>、</a:t>
            </a:r>
            <a:r>
              <a:rPr sz="1800" b="0" spc="40" dirty="0">
                <a:latin typeface="微软雅黑"/>
                <a:cs typeface="微软雅黑"/>
              </a:rPr>
              <a:t>绿色健</a:t>
            </a:r>
            <a:r>
              <a:rPr sz="1800" b="0" spc="30" dirty="0">
                <a:latin typeface="微软雅黑"/>
                <a:cs typeface="微软雅黑"/>
              </a:rPr>
              <a:t>康</a:t>
            </a:r>
            <a:r>
              <a:rPr sz="1800" b="0" spc="40" dirty="0">
                <a:latin typeface="微软雅黑"/>
                <a:cs typeface="微软雅黑"/>
              </a:rPr>
              <a:t>的</a:t>
            </a:r>
            <a:r>
              <a:rPr sz="1800" b="0" spc="30" dirty="0">
                <a:latin typeface="微软雅黑"/>
                <a:cs typeface="微软雅黑"/>
              </a:rPr>
              <a:t>需</a:t>
            </a:r>
            <a:r>
              <a:rPr sz="1800" b="0" spc="40" dirty="0">
                <a:latin typeface="微软雅黑"/>
                <a:cs typeface="微软雅黑"/>
              </a:rPr>
              <a:t>求明显</a:t>
            </a:r>
            <a:r>
              <a:rPr sz="1800" b="0" spc="30" dirty="0">
                <a:latin typeface="微软雅黑"/>
                <a:cs typeface="微软雅黑"/>
              </a:rPr>
              <a:t>增</a:t>
            </a:r>
            <a:r>
              <a:rPr sz="1800" b="0" spc="65" dirty="0">
                <a:latin typeface="微软雅黑"/>
                <a:cs typeface="微软雅黑"/>
              </a:rPr>
              <a:t>强</a:t>
            </a:r>
            <a:r>
              <a:rPr sz="1800" b="0" spc="30" dirty="0">
                <a:latin typeface="微软雅黑"/>
                <a:cs typeface="微软雅黑"/>
              </a:rPr>
              <a:t>，</a:t>
            </a:r>
            <a:r>
              <a:rPr sz="1800" b="0" spc="40" dirty="0">
                <a:latin typeface="微软雅黑"/>
                <a:cs typeface="微软雅黑"/>
              </a:rPr>
              <a:t>愈发重</a:t>
            </a:r>
            <a:r>
              <a:rPr sz="1800" b="0" spc="30" dirty="0">
                <a:latin typeface="微软雅黑"/>
                <a:cs typeface="微软雅黑"/>
              </a:rPr>
              <a:t>视</a:t>
            </a:r>
            <a:r>
              <a:rPr sz="1800" b="0" spc="40" dirty="0">
                <a:latin typeface="微软雅黑"/>
                <a:cs typeface="微软雅黑"/>
              </a:rPr>
              <a:t>建</a:t>
            </a:r>
            <a:r>
              <a:rPr sz="1800" b="0" spc="30" dirty="0">
                <a:latin typeface="微软雅黑"/>
                <a:cs typeface="微软雅黑"/>
              </a:rPr>
              <a:t>筑</a:t>
            </a:r>
            <a:r>
              <a:rPr sz="1800" b="0" spc="40" dirty="0">
                <a:latin typeface="微软雅黑"/>
                <a:cs typeface="微软雅黑"/>
              </a:rPr>
              <a:t>产品的</a:t>
            </a:r>
            <a:r>
              <a:rPr sz="1800" b="0" spc="30" dirty="0">
                <a:latin typeface="微软雅黑"/>
                <a:cs typeface="微软雅黑"/>
              </a:rPr>
              <a:t>智</a:t>
            </a:r>
            <a:r>
              <a:rPr sz="1800" b="0" spc="65" dirty="0">
                <a:latin typeface="微软雅黑"/>
                <a:cs typeface="微软雅黑"/>
              </a:rPr>
              <a:t>慧</a:t>
            </a:r>
            <a:r>
              <a:rPr sz="1800" b="0" spc="30" dirty="0">
                <a:latin typeface="微软雅黑"/>
                <a:cs typeface="微软雅黑"/>
              </a:rPr>
              <a:t>、</a:t>
            </a:r>
            <a:r>
              <a:rPr sz="1800" b="0" dirty="0">
                <a:latin typeface="微软雅黑"/>
                <a:cs typeface="微软雅黑"/>
              </a:rPr>
              <a:t>健 </a:t>
            </a:r>
            <a:r>
              <a:rPr sz="1800" b="0" spc="35" dirty="0">
                <a:latin typeface="微软雅黑"/>
                <a:cs typeface="微软雅黑"/>
              </a:rPr>
              <a:t>康功</a:t>
            </a:r>
            <a:r>
              <a:rPr sz="1800" b="0" spc="50" dirty="0">
                <a:latin typeface="微软雅黑"/>
                <a:cs typeface="微软雅黑"/>
              </a:rPr>
              <a:t>能</a:t>
            </a:r>
            <a:r>
              <a:rPr sz="1800" b="0" spc="35" dirty="0">
                <a:latin typeface="微软雅黑"/>
                <a:cs typeface="微软雅黑"/>
              </a:rPr>
              <a:t>。</a:t>
            </a:r>
            <a:r>
              <a:rPr sz="1800" b="0" spc="45" dirty="0">
                <a:latin typeface="微软雅黑"/>
                <a:cs typeface="微软雅黑"/>
              </a:rPr>
              <a:t>产品</a:t>
            </a:r>
            <a:r>
              <a:rPr sz="1800" b="0" spc="30" dirty="0">
                <a:latin typeface="微软雅黑"/>
                <a:cs typeface="微软雅黑"/>
              </a:rPr>
              <a:t>服务</a:t>
            </a:r>
            <a:r>
              <a:rPr sz="1800" b="0" spc="45" dirty="0">
                <a:latin typeface="微软雅黑"/>
                <a:cs typeface="微软雅黑"/>
              </a:rPr>
              <a:t>化</a:t>
            </a:r>
            <a:r>
              <a:rPr sz="1800" b="0" spc="40" dirty="0">
                <a:latin typeface="微软雅黑"/>
                <a:cs typeface="微软雅黑"/>
              </a:rPr>
              <a:t>的</a:t>
            </a:r>
            <a:r>
              <a:rPr sz="1800" b="0" spc="45" dirty="0">
                <a:latin typeface="微软雅黑"/>
                <a:cs typeface="微软雅黑"/>
              </a:rPr>
              <a:t>“智</a:t>
            </a:r>
            <a:r>
              <a:rPr sz="1800" b="0" spc="30" dirty="0">
                <a:latin typeface="微软雅黑"/>
                <a:cs typeface="微软雅黑"/>
              </a:rPr>
              <a:t>能产</a:t>
            </a:r>
            <a:r>
              <a:rPr sz="1800" b="0" spc="45" dirty="0">
                <a:latin typeface="微软雅黑"/>
                <a:cs typeface="微软雅黑"/>
              </a:rPr>
              <a:t>品</a:t>
            </a:r>
            <a:r>
              <a:rPr sz="1800" b="0" spc="30" dirty="0">
                <a:latin typeface="微软雅黑"/>
                <a:cs typeface="微软雅黑"/>
              </a:rPr>
              <a:t>的</a:t>
            </a:r>
            <a:r>
              <a:rPr sz="1800" b="0" spc="45" dirty="0">
                <a:latin typeface="微软雅黑"/>
                <a:cs typeface="微软雅黑"/>
              </a:rPr>
              <a:t>系统</a:t>
            </a:r>
            <a:r>
              <a:rPr sz="1800" b="0" spc="30" dirty="0">
                <a:latin typeface="微软雅黑"/>
                <a:cs typeface="微软雅黑"/>
              </a:rPr>
              <a:t>解决</a:t>
            </a:r>
            <a:r>
              <a:rPr sz="1800" b="0" spc="45" dirty="0">
                <a:latin typeface="微软雅黑"/>
                <a:cs typeface="微软雅黑"/>
              </a:rPr>
              <a:t>方</a:t>
            </a:r>
            <a:r>
              <a:rPr sz="1800" b="0" spc="50" dirty="0">
                <a:latin typeface="微软雅黑"/>
                <a:cs typeface="微软雅黑"/>
              </a:rPr>
              <a:t>案</a:t>
            </a:r>
            <a:r>
              <a:rPr sz="1800" b="0" spc="45" dirty="0">
                <a:latin typeface="微软雅黑"/>
                <a:cs typeface="微软雅黑"/>
              </a:rPr>
              <a:t>”便</a:t>
            </a:r>
            <a:r>
              <a:rPr sz="1800" b="0" spc="35" dirty="0">
                <a:latin typeface="微软雅黑"/>
                <a:cs typeface="微软雅黑"/>
              </a:rPr>
              <a:t>是顺</a:t>
            </a:r>
            <a:r>
              <a:rPr sz="1800" b="0" spc="45" dirty="0">
                <a:latin typeface="微软雅黑"/>
                <a:cs typeface="微软雅黑"/>
              </a:rPr>
              <a:t>应</a:t>
            </a:r>
            <a:r>
              <a:rPr sz="1800" b="0" spc="35" dirty="0">
                <a:latin typeface="微软雅黑"/>
                <a:cs typeface="微软雅黑"/>
              </a:rPr>
              <a:t>这</a:t>
            </a:r>
            <a:r>
              <a:rPr sz="1800" b="0" spc="45" dirty="0">
                <a:latin typeface="微软雅黑"/>
                <a:cs typeface="微软雅黑"/>
              </a:rPr>
              <a:t>一需</a:t>
            </a:r>
            <a:r>
              <a:rPr sz="1800" b="0" spc="35" dirty="0">
                <a:latin typeface="微软雅黑"/>
                <a:cs typeface="微软雅黑"/>
              </a:rPr>
              <a:t>求提</a:t>
            </a:r>
            <a:r>
              <a:rPr sz="1800" b="0" spc="45" dirty="0">
                <a:latin typeface="微软雅黑"/>
                <a:cs typeface="微软雅黑"/>
              </a:rPr>
              <a:t>出</a:t>
            </a:r>
            <a:r>
              <a:rPr sz="1800" b="0" spc="35" dirty="0">
                <a:latin typeface="微软雅黑"/>
                <a:cs typeface="微软雅黑"/>
              </a:rPr>
              <a:t>的</a:t>
            </a:r>
            <a:r>
              <a:rPr sz="1800" b="0" spc="45" dirty="0">
                <a:latin typeface="微软雅黑"/>
                <a:cs typeface="微软雅黑"/>
              </a:rPr>
              <a:t>，增</a:t>
            </a:r>
            <a:r>
              <a:rPr sz="1800" b="0" spc="30" dirty="0">
                <a:latin typeface="微软雅黑"/>
                <a:cs typeface="微软雅黑"/>
              </a:rPr>
              <a:t>加配</a:t>
            </a:r>
            <a:r>
              <a:rPr sz="1800" b="0" dirty="0">
                <a:latin typeface="微软雅黑"/>
                <a:cs typeface="微软雅黑"/>
              </a:rPr>
              <a:t>套 </a:t>
            </a:r>
            <a:r>
              <a:rPr sz="1800" b="0" spc="30" dirty="0">
                <a:latin typeface="微软雅黑"/>
                <a:cs typeface="微软雅黑"/>
              </a:rPr>
              <a:t>增值</a:t>
            </a:r>
            <a:r>
              <a:rPr sz="1800" b="0" spc="45" dirty="0">
                <a:latin typeface="微软雅黑"/>
                <a:cs typeface="微软雅黑"/>
              </a:rPr>
              <a:t>服</a:t>
            </a:r>
            <a:r>
              <a:rPr sz="1800" b="0" spc="40" dirty="0">
                <a:latin typeface="微软雅黑"/>
                <a:cs typeface="微软雅黑"/>
              </a:rPr>
              <a:t>务</a:t>
            </a:r>
            <a:r>
              <a:rPr sz="1800" b="0" spc="45" dirty="0">
                <a:latin typeface="微软雅黑"/>
                <a:cs typeface="微软雅黑"/>
              </a:rPr>
              <a:t>，将</a:t>
            </a:r>
            <a:r>
              <a:rPr sz="1800" b="0" spc="30" dirty="0">
                <a:latin typeface="微软雅黑"/>
                <a:cs typeface="微软雅黑"/>
              </a:rPr>
              <a:t>建筑</a:t>
            </a:r>
            <a:r>
              <a:rPr sz="1800" b="0" spc="45" dirty="0">
                <a:latin typeface="微软雅黑"/>
                <a:cs typeface="微软雅黑"/>
              </a:rPr>
              <a:t>产</a:t>
            </a:r>
            <a:r>
              <a:rPr sz="1800" b="0" spc="30" dirty="0">
                <a:latin typeface="微软雅黑"/>
                <a:cs typeface="微软雅黑"/>
              </a:rPr>
              <a:t>品</a:t>
            </a:r>
            <a:r>
              <a:rPr sz="1800" b="0" spc="45" dirty="0">
                <a:latin typeface="微软雅黑"/>
                <a:cs typeface="微软雅黑"/>
              </a:rPr>
              <a:t>与服</a:t>
            </a:r>
            <a:r>
              <a:rPr sz="1800" b="0" spc="30" dirty="0">
                <a:latin typeface="微软雅黑"/>
                <a:cs typeface="微软雅黑"/>
              </a:rPr>
              <a:t>务有</a:t>
            </a:r>
            <a:r>
              <a:rPr sz="1800" b="0" spc="45" dirty="0">
                <a:latin typeface="微软雅黑"/>
                <a:cs typeface="微软雅黑"/>
              </a:rPr>
              <a:t>机</a:t>
            </a:r>
            <a:r>
              <a:rPr sz="1800" b="0" spc="30" dirty="0">
                <a:latin typeface="微软雅黑"/>
                <a:cs typeface="微软雅黑"/>
              </a:rPr>
              <a:t>融</a:t>
            </a:r>
            <a:r>
              <a:rPr sz="1800" b="0" spc="65" dirty="0">
                <a:latin typeface="微软雅黑"/>
                <a:cs typeface="微软雅黑"/>
              </a:rPr>
              <a:t>合</a:t>
            </a:r>
            <a:r>
              <a:rPr sz="1800" b="0" spc="45" dirty="0">
                <a:latin typeface="微软雅黑"/>
                <a:cs typeface="微软雅黑"/>
              </a:rPr>
              <a:t>，</a:t>
            </a:r>
            <a:r>
              <a:rPr sz="1800" b="0" spc="30" dirty="0">
                <a:latin typeface="微软雅黑"/>
                <a:cs typeface="微软雅黑"/>
              </a:rPr>
              <a:t>为客</a:t>
            </a:r>
            <a:r>
              <a:rPr sz="1800" b="0" spc="45" dirty="0">
                <a:latin typeface="微软雅黑"/>
                <a:cs typeface="微软雅黑"/>
              </a:rPr>
              <a:t>户</a:t>
            </a:r>
            <a:r>
              <a:rPr sz="1800" b="0" spc="30" dirty="0">
                <a:latin typeface="微软雅黑"/>
                <a:cs typeface="微软雅黑"/>
              </a:rPr>
              <a:t>提</a:t>
            </a:r>
            <a:r>
              <a:rPr sz="1800" b="0" spc="45" dirty="0">
                <a:latin typeface="微软雅黑"/>
                <a:cs typeface="微软雅黑"/>
              </a:rPr>
              <a:t>供智</a:t>
            </a:r>
            <a:r>
              <a:rPr sz="1800" b="0" spc="30" dirty="0">
                <a:latin typeface="微软雅黑"/>
                <a:cs typeface="微软雅黑"/>
              </a:rPr>
              <a:t>能健</a:t>
            </a:r>
            <a:r>
              <a:rPr sz="1800" b="0" spc="45" dirty="0">
                <a:latin typeface="微软雅黑"/>
                <a:cs typeface="微软雅黑"/>
              </a:rPr>
              <a:t>康</a:t>
            </a:r>
            <a:r>
              <a:rPr sz="1800" b="0" spc="50" dirty="0">
                <a:latin typeface="微软雅黑"/>
                <a:cs typeface="微软雅黑"/>
              </a:rPr>
              <a:t>的</a:t>
            </a:r>
            <a:r>
              <a:rPr sz="1800" b="0" spc="45" dirty="0">
                <a:latin typeface="微软雅黑"/>
                <a:cs typeface="微软雅黑"/>
              </a:rPr>
              <a:t>、系</a:t>
            </a:r>
            <a:r>
              <a:rPr sz="1800" b="0" spc="30" dirty="0">
                <a:latin typeface="微软雅黑"/>
                <a:cs typeface="微软雅黑"/>
              </a:rPr>
              <a:t>统集</a:t>
            </a:r>
            <a:r>
              <a:rPr sz="1800" b="0" spc="45" dirty="0">
                <a:latin typeface="微软雅黑"/>
                <a:cs typeface="微软雅黑"/>
              </a:rPr>
              <a:t>成</a:t>
            </a:r>
            <a:r>
              <a:rPr sz="1800" b="0" spc="30" dirty="0">
                <a:latin typeface="微软雅黑"/>
                <a:cs typeface="微软雅黑"/>
              </a:rPr>
              <a:t>程</a:t>
            </a:r>
            <a:r>
              <a:rPr sz="1800" b="0" spc="45" dirty="0">
                <a:latin typeface="微软雅黑"/>
                <a:cs typeface="微软雅黑"/>
              </a:rPr>
              <a:t>度高的</a:t>
            </a:r>
            <a:r>
              <a:rPr sz="1800" b="0" spc="35" dirty="0">
                <a:latin typeface="微软雅黑"/>
                <a:cs typeface="微软雅黑"/>
              </a:rPr>
              <a:t>、</a:t>
            </a:r>
            <a:r>
              <a:rPr sz="1800" b="0" dirty="0">
                <a:latin typeface="微软雅黑"/>
                <a:cs typeface="微软雅黑"/>
              </a:rPr>
              <a:t>面 </a:t>
            </a:r>
            <a:r>
              <a:rPr sz="1800" b="0" spc="30" dirty="0">
                <a:latin typeface="微软雅黑"/>
                <a:cs typeface="微软雅黑"/>
              </a:rPr>
              <a:t>向解</a:t>
            </a:r>
            <a:r>
              <a:rPr sz="1800" b="0" spc="45" dirty="0">
                <a:latin typeface="微软雅黑"/>
                <a:cs typeface="微软雅黑"/>
              </a:rPr>
              <a:t>决</a:t>
            </a:r>
            <a:r>
              <a:rPr sz="1800" b="0" spc="30" dirty="0">
                <a:latin typeface="微软雅黑"/>
                <a:cs typeface="微软雅黑"/>
              </a:rPr>
              <a:t>客</a:t>
            </a:r>
            <a:r>
              <a:rPr sz="1800" b="0" spc="45" dirty="0">
                <a:latin typeface="微软雅黑"/>
                <a:cs typeface="微软雅黑"/>
              </a:rPr>
              <a:t>户问</a:t>
            </a:r>
            <a:r>
              <a:rPr sz="1800" b="0" spc="30" dirty="0">
                <a:latin typeface="微软雅黑"/>
                <a:cs typeface="微软雅黑"/>
              </a:rPr>
              <a:t>题的</a:t>
            </a:r>
            <a:r>
              <a:rPr sz="1800" b="0" spc="45" dirty="0">
                <a:latin typeface="微软雅黑"/>
                <a:cs typeface="微软雅黑"/>
              </a:rPr>
              <a:t>产</a:t>
            </a:r>
            <a:r>
              <a:rPr sz="1800" b="0" spc="30" dirty="0">
                <a:latin typeface="微软雅黑"/>
                <a:cs typeface="微软雅黑"/>
              </a:rPr>
              <a:t>品</a:t>
            </a:r>
            <a:r>
              <a:rPr sz="1800" b="0" spc="45" dirty="0">
                <a:latin typeface="微软雅黑"/>
                <a:cs typeface="微软雅黑"/>
              </a:rPr>
              <a:t>服务</a:t>
            </a:r>
            <a:r>
              <a:rPr sz="1800" b="0" spc="30" dirty="0">
                <a:latin typeface="微软雅黑"/>
                <a:cs typeface="微软雅黑"/>
              </a:rPr>
              <a:t>组合</a:t>
            </a:r>
            <a:r>
              <a:rPr sz="1800" b="0" spc="45" dirty="0">
                <a:latin typeface="微软雅黑"/>
                <a:cs typeface="微软雅黑"/>
              </a:rPr>
              <a:t>方</a:t>
            </a:r>
            <a:r>
              <a:rPr sz="1800" b="0" spc="60" dirty="0">
                <a:latin typeface="微软雅黑"/>
                <a:cs typeface="微软雅黑"/>
              </a:rPr>
              <a:t>案</a:t>
            </a:r>
            <a:r>
              <a:rPr sz="1800" b="0" spc="45" dirty="0">
                <a:latin typeface="微软雅黑"/>
                <a:cs typeface="微软雅黑"/>
              </a:rPr>
              <a:t>，如</a:t>
            </a:r>
            <a:r>
              <a:rPr sz="1800" b="0" spc="30" dirty="0">
                <a:latin typeface="微软雅黑"/>
                <a:cs typeface="微软雅黑"/>
              </a:rPr>
              <a:t>整体</a:t>
            </a:r>
            <a:r>
              <a:rPr sz="1800" b="0" spc="45" dirty="0">
                <a:latin typeface="微软雅黑"/>
                <a:cs typeface="微软雅黑"/>
              </a:rPr>
              <a:t>厨</a:t>
            </a:r>
            <a:r>
              <a:rPr sz="1800" b="0" spc="40" dirty="0">
                <a:latin typeface="微软雅黑"/>
                <a:cs typeface="微软雅黑"/>
              </a:rPr>
              <a:t>房</a:t>
            </a:r>
            <a:r>
              <a:rPr sz="1800" b="0" spc="45" dirty="0">
                <a:latin typeface="微软雅黑"/>
                <a:cs typeface="微软雅黑"/>
              </a:rPr>
              <a:t>、</a:t>
            </a:r>
            <a:r>
              <a:rPr sz="1800" b="0" spc="50" dirty="0">
                <a:latin typeface="微软雅黑"/>
                <a:cs typeface="微软雅黑"/>
              </a:rPr>
              <a:t>厕</a:t>
            </a:r>
            <a:r>
              <a:rPr sz="1800" b="0" spc="35" dirty="0">
                <a:latin typeface="微软雅黑"/>
                <a:cs typeface="微软雅黑"/>
              </a:rPr>
              <a:t>所、</a:t>
            </a:r>
            <a:r>
              <a:rPr sz="1800" b="0" spc="45" dirty="0">
                <a:latin typeface="微软雅黑"/>
                <a:cs typeface="微软雅黑"/>
              </a:rPr>
              <a:t>家</a:t>
            </a:r>
            <a:r>
              <a:rPr sz="1800" b="0" spc="30" dirty="0">
                <a:latin typeface="微软雅黑"/>
                <a:cs typeface="微软雅黑"/>
              </a:rPr>
              <a:t>居</a:t>
            </a:r>
            <a:r>
              <a:rPr sz="1800" b="0" spc="50" dirty="0">
                <a:latin typeface="微软雅黑"/>
                <a:cs typeface="微软雅黑"/>
              </a:rPr>
              <a:t>等</a:t>
            </a:r>
            <a:r>
              <a:rPr sz="1800" b="0" spc="45" dirty="0">
                <a:latin typeface="微软雅黑"/>
                <a:cs typeface="微软雅黑"/>
              </a:rPr>
              <a:t>。</a:t>
            </a:r>
            <a:r>
              <a:rPr sz="1800" b="0" spc="35" dirty="0">
                <a:latin typeface="微软雅黑"/>
                <a:cs typeface="微软雅黑"/>
              </a:rPr>
              <a:t>如此</a:t>
            </a:r>
            <a:r>
              <a:rPr sz="1800" b="0" spc="45" dirty="0">
                <a:latin typeface="微软雅黑"/>
                <a:cs typeface="微软雅黑"/>
              </a:rPr>
              <a:t>，</a:t>
            </a:r>
            <a:r>
              <a:rPr sz="1800" b="0" spc="30" dirty="0">
                <a:latin typeface="微软雅黑"/>
                <a:cs typeface="微软雅黑"/>
              </a:rPr>
              <a:t>企</a:t>
            </a:r>
            <a:r>
              <a:rPr sz="1800" b="0" spc="45" dirty="0">
                <a:latin typeface="微软雅黑"/>
                <a:cs typeface="微软雅黑"/>
              </a:rPr>
              <a:t>业既</a:t>
            </a:r>
            <a:r>
              <a:rPr sz="1800" b="0" spc="30" dirty="0">
                <a:latin typeface="微软雅黑"/>
                <a:cs typeface="微软雅黑"/>
              </a:rPr>
              <a:t>解决</a:t>
            </a:r>
            <a:r>
              <a:rPr sz="1800" b="0" dirty="0">
                <a:latin typeface="微软雅黑"/>
                <a:cs typeface="微软雅黑"/>
              </a:rPr>
              <a:t>了 </a:t>
            </a:r>
            <a:r>
              <a:rPr sz="1800" b="0" spc="5" dirty="0">
                <a:latin typeface="微软雅黑"/>
                <a:cs typeface="微软雅黑"/>
              </a:rPr>
              <a:t>最终</a:t>
            </a:r>
            <a:r>
              <a:rPr sz="1800" b="0" dirty="0">
                <a:latin typeface="微软雅黑"/>
                <a:cs typeface="微软雅黑"/>
              </a:rPr>
              <a:t>用</a:t>
            </a:r>
            <a:r>
              <a:rPr sz="1800" b="0" spc="5" dirty="0">
                <a:latin typeface="微软雅黑"/>
                <a:cs typeface="微软雅黑"/>
              </a:rPr>
              <a:t>户对</a:t>
            </a:r>
            <a:r>
              <a:rPr sz="1800" b="0" spc="-5" dirty="0">
                <a:latin typeface="微软雅黑"/>
                <a:cs typeface="微软雅黑"/>
              </a:rPr>
              <a:t>“</a:t>
            </a:r>
            <a:r>
              <a:rPr sz="1800" b="0" spc="5" dirty="0">
                <a:latin typeface="微软雅黑"/>
                <a:cs typeface="微软雅黑"/>
              </a:rPr>
              <a:t>优质</a:t>
            </a:r>
            <a:r>
              <a:rPr sz="1800" b="0" dirty="0">
                <a:latin typeface="微软雅黑"/>
                <a:cs typeface="微软雅黑"/>
              </a:rPr>
              <a:t>建</a:t>
            </a:r>
            <a:r>
              <a:rPr sz="1800" b="0" spc="5" dirty="0">
                <a:latin typeface="微软雅黑"/>
                <a:cs typeface="微软雅黑"/>
              </a:rPr>
              <a:t>筑</a:t>
            </a:r>
            <a:r>
              <a:rPr sz="1800" b="0" dirty="0">
                <a:latin typeface="微软雅黑"/>
                <a:cs typeface="微软雅黑"/>
              </a:rPr>
              <a:t>产</a:t>
            </a:r>
            <a:r>
              <a:rPr sz="1800" b="0" spc="10" dirty="0">
                <a:latin typeface="微软雅黑"/>
                <a:cs typeface="微软雅黑"/>
              </a:rPr>
              <a:t>品</a:t>
            </a:r>
            <a:r>
              <a:rPr sz="1800" b="0" spc="-5" dirty="0">
                <a:latin typeface="微软雅黑"/>
                <a:cs typeface="微软雅黑"/>
              </a:rPr>
              <a:t>+</a:t>
            </a:r>
            <a:r>
              <a:rPr sz="1800" b="0" spc="10" dirty="0">
                <a:latin typeface="微软雅黑"/>
                <a:cs typeface="微软雅黑"/>
              </a:rPr>
              <a:t>优质</a:t>
            </a:r>
            <a:r>
              <a:rPr sz="1800" b="0" dirty="0">
                <a:latin typeface="微软雅黑"/>
                <a:cs typeface="微软雅黑"/>
              </a:rPr>
              <a:t>服</a:t>
            </a:r>
            <a:r>
              <a:rPr sz="1800" b="0" spc="5" dirty="0">
                <a:latin typeface="微软雅黑"/>
                <a:cs typeface="微软雅黑"/>
              </a:rPr>
              <a:t>务</a:t>
            </a:r>
            <a:r>
              <a:rPr sz="1800" b="0" spc="-5" dirty="0">
                <a:latin typeface="微软雅黑"/>
                <a:cs typeface="微软雅黑"/>
              </a:rPr>
              <a:t>”</a:t>
            </a:r>
            <a:r>
              <a:rPr sz="1800" b="0" dirty="0">
                <a:latin typeface="微软雅黑"/>
                <a:cs typeface="微软雅黑"/>
              </a:rPr>
              <a:t>的</a:t>
            </a:r>
            <a:r>
              <a:rPr sz="1800" b="0" spc="5" dirty="0">
                <a:latin typeface="微软雅黑"/>
                <a:cs typeface="微软雅黑"/>
              </a:rPr>
              <a:t>需</a:t>
            </a:r>
            <a:r>
              <a:rPr sz="1800" b="0" spc="-5" dirty="0">
                <a:latin typeface="微软雅黑"/>
                <a:cs typeface="微软雅黑"/>
              </a:rPr>
              <a:t>求，</a:t>
            </a:r>
            <a:r>
              <a:rPr sz="1800" b="0" spc="5" dirty="0">
                <a:latin typeface="微软雅黑"/>
                <a:cs typeface="微软雅黑"/>
              </a:rPr>
              <a:t>又</a:t>
            </a:r>
            <a:r>
              <a:rPr sz="1800" b="0" dirty="0">
                <a:latin typeface="微软雅黑"/>
                <a:cs typeface="微软雅黑"/>
              </a:rPr>
              <a:t>拉</a:t>
            </a:r>
            <a:r>
              <a:rPr sz="1800" b="0" spc="5" dirty="0">
                <a:latin typeface="微软雅黑"/>
                <a:cs typeface="微软雅黑"/>
              </a:rPr>
              <a:t>长</a:t>
            </a:r>
            <a:r>
              <a:rPr sz="1800" b="0" dirty="0">
                <a:latin typeface="微软雅黑"/>
                <a:cs typeface="微软雅黑"/>
              </a:rPr>
              <a:t>了产业链</a:t>
            </a:r>
            <a:r>
              <a:rPr sz="1800" b="0" spc="15" dirty="0">
                <a:latin typeface="微软雅黑"/>
                <a:cs typeface="微软雅黑"/>
              </a:rPr>
              <a:t>条</a:t>
            </a:r>
            <a:r>
              <a:rPr sz="1800" b="0" spc="5" dirty="0">
                <a:latin typeface="微软雅黑"/>
                <a:cs typeface="微软雅黑"/>
              </a:rPr>
              <a:t>，</a:t>
            </a:r>
            <a:r>
              <a:rPr sz="1800" b="0" dirty="0">
                <a:latin typeface="微软雅黑"/>
                <a:cs typeface="微软雅黑"/>
              </a:rPr>
              <a:t>在服务中</a:t>
            </a:r>
            <a:r>
              <a:rPr sz="1800" b="0" spc="10" dirty="0">
                <a:latin typeface="微软雅黑"/>
                <a:cs typeface="微软雅黑"/>
              </a:rPr>
              <a:t>获</a:t>
            </a:r>
            <a:r>
              <a:rPr sz="1800" b="0" spc="5" dirty="0">
                <a:latin typeface="微软雅黑"/>
                <a:cs typeface="微软雅黑"/>
              </a:rPr>
              <a:t>得</a:t>
            </a:r>
            <a:r>
              <a:rPr sz="1800" b="0" dirty="0">
                <a:latin typeface="微软雅黑"/>
                <a:cs typeface="微软雅黑"/>
              </a:rPr>
              <a:t>了增</a:t>
            </a:r>
            <a:r>
              <a:rPr sz="1800" b="0" spc="10" dirty="0">
                <a:latin typeface="微软雅黑"/>
                <a:cs typeface="微软雅黑"/>
              </a:rPr>
              <a:t>值</a:t>
            </a:r>
            <a:r>
              <a:rPr sz="1800" b="0" dirty="0">
                <a:latin typeface="微软雅黑"/>
                <a:cs typeface="微软雅黑"/>
              </a:rPr>
              <a:t>。</a:t>
            </a:r>
            <a:endParaRPr sz="1800" dirty="0">
              <a:latin typeface="微软雅黑"/>
              <a:cs typeface="微软雅黑"/>
            </a:endParaRPr>
          </a:p>
        </p:txBody>
      </p:sp>
      <p:sp>
        <p:nvSpPr>
          <p:cNvPr id="4" name="object 4"/>
          <p:cNvSpPr/>
          <p:nvPr/>
        </p:nvSpPr>
        <p:spPr>
          <a:xfrm>
            <a:off x="3564635" y="3572255"/>
            <a:ext cx="5062727" cy="2950463"/>
          </a:xfrm>
          <a:prstGeom prst="rect">
            <a:avLst/>
          </a:prstGeom>
          <a:blipFill>
            <a:blip r:embed="rId5" cstate="print"/>
            <a:stretch>
              <a:fillRect/>
            </a:stretch>
          </a:blipFill>
        </p:spPr>
        <p:txBody>
          <a:bodyPr wrap="square" lIns="0" tIns="0" rIns="0" bIns="0" rtlCol="0"/>
          <a:lstStyle/>
          <a:p>
            <a:endParaRPr/>
          </a:p>
        </p:txBody>
      </p:sp>
      <p:pic>
        <p:nvPicPr>
          <p:cNvPr id="5" name="luvvoice.com-20240823-u5Hc">
            <a:hlinkClick r:id="" action="ppaction://media"/>
            <a:extLst>
              <a:ext uri="{FF2B5EF4-FFF2-40B4-BE49-F238E27FC236}">
                <a16:creationId xmlns:a16="http://schemas.microsoft.com/office/drawing/2014/main" id="{A57DF92F-235A-0806-E847-4A0455D371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6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7336" y="421589"/>
            <a:ext cx="3086100"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1F487C"/>
                </a:solidFill>
                <a:latin typeface="微软雅黑"/>
                <a:cs typeface="微软雅黑"/>
              </a:rPr>
              <a:t>3</a:t>
            </a:r>
            <a:r>
              <a:rPr sz="2800" b="1" spc="-10" dirty="0">
                <a:solidFill>
                  <a:srgbClr val="1F487C"/>
                </a:solidFill>
                <a:latin typeface="微软雅黑"/>
                <a:cs typeface="微软雅黑"/>
              </a:rPr>
              <a:t>、产品使用服务化</a:t>
            </a:r>
            <a:endParaRPr sz="2800">
              <a:latin typeface="微软雅黑"/>
              <a:cs typeface="微软雅黑"/>
            </a:endParaRPr>
          </a:p>
        </p:txBody>
      </p:sp>
      <p:sp>
        <p:nvSpPr>
          <p:cNvPr id="3" name="object 3"/>
          <p:cNvSpPr txBox="1"/>
          <p:nvPr/>
        </p:nvSpPr>
        <p:spPr>
          <a:xfrm>
            <a:off x="1576197" y="1054100"/>
            <a:ext cx="9277350" cy="3735070"/>
          </a:xfrm>
          <a:prstGeom prst="rect">
            <a:avLst/>
          </a:prstGeom>
        </p:spPr>
        <p:txBody>
          <a:bodyPr vert="horz" wrap="square" lIns="0" tIns="12700" rIns="0" bIns="0" rtlCol="0">
            <a:spAutoFit/>
          </a:bodyPr>
          <a:lstStyle/>
          <a:p>
            <a:pPr marL="355600" indent="-342900">
              <a:lnSpc>
                <a:spcPct val="100000"/>
              </a:lnSpc>
              <a:spcBef>
                <a:spcPts val="100"/>
              </a:spcBef>
              <a:buSzPct val="118750"/>
              <a:buFont typeface="Wingdings"/>
              <a:buChar char=""/>
              <a:tabLst>
                <a:tab pos="355600" algn="l"/>
              </a:tabLst>
            </a:pPr>
            <a:r>
              <a:rPr sz="2400" b="1" dirty="0">
                <a:latin typeface="微软雅黑"/>
                <a:cs typeface="微软雅黑"/>
              </a:rPr>
              <a:t>智能产品的系统解决方案</a:t>
            </a:r>
            <a:endParaRPr sz="2400" dirty="0">
              <a:latin typeface="微软雅黑"/>
              <a:cs typeface="微软雅黑"/>
            </a:endParaRPr>
          </a:p>
          <a:p>
            <a:pPr marL="260985" marR="7620" indent="457200" algn="just">
              <a:lnSpc>
                <a:spcPct val="150000"/>
              </a:lnSpc>
              <a:spcBef>
                <a:spcPts val="405"/>
              </a:spcBef>
            </a:pPr>
            <a:r>
              <a:rPr sz="1800" spc="20" dirty="0">
                <a:latin typeface="微软雅黑"/>
                <a:cs typeface="微软雅黑"/>
              </a:rPr>
              <a:t>以住</a:t>
            </a:r>
            <a:r>
              <a:rPr sz="1800" spc="10" dirty="0">
                <a:latin typeface="微软雅黑"/>
                <a:cs typeface="微软雅黑"/>
              </a:rPr>
              <a:t>宅</a:t>
            </a:r>
            <a:r>
              <a:rPr sz="1800" spc="20" dirty="0">
                <a:latin typeface="微软雅黑"/>
                <a:cs typeface="微软雅黑"/>
              </a:rPr>
              <a:t>建</a:t>
            </a:r>
            <a:r>
              <a:rPr sz="1800" spc="10" dirty="0">
                <a:latin typeface="微软雅黑"/>
                <a:cs typeface="微软雅黑"/>
              </a:rPr>
              <a:t>筑为</a:t>
            </a:r>
            <a:r>
              <a:rPr sz="1800" spc="30" dirty="0">
                <a:latin typeface="微软雅黑"/>
                <a:cs typeface="微软雅黑"/>
              </a:rPr>
              <a:t>例</a:t>
            </a:r>
            <a:r>
              <a:rPr sz="1800" spc="20" dirty="0">
                <a:latin typeface="微软雅黑"/>
                <a:cs typeface="微软雅黑"/>
              </a:rPr>
              <a:t>，</a:t>
            </a:r>
            <a:r>
              <a:rPr sz="1800" spc="10" dirty="0">
                <a:latin typeface="微软雅黑"/>
                <a:cs typeface="微软雅黑"/>
              </a:rPr>
              <a:t>智</a:t>
            </a:r>
            <a:r>
              <a:rPr sz="1800" spc="20" dirty="0">
                <a:latin typeface="微软雅黑"/>
                <a:cs typeface="微软雅黑"/>
              </a:rPr>
              <a:t>能</a:t>
            </a:r>
            <a:r>
              <a:rPr sz="1800" spc="10" dirty="0">
                <a:latin typeface="微软雅黑"/>
                <a:cs typeface="微软雅黑"/>
              </a:rPr>
              <a:t>产品</a:t>
            </a:r>
            <a:r>
              <a:rPr sz="1800" spc="20" dirty="0">
                <a:latin typeface="微软雅黑"/>
                <a:cs typeface="微软雅黑"/>
              </a:rPr>
              <a:t>的系</a:t>
            </a:r>
            <a:r>
              <a:rPr sz="1800" spc="10" dirty="0">
                <a:latin typeface="微软雅黑"/>
                <a:cs typeface="微软雅黑"/>
              </a:rPr>
              <a:t>统</a:t>
            </a:r>
            <a:r>
              <a:rPr sz="1800" spc="20" dirty="0">
                <a:latin typeface="微软雅黑"/>
                <a:cs typeface="微软雅黑"/>
              </a:rPr>
              <a:t>解</a:t>
            </a:r>
            <a:r>
              <a:rPr sz="1800" spc="10" dirty="0">
                <a:latin typeface="微软雅黑"/>
                <a:cs typeface="微软雅黑"/>
              </a:rPr>
              <a:t>决方</a:t>
            </a:r>
            <a:r>
              <a:rPr sz="1800" spc="20" dirty="0">
                <a:latin typeface="微软雅黑"/>
                <a:cs typeface="微软雅黑"/>
              </a:rPr>
              <a:t>案提</a:t>
            </a:r>
            <a:r>
              <a:rPr sz="1800" spc="10" dirty="0">
                <a:latin typeface="微软雅黑"/>
                <a:cs typeface="微软雅黑"/>
              </a:rPr>
              <a:t>供</a:t>
            </a:r>
            <a:r>
              <a:rPr sz="1800" spc="20" dirty="0">
                <a:latin typeface="微软雅黑"/>
                <a:cs typeface="微软雅黑"/>
              </a:rPr>
              <a:t>的</a:t>
            </a:r>
            <a:r>
              <a:rPr sz="1800" spc="10" dirty="0">
                <a:latin typeface="微软雅黑"/>
                <a:cs typeface="微软雅黑"/>
              </a:rPr>
              <a:t>住宅</a:t>
            </a:r>
            <a:r>
              <a:rPr sz="1800" spc="20" dirty="0">
                <a:latin typeface="微软雅黑"/>
                <a:cs typeface="微软雅黑"/>
              </a:rPr>
              <a:t>建筑</a:t>
            </a:r>
            <a:r>
              <a:rPr sz="1800" spc="10" dirty="0">
                <a:latin typeface="微软雅黑"/>
                <a:cs typeface="微软雅黑"/>
              </a:rPr>
              <a:t>具</a:t>
            </a:r>
            <a:r>
              <a:rPr sz="1800" spc="20" dirty="0">
                <a:latin typeface="微软雅黑"/>
                <a:cs typeface="微软雅黑"/>
              </a:rPr>
              <a:t>备</a:t>
            </a:r>
            <a:r>
              <a:rPr sz="1800" spc="10" dirty="0">
                <a:latin typeface="微软雅黑"/>
                <a:cs typeface="微软雅黑"/>
              </a:rPr>
              <a:t>感知</a:t>
            </a:r>
            <a:r>
              <a:rPr sz="1800" spc="20" dirty="0">
                <a:latin typeface="微软雅黑"/>
                <a:cs typeface="微软雅黑"/>
              </a:rPr>
              <a:t>能</a:t>
            </a:r>
            <a:r>
              <a:rPr sz="1800" spc="70" dirty="0">
                <a:latin typeface="微软雅黑"/>
                <a:cs typeface="微软雅黑"/>
              </a:rPr>
              <a:t>力</a:t>
            </a:r>
            <a:r>
              <a:rPr sz="1800" spc="10" dirty="0">
                <a:latin typeface="微软雅黑"/>
                <a:cs typeface="微软雅黑"/>
              </a:rPr>
              <a:t>，</a:t>
            </a:r>
            <a:r>
              <a:rPr sz="1800" spc="20" dirty="0">
                <a:latin typeface="微软雅黑"/>
                <a:cs typeface="微软雅黑"/>
              </a:rPr>
              <a:t>每</a:t>
            </a:r>
            <a:r>
              <a:rPr sz="1800" spc="10" dirty="0">
                <a:latin typeface="微软雅黑"/>
                <a:cs typeface="微软雅黑"/>
              </a:rPr>
              <a:t>个</a:t>
            </a:r>
            <a:r>
              <a:rPr sz="1800" spc="20" dirty="0">
                <a:latin typeface="微软雅黑"/>
                <a:cs typeface="微软雅黑"/>
              </a:rPr>
              <a:t>家</a:t>
            </a:r>
            <a:r>
              <a:rPr sz="1800" dirty="0">
                <a:latin typeface="微软雅黑"/>
                <a:cs typeface="微软雅黑"/>
              </a:rPr>
              <a:t>居 </a:t>
            </a:r>
            <a:r>
              <a:rPr sz="1800" spc="-5" dirty="0">
                <a:latin typeface="微软雅黑"/>
                <a:cs typeface="微软雅黑"/>
              </a:rPr>
              <a:t>用品及必要的室内构件上都配备相应功能需求及精度要求的传感</a:t>
            </a:r>
            <a:r>
              <a:rPr sz="1800" dirty="0">
                <a:latin typeface="微软雅黑"/>
                <a:cs typeface="微软雅黑"/>
              </a:rPr>
              <a:t>器，</a:t>
            </a:r>
            <a:r>
              <a:rPr sz="1800" spc="125" dirty="0">
                <a:latin typeface="微软雅黑"/>
                <a:cs typeface="微软雅黑"/>
              </a:rPr>
              <a:t> </a:t>
            </a:r>
            <a:r>
              <a:rPr sz="1800" spc="-5" dirty="0">
                <a:latin typeface="微软雅黑"/>
                <a:cs typeface="微软雅黑"/>
              </a:rPr>
              <a:t>除了实时监测家居用 </a:t>
            </a:r>
            <a:r>
              <a:rPr sz="1800" spc="10" dirty="0">
                <a:latin typeface="微软雅黑"/>
                <a:cs typeface="微软雅黑"/>
              </a:rPr>
              <a:t>品自</a:t>
            </a:r>
            <a:r>
              <a:rPr sz="1800" spc="20" dirty="0">
                <a:latin typeface="微软雅黑"/>
                <a:cs typeface="微软雅黑"/>
              </a:rPr>
              <a:t>身</a:t>
            </a:r>
            <a:r>
              <a:rPr sz="1800" spc="10" dirty="0">
                <a:latin typeface="微软雅黑"/>
                <a:cs typeface="微软雅黑"/>
              </a:rPr>
              <a:t>的</a:t>
            </a:r>
            <a:r>
              <a:rPr sz="1800" spc="20" dirty="0">
                <a:latin typeface="微软雅黑"/>
                <a:cs typeface="微软雅黑"/>
              </a:rPr>
              <a:t>状态</a:t>
            </a:r>
            <a:r>
              <a:rPr sz="1800" spc="10" dirty="0">
                <a:latin typeface="微软雅黑"/>
                <a:cs typeface="微软雅黑"/>
              </a:rPr>
              <a:t>信息</a:t>
            </a:r>
            <a:r>
              <a:rPr sz="1800" spc="40" dirty="0">
                <a:latin typeface="微软雅黑"/>
                <a:cs typeface="微软雅黑"/>
              </a:rPr>
              <a:t>外</a:t>
            </a:r>
            <a:r>
              <a:rPr sz="1800" spc="10" dirty="0">
                <a:latin typeface="微软雅黑"/>
                <a:cs typeface="微软雅黑"/>
              </a:rPr>
              <a:t>，</a:t>
            </a:r>
            <a:r>
              <a:rPr sz="1800" spc="20" dirty="0">
                <a:latin typeface="微软雅黑"/>
                <a:cs typeface="微软雅黑"/>
              </a:rPr>
              <a:t>还将</a:t>
            </a:r>
            <a:r>
              <a:rPr sz="1800" spc="10" dirty="0">
                <a:latin typeface="微软雅黑"/>
                <a:cs typeface="微软雅黑"/>
              </a:rPr>
              <a:t>采集</a:t>
            </a:r>
            <a:r>
              <a:rPr sz="1800" spc="20" dirty="0">
                <a:latin typeface="微软雅黑"/>
                <a:cs typeface="微软雅黑"/>
              </a:rPr>
              <a:t>室</a:t>
            </a:r>
            <a:r>
              <a:rPr sz="1800" spc="10" dirty="0">
                <a:latin typeface="微软雅黑"/>
                <a:cs typeface="微软雅黑"/>
              </a:rPr>
              <a:t>内</a:t>
            </a:r>
            <a:r>
              <a:rPr sz="1800" spc="20" dirty="0">
                <a:latin typeface="微软雅黑"/>
                <a:cs typeface="微软雅黑"/>
              </a:rPr>
              <a:t>环境</a:t>
            </a:r>
            <a:r>
              <a:rPr sz="1800" spc="10" dirty="0">
                <a:latin typeface="微软雅黑"/>
                <a:cs typeface="微软雅黑"/>
              </a:rPr>
              <a:t>参</a:t>
            </a:r>
            <a:r>
              <a:rPr sz="1800" spc="30" dirty="0">
                <a:latin typeface="微软雅黑"/>
                <a:cs typeface="微软雅黑"/>
              </a:rPr>
              <a:t>数</a:t>
            </a:r>
            <a:r>
              <a:rPr sz="1800" spc="20" dirty="0">
                <a:latin typeface="微软雅黑"/>
                <a:cs typeface="微软雅黑"/>
              </a:rPr>
              <a:t>、</a:t>
            </a:r>
            <a:r>
              <a:rPr sz="1800" spc="10" dirty="0">
                <a:latin typeface="微软雅黑"/>
                <a:cs typeface="微软雅黑"/>
              </a:rPr>
              <a:t>家</a:t>
            </a:r>
            <a:r>
              <a:rPr sz="1800" spc="20" dirty="0">
                <a:latin typeface="微软雅黑"/>
                <a:cs typeface="微软雅黑"/>
              </a:rPr>
              <a:t>居用</a:t>
            </a:r>
            <a:r>
              <a:rPr sz="1800" spc="10" dirty="0">
                <a:latin typeface="微软雅黑"/>
                <a:cs typeface="微软雅黑"/>
              </a:rPr>
              <a:t>品使</a:t>
            </a:r>
            <a:r>
              <a:rPr sz="1800" spc="20" dirty="0">
                <a:latin typeface="微软雅黑"/>
                <a:cs typeface="微软雅黑"/>
              </a:rPr>
              <a:t>用</a:t>
            </a:r>
            <a:r>
              <a:rPr sz="1800" spc="10" dirty="0">
                <a:latin typeface="微软雅黑"/>
                <a:cs typeface="微软雅黑"/>
              </a:rPr>
              <a:t>者</a:t>
            </a:r>
            <a:r>
              <a:rPr sz="1800" spc="20" dirty="0">
                <a:latin typeface="微软雅黑"/>
                <a:cs typeface="微软雅黑"/>
              </a:rPr>
              <a:t>的血</a:t>
            </a:r>
            <a:r>
              <a:rPr sz="1800" spc="30" dirty="0">
                <a:latin typeface="微软雅黑"/>
                <a:cs typeface="微软雅黑"/>
              </a:rPr>
              <a:t>压</a:t>
            </a:r>
            <a:r>
              <a:rPr sz="1800" spc="10" dirty="0">
                <a:latin typeface="微软雅黑"/>
                <a:cs typeface="微软雅黑"/>
              </a:rPr>
              <a:t>、</a:t>
            </a:r>
            <a:r>
              <a:rPr sz="1800" spc="20" dirty="0">
                <a:latin typeface="微软雅黑"/>
                <a:cs typeface="微软雅黑"/>
              </a:rPr>
              <a:t>血</a:t>
            </a:r>
            <a:r>
              <a:rPr sz="1800" spc="15" dirty="0">
                <a:latin typeface="微软雅黑"/>
                <a:cs typeface="微软雅黑"/>
              </a:rPr>
              <a:t>糖</a:t>
            </a:r>
            <a:r>
              <a:rPr sz="1800" spc="20" dirty="0">
                <a:latin typeface="微软雅黑"/>
                <a:cs typeface="微软雅黑"/>
              </a:rPr>
              <a:t>、心</a:t>
            </a:r>
            <a:r>
              <a:rPr sz="1800" spc="10" dirty="0">
                <a:latin typeface="微软雅黑"/>
                <a:cs typeface="微软雅黑"/>
              </a:rPr>
              <a:t>律等</a:t>
            </a:r>
            <a:r>
              <a:rPr sz="1800" dirty="0">
                <a:latin typeface="微软雅黑"/>
                <a:cs typeface="微软雅黑"/>
              </a:rPr>
              <a:t>多 种生理指标和健康状态信息，并上传至系统平台以待后用。</a:t>
            </a:r>
          </a:p>
          <a:p>
            <a:pPr marL="260985" marR="5080" indent="457200" algn="just">
              <a:lnSpc>
                <a:spcPct val="150000"/>
              </a:lnSpc>
            </a:pPr>
            <a:r>
              <a:rPr sz="1800" spc="20" dirty="0">
                <a:latin typeface="微软雅黑"/>
                <a:cs typeface="微软雅黑"/>
              </a:rPr>
              <a:t>另外</a:t>
            </a:r>
            <a:r>
              <a:rPr sz="1800" spc="10" dirty="0">
                <a:latin typeface="微软雅黑"/>
                <a:cs typeface="微软雅黑"/>
              </a:rPr>
              <a:t>，</a:t>
            </a:r>
            <a:r>
              <a:rPr sz="1800" spc="20" dirty="0">
                <a:latin typeface="微软雅黑"/>
                <a:cs typeface="微软雅黑"/>
              </a:rPr>
              <a:t>该</a:t>
            </a:r>
            <a:r>
              <a:rPr sz="1800" spc="10" dirty="0">
                <a:latin typeface="微软雅黑"/>
                <a:cs typeface="微软雅黑"/>
              </a:rPr>
              <a:t>住宅</a:t>
            </a:r>
            <a:r>
              <a:rPr sz="1800" spc="20" dirty="0">
                <a:latin typeface="微软雅黑"/>
                <a:cs typeface="微软雅黑"/>
              </a:rPr>
              <a:t>建筑</a:t>
            </a:r>
            <a:r>
              <a:rPr sz="1800" spc="10" dirty="0">
                <a:latin typeface="微软雅黑"/>
                <a:cs typeface="微软雅黑"/>
              </a:rPr>
              <a:t>还</a:t>
            </a:r>
            <a:r>
              <a:rPr sz="1800" spc="20" dirty="0">
                <a:latin typeface="微软雅黑"/>
                <a:cs typeface="微软雅黑"/>
              </a:rPr>
              <a:t>将</a:t>
            </a:r>
            <a:r>
              <a:rPr sz="1800" spc="10" dirty="0">
                <a:latin typeface="微软雅黑"/>
                <a:cs typeface="微软雅黑"/>
              </a:rPr>
              <a:t>具备</a:t>
            </a:r>
            <a:r>
              <a:rPr sz="1800" spc="20" dirty="0">
                <a:latin typeface="微软雅黑"/>
                <a:cs typeface="微软雅黑"/>
              </a:rPr>
              <a:t>意外</a:t>
            </a:r>
            <a:r>
              <a:rPr sz="1800" spc="10" dirty="0">
                <a:latin typeface="微软雅黑"/>
                <a:cs typeface="微软雅黑"/>
              </a:rPr>
              <a:t>情</a:t>
            </a:r>
            <a:r>
              <a:rPr sz="1800" spc="20" dirty="0">
                <a:latin typeface="微软雅黑"/>
                <a:cs typeface="微软雅黑"/>
              </a:rPr>
              <a:t>况</a:t>
            </a:r>
            <a:r>
              <a:rPr sz="1800" spc="10" dirty="0">
                <a:latin typeface="微软雅黑"/>
                <a:cs typeface="微软雅黑"/>
              </a:rPr>
              <a:t>的处</a:t>
            </a:r>
            <a:r>
              <a:rPr sz="1800" spc="20" dirty="0">
                <a:latin typeface="微软雅黑"/>
                <a:cs typeface="微软雅黑"/>
              </a:rPr>
              <a:t>理能</a:t>
            </a:r>
            <a:r>
              <a:rPr sz="1800" spc="45" dirty="0">
                <a:latin typeface="微软雅黑"/>
                <a:cs typeface="微软雅黑"/>
              </a:rPr>
              <a:t>力</a:t>
            </a:r>
            <a:r>
              <a:rPr sz="1800" spc="20" dirty="0">
                <a:latin typeface="微软雅黑"/>
                <a:cs typeface="微软雅黑"/>
              </a:rPr>
              <a:t>，</a:t>
            </a:r>
            <a:r>
              <a:rPr sz="1800" spc="10" dirty="0">
                <a:latin typeface="微软雅黑"/>
                <a:cs typeface="微软雅黑"/>
              </a:rPr>
              <a:t>一旦</a:t>
            </a:r>
            <a:r>
              <a:rPr sz="1800" spc="20" dirty="0">
                <a:latin typeface="微软雅黑"/>
                <a:cs typeface="微软雅黑"/>
              </a:rPr>
              <a:t>居家</a:t>
            </a:r>
            <a:r>
              <a:rPr sz="1800" spc="10" dirty="0">
                <a:latin typeface="微软雅黑"/>
                <a:cs typeface="微软雅黑"/>
              </a:rPr>
              <a:t>环</a:t>
            </a:r>
            <a:r>
              <a:rPr sz="1800" spc="20" dirty="0">
                <a:latin typeface="微软雅黑"/>
                <a:cs typeface="微软雅黑"/>
              </a:rPr>
              <a:t>境</a:t>
            </a:r>
            <a:r>
              <a:rPr sz="1800" spc="10" dirty="0">
                <a:latin typeface="微软雅黑"/>
                <a:cs typeface="微软雅黑"/>
              </a:rPr>
              <a:t>或住</a:t>
            </a:r>
            <a:r>
              <a:rPr sz="1800" spc="20" dirty="0">
                <a:latin typeface="微软雅黑"/>
                <a:cs typeface="微软雅黑"/>
              </a:rPr>
              <a:t>户在</a:t>
            </a:r>
            <a:r>
              <a:rPr sz="1800" spc="10" dirty="0">
                <a:latin typeface="微软雅黑"/>
                <a:cs typeface="微软雅黑"/>
              </a:rPr>
              <a:t>住</a:t>
            </a:r>
            <a:r>
              <a:rPr sz="1800" spc="20" dirty="0">
                <a:latin typeface="微软雅黑"/>
                <a:cs typeface="微软雅黑"/>
              </a:rPr>
              <a:t>宅</a:t>
            </a:r>
            <a:r>
              <a:rPr sz="1800" spc="10" dirty="0">
                <a:latin typeface="微软雅黑"/>
                <a:cs typeface="微软雅黑"/>
              </a:rPr>
              <a:t>和</a:t>
            </a:r>
            <a:r>
              <a:rPr sz="1800" spc="20" dirty="0">
                <a:latin typeface="微软雅黑"/>
                <a:cs typeface="微软雅黑"/>
              </a:rPr>
              <a:t>移</a:t>
            </a:r>
            <a:r>
              <a:rPr sz="1800" dirty="0">
                <a:latin typeface="微软雅黑"/>
                <a:cs typeface="微软雅黑"/>
              </a:rPr>
              <a:t>动 </a:t>
            </a:r>
            <a:r>
              <a:rPr sz="1800" spc="10" dirty="0">
                <a:latin typeface="微软雅黑"/>
                <a:cs typeface="微软雅黑"/>
              </a:rPr>
              <a:t>场景</a:t>
            </a:r>
            <a:r>
              <a:rPr sz="1800" spc="20" dirty="0">
                <a:latin typeface="微软雅黑"/>
                <a:cs typeface="微软雅黑"/>
              </a:rPr>
              <a:t>中</a:t>
            </a:r>
            <a:r>
              <a:rPr sz="1800" spc="10" dirty="0">
                <a:latin typeface="微软雅黑"/>
                <a:cs typeface="微软雅黑"/>
              </a:rPr>
              <a:t>出</a:t>
            </a:r>
            <a:r>
              <a:rPr sz="1800" spc="20" dirty="0">
                <a:latin typeface="微软雅黑"/>
                <a:cs typeface="微软雅黑"/>
              </a:rPr>
              <a:t>现监</a:t>
            </a:r>
            <a:r>
              <a:rPr sz="1800" spc="10" dirty="0">
                <a:latin typeface="微软雅黑"/>
                <a:cs typeface="微软雅黑"/>
              </a:rPr>
              <a:t>测数</a:t>
            </a:r>
            <a:r>
              <a:rPr sz="1800" spc="20" dirty="0">
                <a:latin typeface="微软雅黑"/>
                <a:cs typeface="微软雅黑"/>
              </a:rPr>
              <a:t>据</a:t>
            </a:r>
            <a:r>
              <a:rPr sz="1800" spc="10" dirty="0">
                <a:latin typeface="微软雅黑"/>
                <a:cs typeface="微软雅黑"/>
              </a:rPr>
              <a:t>异</a:t>
            </a:r>
            <a:r>
              <a:rPr sz="1800" spc="40" dirty="0">
                <a:latin typeface="微软雅黑"/>
                <a:cs typeface="微软雅黑"/>
              </a:rPr>
              <a:t>常</a:t>
            </a:r>
            <a:r>
              <a:rPr sz="1800" spc="20" dirty="0">
                <a:latin typeface="微软雅黑"/>
                <a:cs typeface="微软雅黑"/>
              </a:rPr>
              <a:t>，</a:t>
            </a:r>
            <a:r>
              <a:rPr sz="1800" spc="10" dirty="0">
                <a:latin typeface="微软雅黑"/>
                <a:cs typeface="微软雅黑"/>
              </a:rPr>
              <a:t>将触</a:t>
            </a:r>
            <a:r>
              <a:rPr sz="1800" spc="25" dirty="0">
                <a:latin typeface="微软雅黑"/>
                <a:cs typeface="微软雅黑"/>
              </a:rPr>
              <a:t>发</a:t>
            </a:r>
            <a:r>
              <a:rPr sz="1800" spc="10" dirty="0">
                <a:latin typeface="微软雅黑"/>
                <a:cs typeface="微软雅黑"/>
              </a:rPr>
              <a:t>建</a:t>
            </a:r>
            <a:r>
              <a:rPr sz="1800" spc="25" dirty="0">
                <a:latin typeface="微软雅黑"/>
                <a:cs typeface="微软雅黑"/>
              </a:rPr>
              <a:t>筑智</a:t>
            </a:r>
            <a:r>
              <a:rPr sz="1800" spc="10" dirty="0">
                <a:latin typeface="微软雅黑"/>
                <a:cs typeface="微软雅黑"/>
              </a:rPr>
              <a:t>能连</a:t>
            </a:r>
            <a:r>
              <a:rPr sz="1800" spc="25" dirty="0">
                <a:latin typeface="微软雅黑"/>
                <a:cs typeface="微软雅黑"/>
              </a:rPr>
              <a:t>接</a:t>
            </a:r>
            <a:r>
              <a:rPr sz="1800" spc="10" dirty="0">
                <a:latin typeface="微软雅黑"/>
                <a:cs typeface="微软雅黑"/>
              </a:rPr>
              <a:t>的</a:t>
            </a:r>
            <a:r>
              <a:rPr sz="1800" spc="25" dirty="0">
                <a:latin typeface="微软雅黑"/>
                <a:cs typeface="微软雅黑"/>
              </a:rPr>
              <a:t>其他</a:t>
            </a:r>
            <a:r>
              <a:rPr sz="1800" spc="10" dirty="0">
                <a:latin typeface="微软雅黑"/>
                <a:cs typeface="微软雅黑"/>
              </a:rPr>
              <a:t>系统</a:t>
            </a:r>
            <a:r>
              <a:rPr sz="1800" spc="25" dirty="0">
                <a:latin typeface="微软雅黑"/>
                <a:cs typeface="微软雅黑"/>
              </a:rPr>
              <a:t>协</a:t>
            </a:r>
            <a:r>
              <a:rPr sz="1800" spc="10" dirty="0">
                <a:latin typeface="微软雅黑"/>
                <a:cs typeface="微软雅黑"/>
              </a:rPr>
              <a:t>作</a:t>
            </a:r>
            <a:r>
              <a:rPr sz="1800" spc="25" dirty="0">
                <a:latin typeface="微软雅黑"/>
                <a:cs typeface="微软雅黑"/>
              </a:rPr>
              <a:t>解决</a:t>
            </a:r>
            <a:r>
              <a:rPr sz="1800" spc="10" dirty="0">
                <a:latin typeface="微软雅黑"/>
                <a:cs typeface="微软雅黑"/>
              </a:rPr>
              <a:t>该非</a:t>
            </a:r>
            <a:r>
              <a:rPr sz="1800" spc="25" dirty="0">
                <a:latin typeface="微软雅黑"/>
                <a:cs typeface="微软雅黑"/>
              </a:rPr>
              <a:t>正</a:t>
            </a:r>
            <a:r>
              <a:rPr sz="1800" spc="10" dirty="0">
                <a:latin typeface="微软雅黑"/>
                <a:cs typeface="微软雅黑"/>
              </a:rPr>
              <a:t>常</a:t>
            </a:r>
            <a:r>
              <a:rPr sz="1800" spc="25" dirty="0">
                <a:latin typeface="微软雅黑"/>
                <a:cs typeface="微软雅黑"/>
              </a:rPr>
              <a:t>事</a:t>
            </a:r>
            <a:r>
              <a:rPr sz="1800" spc="10" dirty="0">
                <a:latin typeface="微软雅黑"/>
                <a:cs typeface="微软雅黑"/>
              </a:rPr>
              <a:t>件，住户 不再</a:t>
            </a:r>
            <a:r>
              <a:rPr sz="1800" spc="20" dirty="0">
                <a:latin typeface="微软雅黑"/>
                <a:cs typeface="微软雅黑"/>
              </a:rPr>
              <a:t>需</a:t>
            </a:r>
            <a:r>
              <a:rPr sz="1800" spc="10" dirty="0">
                <a:latin typeface="微软雅黑"/>
                <a:cs typeface="微软雅黑"/>
              </a:rPr>
              <a:t>要</a:t>
            </a:r>
            <a:r>
              <a:rPr sz="1800" spc="20" dirty="0">
                <a:latin typeface="微软雅黑"/>
                <a:cs typeface="微软雅黑"/>
              </a:rPr>
              <a:t>担心</a:t>
            </a:r>
            <a:r>
              <a:rPr sz="1800" spc="10" dirty="0">
                <a:latin typeface="微软雅黑"/>
                <a:cs typeface="微软雅黑"/>
              </a:rPr>
              <a:t>灶</a:t>
            </a:r>
            <a:r>
              <a:rPr sz="1800" spc="25" dirty="0">
                <a:latin typeface="微软雅黑"/>
                <a:cs typeface="微软雅黑"/>
              </a:rPr>
              <a:t>火</a:t>
            </a:r>
            <a:r>
              <a:rPr sz="1800" spc="20" dirty="0">
                <a:latin typeface="微软雅黑"/>
                <a:cs typeface="微软雅黑"/>
              </a:rPr>
              <a:t>、</a:t>
            </a:r>
            <a:r>
              <a:rPr sz="1800" spc="10" dirty="0">
                <a:latin typeface="微软雅黑"/>
                <a:cs typeface="微软雅黑"/>
              </a:rPr>
              <a:t>电</a:t>
            </a:r>
            <a:r>
              <a:rPr sz="1800" spc="20" dirty="0">
                <a:latin typeface="微软雅黑"/>
                <a:cs typeface="微软雅黑"/>
              </a:rPr>
              <a:t>路等</a:t>
            </a:r>
            <a:r>
              <a:rPr sz="1800" spc="10" dirty="0">
                <a:latin typeface="微软雅黑"/>
                <a:cs typeface="微软雅黑"/>
              </a:rPr>
              <a:t>安全</a:t>
            </a:r>
            <a:r>
              <a:rPr sz="1800" spc="20" dirty="0">
                <a:latin typeface="微软雅黑"/>
                <a:cs typeface="微软雅黑"/>
              </a:rPr>
              <a:t>隐患，也</a:t>
            </a:r>
            <a:r>
              <a:rPr sz="1800" spc="10" dirty="0">
                <a:latin typeface="微软雅黑"/>
                <a:cs typeface="微软雅黑"/>
              </a:rPr>
              <a:t>无需</a:t>
            </a:r>
            <a:r>
              <a:rPr sz="1800" spc="20" dirty="0">
                <a:latin typeface="微软雅黑"/>
                <a:cs typeface="微软雅黑"/>
              </a:rPr>
              <a:t>担</a:t>
            </a:r>
            <a:r>
              <a:rPr sz="1800" spc="10" dirty="0">
                <a:latin typeface="微软雅黑"/>
                <a:cs typeface="微软雅黑"/>
              </a:rPr>
              <a:t>忧</a:t>
            </a:r>
            <a:r>
              <a:rPr sz="1800" spc="20" dirty="0">
                <a:latin typeface="微软雅黑"/>
                <a:cs typeface="微软雅黑"/>
              </a:rPr>
              <a:t>家中</a:t>
            </a:r>
            <a:r>
              <a:rPr sz="1800" spc="10" dirty="0">
                <a:latin typeface="微软雅黑"/>
                <a:cs typeface="微软雅黑"/>
              </a:rPr>
              <a:t>小</a:t>
            </a:r>
            <a:r>
              <a:rPr sz="1800" spc="25" dirty="0">
                <a:latin typeface="微软雅黑"/>
                <a:cs typeface="微软雅黑"/>
              </a:rPr>
              <a:t>孩</a:t>
            </a:r>
            <a:r>
              <a:rPr sz="1800" spc="20" dirty="0">
                <a:latin typeface="微软雅黑"/>
                <a:cs typeface="微软雅黑"/>
              </a:rPr>
              <a:t>、</a:t>
            </a:r>
            <a:r>
              <a:rPr sz="1800" spc="10" dirty="0">
                <a:latin typeface="微软雅黑"/>
                <a:cs typeface="微软雅黑"/>
              </a:rPr>
              <a:t>老</a:t>
            </a:r>
            <a:r>
              <a:rPr sz="1800" spc="20" dirty="0">
                <a:latin typeface="微软雅黑"/>
                <a:cs typeface="微软雅黑"/>
              </a:rPr>
              <a:t>人发</a:t>
            </a:r>
            <a:r>
              <a:rPr sz="1800" spc="10" dirty="0">
                <a:latin typeface="微软雅黑"/>
                <a:cs typeface="微软雅黑"/>
              </a:rPr>
              <a:t>生紧</a:t>
            </a:r>
            <a:r>
              <a:rPr sz="1800" spc="20" dirty="0">
                <a:latin typeface="微软雅黑"/>
                <a:cs typeface="微软雅黑"/>
              </a:rPr>
              <a:t>急</a:t>
            </a:r>
            <a:r>
              <a:rPr sz="1800" spc="10" dirty="0">
                <a:latin typeface="微软雅黑"/>
                <a:cs typeface="微软雅黑"/>
              </a:rPr>
              <a:t>意</a:t>
            </a:r>
            <a:r>
              <a:rPr sz="1800" spc="20" dirty="0">
                <a:latin typeface="微软雅黑"/>
                <a:cs typeface="微软雅黑"/>
              </a:rPr>
              <a:t>外情</a:t>
            </a:r>
            <a:r>
              <a:rPr sz="1800" spc="10" dirty="0">
                <a:latin typeface="微软雅黑"/>
                <a:cs typeface="微软雅黑"/>
              </a:rPr>
              <a:t>况时</a:t>
            </a:r>
            <a:r>
              <a:rPr sz="1800" dirty="0">
                <a:latin typeface="微软雅黑"/>
                <a:cs typeface="微软雅黑"/>
              </a:rPr>
              <a:t>错 过最佳救助时间。</a:t>
            </a:r>
          </a:p>
        </p:txBody>
      </p:sp>
      <p:sp>
        <p:nvSpPr>
          <p:cNvPr id="4" name="object 4"/>
          <p:cNvSpPr/>
          <p:nvPr/>
        </p:nvSpPr>
        <p:spPr>
          <a:xfrm>
            <a:off x="7450835" y="4614671"/>
            <a:ext cx="3354324" cy="2080260"/>
          </a:xfrm>
          <a:prstGeom prst="rect">
            <a:avLst/>
          </a:prstGeom>
          <a:blipFill>
            <a:blip r:embed="rId5" cstate="print"/>
            <a:stretch>
              <a:fillRect/>
            </a:stretch>
          </a:blipFill>
        </p:spPr>
        <p:txBody>
          <a:bodyPr wrap="square" lIns="0" tIns="0" rIns="0" bIns="0" rtlCol="0"/>
          <a:lstStyle/>
          <a:p>
            <a:endParaRPr/>
          </a:p>
        </p:txBody>
      </p:sp>
      <p:pic>
        <p:nvPicPr>
          <p:cNvPr id="5" name="luvvoice.com-20240823-yiNe">
            <a:hlinkClick r:id="" action="ppaction://media"/>
            <a:extLst>
              <a:ext uri="{FF2B5EF4-FFF2-40B4-BE49-F238E27FC236}">
                <a16:creationId xmlns:a16="http://schemas.microsoft.com/office/drawing/2014/main" id="{FF8BCF09-3813-5559-7DE3-F5B37CCBBD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3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695700" y="0"/>
            <a:ext cx="8496300" cy="6858000"/>
          </a:xfrm>
          <a:custGeom>
            <a:avLst/>
            <a:gdLst/>
            <a:ahLst/>
            <a:cxnLst/>
            <a:rect l="l" t="t" r="r" b="b"/>
            <a:pathLst>
              <a:path w="8496300" h="6858000">
                <a:moveTo>
                  <a:pt x="0" y="6858000"/>
                </a:moveTo>
                <a:lnTo>
                  <a:pt x="8496300" y="6858000"/>
                </a:lnTo>
                <a:lnTo>
                  <a:pt x="8496300" y="0"/>
                </a:lnTo>
                <a:lnTo>
                  <a:pt x="0" y="0"/>
                </a:lnTo>
                <a:lnTo>
                  <a:pt x="0" y="6858000"/>
                </a:lnTo>
                <a:close/>
              </a:path>
            </a:pathLst>
          </a:custGeom>
          <a:solidFill>
            <a:srgbClr val="99CCFF">
              <a:alpha val="85096"/>
            </a:srgbClr>
          </a:solidFill>
        </p:spPr>
        <p:txBody>
          <a:bodyPr wrap="square" lIns="0" tIns="0" rIns="0" bIns="0" rtlCol="0"/>
          <a:lstStyle/>
          <a:p>
            <a:endParaRPr/>
          </a:p>
        </p:txBody>
      </p:sp>
      <p:sp>
        <p:nvSpPr>
          <p:cNvPr id="3" name="object 3"/>
          <p:cNvSpPr/>
          <p:nvPr/>
        </p:nvSpPr>
        <p:spPr>
          <a:xfrm>
            <a:off x="0" y="0"/>
            <a:ext cx="4206240" cy="6858000"/>
          </a:xfrm>
          <a:prstGeom prst="rect">
            <a:avLst/>
          </a:prstGeom>
          <a:blipFill>
            <a:blip r:embed="rId5" cstate="print"/>
            <a:stretch>
              <a:fillRect/>
            </a:stretch>
          </a:blipFill>
        </p:spPr>
        <p:txBody>
          <a:bodyPr wrap="square" lIns="0" tIns="0" rIns="0" bIns="0" rtlCol="0"/>
          <a:lstStyle/>
          <a:p>
            <a:endParaRPr/>
          </a:p>
        </p:txBody>
      </p:sp>
      <p:sp>
        <p:nvSpPr>
          <p:cNvPr id="4" name="object 4"/>
          <p:cNvSpPr/>
          <p:nvPr/>
        </p:nvSpPr>
        <p:spPr>
          <a:xfrm>
            <a:off x="551687" y="2171700"/>
            <a:ext cx="3383279" cy="2514600"/>
          </a:xfrm>
          <a:prstGeom prst="rect">
            <a:avLst/>
          </a:prstGeom>
          <a:blipFill>
            <a:blip r:embed="rId6" cstate="print"/>
            <a:stretch>
              <a:fillRect/>
            </a:stretch>
          </a:blipFill>
        </p:spPr>
        <p:txBody>
          <a:bodyPr wrap="square" lIns="0" tIns="0" rIns="0" bIns="0" rtlCol="0"/>
          <a:lstStyle/>
          <a:p>
            <a:endParaRPr/>
          </a:p>
        </p:txBody>
      </p:sp>
      <p:sp>
        <p:nvSpPr>
          <p:cNvPr id="5" name="object 5"/>
          <p:cNvSpPr/>
          <p:nvPr/>
        </p:nvSpPr>
        <p:spPr>
          <a:xfrm>
            <a:off x="4091940" y="2982467"/>
            <a:ext cx="6868795" cy="664845"/>
          </a:xfrm>
          <a:custGeom>
            <a:avLst/>
            <a:gdLst/>
            <a:ahLst/>
            <a:cxnLst/>
            <a:rect l="l" t="t" r="r" b="b"/>
            <a:pathLst>
              <a:path w="6868795" h="664845">
                <a:moveTo>
                  <a:pt x="0" y="664464"/>
                </a:moveTo>
                <a:lnTo>
                  <a:pt x="6868667" y="664464"/>
                </a:lnTo>
                <a:lnTo>
                  <a:pt x="6868667" y="0"/>
                </a:lnTo>
                <a:lnTo>
                  <a:pt x="0" y="0"/>
                </a:lnTo>
                <a:lnTo>
                  <a:pt x="0" y="664464"/>
                </a:lnTo>
                <a:close/>
              </a:path>
            </a:pathLst>
          </a:custGeom>
          <a:solidFill>
            <a:srgbClr val="000000">
              <a:alpha val="79998"/>
            </a:srgbClr>
          </a:solidFill>
        </p:spPr>
        <p:txBody>
          <a:bodyPr wrap="square" lIns="0" tIns="0" rIns="0" bIns="0" rtlCol="0"/>
          <a:lstStyle/>
          <a:p>
            <a:endParaRPr/>
          </a:p>
        </p:txBody>
      </p:sp>
      <p:sp>
        <p:nvSpPr>
          <p:cNvPr id="6" name="object 6"/>
          <p:cNvSpPr txBox="1"/>
          <p:nvPr/>
        </p:nvSpPr>
        <p:spPr>
          <a:xfrm>
            <a:off x="6940677" y="2967939"/>
            <a:ext cx="1626235" cy="635000"/>
          </a:xfrm>
          <a:prstGeom prst="rect">
            <a:avLst/>
          </a:prstGeom>
        </p:spPr>
        <p:txBody>
          <a:bodyPr vert="horz" wrap="square" lIns="0" tIns="12065" rIns="0" bIns="0" rtlCol="0">
            <a:spAutoFit/>
          </a:bodyPr>
          <a:lstStyle/>
          <a:p>
            <a:pPr marL="12700">
              <a:lnSpc>
                <a:spcPct val="100000"/>
              </a:lnSpc>
              <a:spcBef>
                <a:spcPts val="95"/>
              </a:spcBef>
            </a:pPr>
            <a:r>
              <a:rPr sz="4000" spc="195" dirty="0">
                <a:solidFill>
                  <a:srgbClr val="FFFFFF"/>
                </a:solidFill>
                <a:latin typeface="微软雅黑"/>
                <a:cs typeface="微软雅黑"/>
              </a:rPr>
              <a:t>谢谢！</a:t>
            </a:r>
            <a:endParaRPr sz="4000">
              <a:latin typeface="微软雅黑"/>
              <a:cs typeface="微软雅黑"/>
            </a:endParaRPr>
          </a:p>
        </p:txBody>
      </p:sp>
      <p:pic>
        <p:nvPicPr>
          <p:cNvPr id="7" name="luvvoice.com-20240823-pQI9">
            <a:hlinkClick r:id="" action="ppaction://media"/>
            <a:extLst>
              <a:ext uri="{FF2B5EF4-FFF2-40B4-BE49-F238E27FC236}">
                <a16:creationId xmlns:a16="http://schemas.microsoft.com/office/drawing/2014/main" id="{E93F9783-963C-EC26-D0DE-BB135396751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7336" y="421589"/>
            <a:ext cx="4861560"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1F487C"/>
                </a:solidFill>
                <a:latin typeface="微软雅黑"/>
                <a:cs typeface="微软雅黑"/>
              </a:rPr>
              <a:t>1</a:t>
            </a:r>
            <a:r>
              <a:rPr sz="2800" b="1" spc="-10" dirty="0">
                <a:solidFill>
                  <a:srgbClr val="1F487C"/>
                </a:solidFill>
                <a:latin typeface="微软雅黑"/>
                <a:cs typeface="微软雅黑"/>
              </a:rPr>
              <a:t>、工程建造服务化理念与价值</a:t>
            </a:r>
            <a:endParaRPr sz="2800">
              <a:latin typeface="微软雅黑"/>
              <a:cs typeface="微软雅黑"/>
            </a:endParaRPr>
          </a:p>
        </p:txBody>
      </p:sp>
      <p:sp>
        <p:nvSpPr>
          <p:cNvPr id="3" name="object 3"/>
          <p:cNvSpPr/>
          <p:nvPr/>
        </p:nvSpPr>
        <p:spPr>
          <a:xfrm>
            <a:off x="0" y="0"/>
            <a:ext cx="365760" cy="6858000"/>
          </a:xfrm>
          <a:custGeom>
            <a:avLst/>
            <a:gdLst/>
            <a:ahLst/>
            <a:cxnLst/>
            <a:rect l="l" t="t" r="r" b="b"/>
            <a:pathLst>
              <a:path w="365760" h="6858000">
                <a:moveTo>
                  <a:pt x="0" y="6858000"/>
                </a:moveTo>
                <a:lnTo>
                  <a:pt x="365760" y="6858000"/>
                </a:lnTo>
                <a:lnTo>
                  <a:pt x="365760" y="0"/>
                </a:lnTo>
                <a:lnTo>
                  <a:pt x="0" y="0"/>
                </a:lnTo>
                <a:lnTo>
                  <a:pt x="0" y="6858000"/>
                </a:lnTo>
                <a:close/>
              </a:path>
            </a:pathLst>
          </a:custGeom>
          <a:solidFill>
            <a:srgbClr val="99CCFF"/>
          </a:solidFill>
        </p:spPr>
        <p:txBody>
          <a:bodyPr wrap="square" lIns="0" tIns="0" rIns="0" bIns="0" rtlCol="0"/>
          <a:lstStyle/>
          <a:p>
            <a:endParaRPr/>
          </a:p>
        </p:txBody>
      </p:sp>
      <p:sp>
        <p:nvSpPr>
          <p:cNvPr id="4" name="object 4"/>
          <p:cNvSpPr/>
          <p:nvPr/>
        </p:nvSpPr>
        <p:spPr>
          <a:xfrm>
            <a:off x="11826240" y="0"/>
            <a:ext cx="365760" cy="6858000"/>
          </a:xfrm>
          <a:custGeom>
            <a:avLst/>
            <a:gdLst/>
            <a:ahLst/>
            <a:cxnLst/>
            <a:rect l="l" t="t" r="r" b="b"/>
            <a:pathLst>
              <a:path w="365759" h="6858000">
                <a:moveTo>
                  <a:pt x="0" y="6858000"/>
                </a:moveTo>
                <a:lnTo>
                  <a:pt x="365759" y="6858000"/>
                </a:lnTo>
                <a:lnTo>
                  <a:pt x="365759" y="0"/>
                </a:lnTo>
                <a:lnTo>
                  <a:pt x="0" y="0"/>
                </a:lnTo>
                <a:lnTo>
                  <a:pt x="0" y="6858000"/>
                </a:lnTo>
                <a:close/>
              </a:path>
            </a:pathLst>
          </a:custGeom>
          <a:solidFill>
            <a:srgbClr val="99CCFF"/>
          </a:solidFill>
        </p:spPr>
        <p:txBody>
          <a:bodyPr wrap="square" lIns="0" tIns="0" rIns="0" bIns="0" rtlCol="0"/>
          <a:lstStyle/>
          <a:p>
            <a:endParaRPr/>
          </a:p>
        </p:txBody>
      </p:sp>
      <p:sp>
        <p:nvSpPr>
          <p:cNvPr id="5" name="object 5"/>
          <p:cNvSpPr/>
          <p:nvPr/>
        </p:nvSpPr>
        <p:spPr>
          <a:xfrm>
            <a:off x="6800088" y="1275588"/>
            <a:ext cx="3965448" cy="2647188"/>
          </a:xfrm>
          <a:prstGeom prst="rect">
            <a:avLst/>
          </a:prstGeom>
          <a:blipFill>
            <a:blip r:embed="rId5" cstate="print"/>
            <a:stretch>
              <a:fillRect/>
            </a:stretch>
          </a:blipFill>
        </p:spPr>
        <p:txBody>
          <a:bodyPr wrap="square" lIns="0" tIns="0" rIns="0" bIns="0" rtlCol="0"/>
          <a:lstStyle/>
          <a:p>
            <a:endParaRPr/>
          </a:p>
        </p:txBody>
      </p:sp>
      <p:sp>
        <p:nvSpPr>
          <p:cNvPr id="6" name="object 6"/>
          <p:cNvSpPr txBox="1"/>
          <p:nvPr/>
        </p:nvSpPr>
        <p:spPr>
          <a:xfrm>
            <a:off x="6267703" y="4269740"/>
            <a:ext cx="5031105" cy="1397635"/>
          </a:xfrm>
          <a:prstGeom prst="rect">
            <a:avLst/>
          </a:prstGeom>
        </p:spPr>
        <p:txBody>
          <a:bodyPr vert="horz" wrap="square" lIns="0" tIns="12700" rIns="0" bIns="0" rtlCol="0">
            <a:spAutoFit/>
          </a:bodyPr>
          <a:lstStyle/>
          <a:p>
            <a:pPr marL="12700" marR="35560">
              <a:lnSpc>
                <a:spcPct val="125000"/>
              </a:lnSpc>
              <a:spcBef>
                <a:spcPts val="100"/>
              </a:spcBef>
            </a:pPr>
            <a:r>
              <a:rPr sz="1800" dirty="0">
                <a:latin typeface="微软雅黑"/>
                <a:cs typeface="微软雅黑"/>
              </a:rPr>
              <a:t>“2005年，提供建造海珠桥钢材的英国企业曾向 广州市发来传真，提醒海珠桥钢材已经</a:t>
            </a:r>
            <a:r>
              <a:rPr sz="1800" spc="5" dirty="0">
                <a:latin typeface="微软雅黑"/>
                <a:cs typeface="微软雅黑"/>
              </a:rPr>
              <a:t>有</a:t>
            </a:r>
            <a:r>
              <a:rPr sz="1800" dirty="0">
                <a:latin typeface="微软雅黑"/>
                <a:cs typeface="微软雅黑"/>
              </a:rPr>
              <a:t>100年历 </a:t>
            </a:r>
            <a:r>
              <a:rPr sz="1800" spc="-5" dirty="0">
                <a:latin typeface="微软雅黑"/>
                <a:cs typeface="微软雅黑"/>
              </a:rPr>
              <a:t>史，达到钢铁材料的寿命，已经进入疲劳</a:t>
            </a:r>
            <a:r>
              <a:rPr sz="1800" dirty="0">
                <a:latin typeface="微软雅黑"/>
                <a:cs typeface="微软雅黑"/>
              </a:rPr>
              <a:t>期</a:t>
            </a:r>
            <a:r>
              <a:rPr sz="1800" spc="-5" dirty="0">
                <a:latin typeface="微软雅黑"/>
                <a:cs typeface="微软雅黑"/>
              </a:rPr>
              <a:t>”</a:t>
            </a:r>
            <a:r>
              <a:rPr sz="1800" dirty="0">
                <a:latin typeface="微软雅黑"/>
                <a:cs typeface="微软雅黑"/>
              </a:rPr>
              <a:t>。</a:t>
            </a:r>
            <a:endParaRPr sz="1800">
              <a:latin typeface="微软雅黑"/>
              <a:cs typeface="微软雅黑"/>
            </a:endParaRPr>
          </a:p>
          <a:p>
            <a:pPr marR="5080" algn="r">
              <a:lnSpc>
                <a:spcPct val="100000"/>
              </a:lnSpc>
              <a:spcBef>
                <a:spcPts val="540"/>
              </a:spcBef>
            </a:pPr>
            <a:r>
              <a:rPr sz="1800" dirty="0">
                <a:latin typeface="微软雅黑"/>
                <a:cs typeface="微软雅黑"/>
              </a:rPr>
              <a:t>—羊城晚报</a:t>
            </a:r>
            <a:endParaRPr sz="1800">
              <a:latin typeface="微软雅黑"/>
              <a:cs typeface="微软雅黑"/>
            </a:endParaRPr>
          </a:p>
        </p:txBody>
      </p:sp>
      <p:sp>
        <p:nvSpPr>
          <p:cNvPr id="7" name="object 7"/>
          <p:cNvSpPr/>
          <p:nvPr/>
        </p:nvSpPr>
        <p:spPr>
          <a:xfrm>
            <a:off x="1511808" y="1275588"/>
            <a:ext cx="3531108" cy="2648712"/>
          </a:xfrm>
          <a:prstGeom prst="rect">
            <a:avLst/>
          </a:prstGeom>
          <a:blipFill>
            <a:blip r:embed="rId6" cstate="print"/>
            <a:stretch>
              <a:fillRect/>
            </a:stretch>
          </a:blipFill>
        </p:spPr>
        <p:txBody>
          <a:bodyPr wrap="square" lIns="0" tIns="0" rIns="0" bIns="0" rtlCol="0"/>
          <a:lstStyle/>
          <a:p>
            <a:endParaRPr/>
          </a:p>
        </p:txBody>
      </p:sp>
      <p:sp>
        <p:nvSpPr>
          <p:cNvPr id="8" name="object 8"/>
          <p:cNvSpPr txBox="1"/>
          <p:nvPr/>
        </p:nvSpPr>
        <p:spPr>
          <a:xfrm>
            <a:off x="761796" y="4268470"/>
            <a:ext cx="5031105" cy="1397635"/>
          </a:xfrm>
          <a:prstGeom prst="rect">
            <a:avLst/>
          </a:prstGeom>
        </p:spPr>
        <p:txBody>
          <a:bodyPr vert="horz" wrap="square" lIns="0" tIns="12700" rIns="0" bIns="0" rtlCol="0">
            <a:spAutoFit/>
          </a:bodyPr>
          <a:lstStyle/>
          <a:p>
            <a:pPr marL="12700" marR="169545" algn="just">
              <a:lnSpc>
                <a:spcPct val="125000"/>
              </a:lnSpc>
              <a:spcBef>
                <a:spcPts val="100"/>
              </a:spcBef>
            </a:pPr>
            <a:r>
              <a:rPr sz="1800" dirty="0">
                <a:latin typeface="微软雅黑"/>
                <a:cs typeface="微软雅黑"/>
              </a:rPr>
              <a:t>“近日，景明大楼收到了英国设计单位的一份来 函，来函告知该楼设计年限是80年，目前已超期 </a:t>
            </a:r>
            <a:r>
              <a:rPr sz="1800" spc="-5" dirty="0">
                <a:latin typeface="微软雅黑"/>
                <a:cs typeface="微软雅黑"/>
              </a:rPr>
              <a:t>服</a:t>
            </a:r>
            <a:r>
              <a:rPr sz="1800" dirty="0">
                <a:latin typeface="微软雅黑"/>
                <a:cs typeface="微软雅黑"/>
              </a:rPr>
              <a:t>役</a:t>
            </a:r>
            <a:r>
              <a:rPr sz="1800" spc="-5" dirty="0">
                <a:latin typeface="微软雅黑"/>
                <a:cs typeface="微软雅黑"/>
              </a:rPr>
              <a:t> ”。</a:t>
            </a:r>
            <a:endParaRPr sz="1800">
              <a:latin typeface="微软雅黑"/>
              <a:cs typeface="微软雅黑"/>
            </a:endParaRPr>
          </a:p>
          <a:p>
            <a:pPr marL="1774189">
              <a:lnSpc>
                <a:spcPct val="100000"/>
              </a:lnSpc>
              <a:spcBef>
                <a:spcPts val="540"/>
              </a:spcBef>
            </a:pPr>
            <a:r>
              <a:rPr sz="1800" spc="-5" dirty="0">
                <a:latin typeface="微软雅黑"/>
                <a:cs typeface="微软雅黑"/>
              </a:rPr>
              <a:t>—</a:t>
            </a:r>
            <a:r>
              <a:rPr sz="1800" dirty="0">
                <a:latin typeface="微软雅黑"/>
                <a:cs typeface="微软雅黑"/>
              </a:rPr>
              <a:t>扬子晚报（1999年1月31日）</a:t>
            </a:r>
            <a:endParaRPr sz="1800">
              <a:latin typeface="微软雅黑"/>
              <a:cs typeface="微软雅黑"/>
            </a:endParaRPr>
          </a:p>
        </p:txBody>
      </p:sp>
      <p:sp>
        <p:nvSpPr>
          <p:cNvPr id="9" name="object 9"/>
          <p:cNvSpPr txBox="1"/>
          <p:nvPr/>
        </p:nvSpPr>
        <p:spPr>
          <a:xfrm>
            <a:off x="1909572" y="6091428"/>
            <a:ext cx="8373109" cy="407034"/>
          </a:xfrm>
          <a:prstGeom prst="rect">
            <a:avLst/>
          </a:prstGeom>
          <a:ln w="9144">
            <a:solidFill>
              <a:srgbClr val="000000"/>
            </a:solidFill>
          </a:ln>
        </p:spPr>
        <p:txBody>
          <a:bodyPr vert="horz" wrap="square" lIns="0" tIns="75565" rIns="0" bIns="0" rtlCol="0">
            <a:spAutoFit/>
          </a:bodyPr>
          <a:lstStyle/>
          <a:p>
            <a:pPr marL="328930">
              <a:lnSpc>
                <a:spcPct val="100000"/>
              </a:lnSpc>
              <a:spcBef>
                <a:spcPts val="595"/>
              </a:spcBef>
            </a:pPr>
            <a:r>
              <a:rPr sz="1800" dirty="0">
                <a:latin typeface="微软雅黑"/>
                <a:cs typeface="微软雅黑"/>
              </a:rPr>
              <a:t>这两封信让我们看到了建造衍生服务的含金量，是“建</a:t>
            </a:r>
            <a:r>
              <a:rPr sz="1800" spc="5" dirty="0">
                <a:latin typeface="微软雅黑"/>
                <a:cs typeface="微软雅黑"/>
              </a:rPr>
              <a:t>造</a:t>
            </a:r>
            <a:r>
              <a:rPr sz="1800" spc="-5" dirty="0">
                <a:latin typeface="微软雅黑"/>
                <a:cs typeface="微软雅黑"/>
              </a:rPr>
              <a:t>+</a:t>
            </a:r>
            <a:r>
              <a:rPr sz="1800" dirty="0">
                <a:latin typeface="微软雅黑"/>
                <a:cs typeface="微软雅黑"/>
              </a:rPr>
              <a:t>服务”的生动体现</a:t>
            </a:r>
            <a:endParaRPr sz="1800">
              <a:latin typeface="微软雅黑"/>
              <a:cs typeface="微软雅黑"/>
            </a:endParaRPr>
          </a:p>
        </p:txBody>
      </p:sp>
      <p:pic>
        <p:nvPicPr>
          <p:cNvPr id="10" name="luvvoice.com-20240823-c29Z">
            <a:hlinkClick r:id="" action="ppaction://media"/>
            <a:extLst>
              <a:ext uri="{FF2B5EF4-FFF2-40B4-BE49-F238E27FC236}">
                <a16:creationId xmlns:a16="http://schemas.microsoft.com/office/drawing/2014/main" id="{C95EA8CF-A59E-1400-40B9-72EC088C83B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61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7336" y="421589"/>
            <a:ext cx="4861560"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1F487C"/>
                </a:solidFill>
                <a:latin typeface="微软雅黑"/>
                <a:cs typeface="微软雅黑"/>
              </a:rPr>
              <a:t>1</a:t>
            </a:r>
            <a:r>
              <a:rPr sz="2800" b="1" spc="-10" dirty="0">
                <a:solidFill>
                  <a:srgbClr val="1F487C"/>
                </a:solidFill>
                <a:latin typeface="微软雅黑"/>
                <a:cs typeface="微软雅黑"/>
              </a:rPr>
              <a:t>、工程建造服务化理念与价值</a:t>
            </a:r>
            <a:endParaRPr sz="2800">
              <a:latin typeface="微软雅黑"/>
              <a:cs typeface="微软雅黑"/>
            </a:endParaRPr>
          </a:p>
        </p:txBody>
      </p:sp>
      <p:sp>
        <p:nvSpPr>
          <p:cNvPr id="3" name="object 3"/>
          <p:cNvSpPr txBox="1"/>
          <p:nvPr/>
        </p:nvSpPr>
        <p:spPr>
          <a:xfrm>
            <a:off x="1576197" y="1054100"/>
            <a:ext cx="9106535" cy="2793365"/>
          </a:xfrm>
          <a:prstGeom prst="rect">
            <a:avLst/>
          </a:prstGeom>
        </p:spPr>
        <p:txBody>
          <a:bodyPr vert="horz" wrap="square" lIns="0" tIns="12700" rIns="0" bIns="0" rtlCol="0">
            <a:spAutoFit/>
          </a:bodyPr>
          <a:lstStyle/>
          <a:p>
            <a:pPr marL="355600" indent="-342900">
              <a:lnSpc>
                <a:spcPct val="100000"/>
              </a:lnSpc>
              <a:spcBef>
                <a:spcPts val="100"/>
              </a:spcBef>
              <a:buSzPct val="118750"/>
              <a:buFont typeface="Wingdings"/>
              <a:buChar char=""/>
              <a:tabLst>
                <a:tab pos="355600" algn="l"/>
              </a:tabLst>
            </a:pPr>
            <a:r>
              <a:rPr sz="2400" b="1" dirty="0">
                <a:latin typeface="微软雅黑"/>
                <a:cs typeface="微软雅黑"/>
              </a:rPr>
              <a:t>建造服务化的理念与类型</a:t>
            </a:r>
            <a:endParaRPr sz="2400">
              <a:latin typeface="微软雅黑"/>
              <a:cs typeface="微软雅黑"/>
            </a:endParaRPr>
          </a:p>
          <a:p>
            <a:pPr marL="12700" marR="241935" indent="457200">
              <a:lnSpc>
                <a:spcPct val="150000"/>
              </a:lnSpc>
              <a:spcBef>
                <a:spcPts val="910"/>
              </a:spcBef>
            </a:pPr>
            <a:r>
              <a:rPr sz="2000" dirty="0">
                <a:latin typeface="微软雅黑"/>
                <a:cs typeface="微软雅黑"/>
              </a:rPr>
              <a:t>建造服务化是在互联网</a:t>
            </a:r>
            <a:r>
              <a:rPr sz="2000" spc="-15" dirty="0">
                <a:latin typeface="微软雅黑"/>
                <a:cs typeface="微软雅黑"/>
              </a:rPr>
              <a:t>科</a:t>
            </a:r>
            <a:r>
              <a:rPr sz="2000" dirty="0">
                <a:latin typeface="微软雅黑"/>
                <a:cs typeface="微软雅黑"/>
              </a:rPr>
              <a:t>技、</a:t>
            </a:r>
            <a:r>
              <a:rPr sz="2000" spc="-15" dirty="0">
                <a:latin typeface="微软雅黑"/>
                <a:cs typeface="微软雅黑"/>
              </a:rPr>
              <a:t>数</a:t>
            </a:r>
            <a:r>
              <a:rPr sz="2000" dirty="0">
                <a:latin typeface="微软雅黑"/>
                <a:cs typeface="微软雅黑"/>
              </a:rPr>
              <a:t>字化</a:t>
            </a:r>
            <a:r>
              <a:rPr sz="2000" spc="-15" dirty="0">
                <a:latin typeface="微软雅黑"/>
                <a:cs typeface="微软雅黑"/>
              </a:rPr>
              <a:t>技</a:t>
            </a:r>
            <a:r>
              <a:rPr sz="2000" dirty="0">
                <a:latin typeface="微软雅黑"/>
                <a:cs typeface="微软雅黑"/>
              </a:rPr>
              <a:t>术快</a:t>
            </a:r>
            <a:r>
              <a:rPr sz="2000" spc="-15" dirty="0">
                <a:latin typeface="微软雅黑"/>
                <a:cs typeface="微软雅黑"/>
              </a:rPr>
              <a:t>速</a:t>
            </a:r>
            <a:r>
              <a:rPr sz="2000" dirty="0">
                <a:latin typeface="微软雅黑"/>
                <a:cs typeface="微软雅黑"/>
              </a:rPr>
              <a:t>发展</a:t>
            </a:r>
            <a:r>
              <a:rPr sz="2000" spc="-15" dirty="0">
                <a:latin typeface="微软雅黑"/>
                <a:cs typeface="微软雅黑"/>
              </a:rPr>
              <a:t>的</a:t>
            </a:r>
            <a:r>
              <a:rPr sz="2000" dirty="0">
                <a:latin typeface="微软雅黑"/>
                <a:cs typeface="微软雅黑"/>
              </a:rPr>
              <a:t>背景</a:t>
            </a:r>
            <a:r>
              <a:rPr sz="2000" spc="-15" dirty="0">
                <a:latin typeface="微软雅黑"/>
                <a:cs typeface="微软雅黑"/>
              </a:rPr>
              <a:t>下</a:t>
            </a:r>
            <a:r>
              <a:rPr sz="2000" dirty="0">
                <a:latin typeface="微软雅黑"/>
                <a:cs typeface="微软雅黑"/>
              </a:rPr>
              <a:t>，由</a:t>
            </a:r>
            <a:r>
              <a:rPr sz="2000" spc="-15" dirty="0">
                <a:latin typeface="微软雅黑"/>
                <a:cs typeface="微软雅黑"/>
              </a:rPr>
              <a:t>服</a:t>
            </a:r>
            <a:r>
              <a:rPr sz="2000" dirty="0">
                <a:latin typeface="微软雅黑"/>
                <a:cs typeface="微软雅黑"/>
              </a:rPr>
              <a:t>务与</a:t>
            </a:r>
            <a:r>
              <a:rPr sz="2000" spc="-15" dirty="0">
                <a:latin typeface="微软雅黑"/>
                <a:cs typeface="微软雅黑"/>
              </a:rPr>
              <a:t>建</a:t>
            </a:r>
            <a:r>
              <a:rPr sz="2000" dirty="0">
                <a:latin typeface="微软雅黑"/>
                <a:cs typeface="微软雅黑"/>
              </a:rPr>
              <a:t>造 融合出的新的建造模式</a:t>
            </a:r>
            <a:r>
              <a:rPr sz="2000" spc="-15" dirty="0">
                <a:latin typeface="微软雅黑"/>
                <a:cs typeface="微软雅黑"/>
              </a:rPr>
              <a:t>，</a:t>
            </a:r>
            <a:r>
              <a:rPr sz="2000" dirty="0">
                <a:latin typeface="微软雅黑"/>
                <a:cs typeface="微软雅黑"/>
              </a:rPr>
              <a:t>是</a:t>
            </a:r>
            <a:r>
              <a:rPr sz="2000" b="1" dirty="0">
                <a:latin typeface="微软雅黑"/>
                <a:cs typeface="微软雅黑"/>
              </a:rPr>
              <a:t>面</a:t>
            </a:r>
            <a:r>
              <a:rPr sz="2000" b="1" spc="-15" dirty="0">
                <a:latin typeface="微软雅黑"/>
                <a:cs typeface="微软雅黑"/>
              </a:rPr>
              <a:t>向</a:t>
            </a:r>
            <a:r>
              <a:rPr sz="2000" b="1" dirty="0">
                <a:latin typeface="微软雅黑"/>
                <a:cs typeface="微软雅黑"/>
              </a:rPr>
              <a:t>服务</a:t>
            </a:r>
            <a:r>
              <a:rPr sz="2000" b="1" spc="-15" dirty="0">
                <a:latin typeface="微软雅黑"/>
                <a:cs typeface="微软雅黑"/>
              </a:rPr>
              <a:t>的</a:t>
            </a:r>
            <a:r>
              <a:rPr sz="2000" b="1" dirty="0">
                <a:latin typeface="微软雅黑"/>
                <a:cs typeface="微软雅黑"/>
              </a:rPr>
              <a:t>建造</a:t>
            </a:r>
            <a:r>
              <a:rPr sz="2000" spc="-15" dirty="0">
                <a:latin typeface="微软雅黑"/>
                <a:cs typeface="微软雅黑"/>
              </a:rPr>
              <a:t>和</a:t>
            </a:r>
            <a:r>
              <a:rPr sz="2000" b="1" dirty="0">
                <a:latin typeface="微软雅黑"/>
                <a:cs typeface="微软雅黑"/>
              </a:rPr>
              <a:t>基于</a:t>
            </a:r>
            <a:r>
              <a:rPr sz="2000" b="1" spc="-15" dirty="0">
                <a:latin typeface="微软雅黑"/>
                <a:cs typeface="微软雅黑"/>
              </a:rPr>
              <a:t>建</a:t>
            </a:r>
            <a:r>
              <a:rPr sz="2000" b="1" dirty="0">
                <a:latin typeface="微软雅黑"/>
                <a:cs typeface="微软雅黑"/>
              </a:rPr>
              <a:t>造的</a:t>
            </a:r>
            <a:r>
              <a:rPr sz="2000" b="1" spc="-15" dirty="0">
                <a:latin typeface="微软雅黑"/>
                <a:cs typeface="微软雅黑"/>
              </a:rPr>
              <a:t>服</a:t>
            </a:r>
            <a:r>
              <a:rPr sz="2000" b="1" dirty="0">
                <a:latin typeface="微软雅黑"/>
                <a:cs typeface="微软雅黑"/>
              </a:rPr>
              <a:t>务</a:t>
            </a:r>
            <a:r>
              <a:rPr sz="2000" dirty="0">
                <a:latin typeface="微软雅黑"/>
                <a:cs typeface="微软雅黑"/>
              </a:rPr>
              <a:t>的</a:t>
            </a:r>
            <a:r>
              <a:rPr sz="2000" spc="-15" dirty="0">
                <a:latin typeface="微软雅黑"/>
                <a:cs typeface="微软雅黑"/>
              </a:rPr>
              <a:t>整</a:t>
            </a:r>
            <a:r>
              <a:rPr sz="2000" dirty="0">
                <a:latin typeface="微软雅黑"/>
                <a:cs typeface="微软雅黑"/>
              </a:rPr>
              <a:t>合。</a:t>
            </a:r>
            <a:endParaRPr sz="2000">
              <a:latin typeface="微软雅黑"/>
              <a:cs typeface="微软雅黑"/>
            </a:endParaRPr>
          </a:p>
          <a:p>
            <a:pPr marL="12700" marR="5080" indent="457200">
              <a:lnSpc>
                <a:spcPct val="150000"/>
              </a:lnSpc>
            </a:pPr>
            <a:r>
              <a:rPr sz="2000" dirty="0">
                <a:latin typeface="微软雅黑"/>
                <a:cs typeface="微软雅黑"/>
              </a:rPr>
              <a:t>是为了实现建造价值链</a:t>
            </a:r>
            <a:r>
              <a:rPr sz="2000" spc="-10" dirty="0">
                <a:latin typeface="微软雅黑"/>
                <a:cs typeface="微软雅黑"/>
              </a:rPr>
              <a:t>中</a:t>
            </a:r>
            <a:r>
              <a:rPr sz="2000" dirty="0">
                <a:latin typeface="微软雅黑"/>
                <a:cs typeface="微软雅黑"/>
              </a:rPr>
              <a:t>各利</a:t>
            </a:r>
            <a:r>
              <a:rPr sz="2000" spc="-10" dirty="0">
                <a:latin typeface="微软雅黑"/>
                <a:cs typeface="微软雅黑"/>
              </a:rPr>
              <a:t>益</a:t>
            </a:r>
            <a:r>
              <a:rPr sz="2000" dirty="0">
                <a:latin typeface="微软雅黑"/>
                <a:cs typeface="微软雅黑"/>
              </a:rPr>
              <a:t>相关</a:t>
            </a:r>
            <a:r>
              <a:rPr sz="2000" spc="-10" dirty="0">
                <a:latin typeface="微软雅黑"/>
                <a:cs typeface="微软雅黑"/>
              </a:rPr>
              <a:t>者</a:t>
            </a:r>
            <a:r>
              <a:rPr sz="2000" dirty="0">
                <a:latin typeface="微软雅黑"/>
                <a:cs typeface="微软雅黑"/>
              </a:rPr>
              <a:t>的价</a:t>
            </a:r>
            <a:r>
              <a:rPr sz="2000" spc="-10" dirty="0">
                <a:latin typeface="微软雅黑"/>
                <a:cs typeface="微软雅黑"/>
              </a:rPr>
              <a:t>值</a:t>
            </a:r>
            <a:r>
              <a:rPr sz="2000" dirty="0">
                <a:latin typeface="微软雅黑"/>
                <a:cs typeface="微软雅黑"/>
              </a:rPr>
              <a:t>增值</a:t>
            </a:r>
            <a:r>
              <a:rPr sz="2000" spc="-10" dirty="0">
                <a:latin typeface="微软雅黑"/>
                <a:cs typeface="微软雅黑"/>
              </a:rPr>
              <a:t>，</a:t>
            </a:r>
            <a:r>
              <a:rPr sz="2000" dirty="0">
                <a:latin typeface="微软雅黑"/>
                <a:cs typeface="微软雅黑"/>
              </a:rPr>
              <a:t>通</a:t>
            </a:r>
            <a:r>
              <a:rPr sz="2000" spc="5" dirty="0">
                <a:latin typeface="微软雅黑"/>
                <a:cs typeface="微软雅黑"/>
              </a:rPr>
              <a:t>过</a:t>
            </a:r>
            <a:r>
              <a:rPr sz="2000" b="1" spc="-10" dirty="0">
                <a:latin typeface="微软雅黑"/>
                <a:cs typeface="微软雅黑"/>
              </a:rPr>
              <a:t>建</a:t>
            </a:r>
            <a:r>
              <a:rPr sz="2000" b="1" spc="5" dirty="0">
                <a:latin typeface="微软雅黑"/>
                <a:cs typeface="微软雅黑"/>
              </a:rPr>
              <a:t>造过</a:t>
            </a:r>
            <a:r>
              <a:rPr sz="2000" b="1" spc="-20" dirty="0">
                <a:latin typeface="微软雅黑"/>
                <a:cs typeface="微软雅黑"/>
              </a:rPr>
              <a:t>程</a:t>
            </a:r>
            <a:r>
              <a:rPr sz="2000" b="1" spc="5" dirty="0">
                <a:latin typeface="微软雅黑"/>
                <a:cs typeface="微软雅黑"/>
              </a:rPr>
              <a:t>服务</a:t>
            </a:r>
            <a:r>
              <a:rPr sz="2000" b="1" spc="-15" dirty="0">
                <a:latin typeface="微软雅黑"/>
                <a:cs typeface="微软雅黑"/>
              </a:rPr>
              <a:t>化</a:t>
            </a:r>
            <a:r>
              <a:rPr sz="2000" spc="5" dirty="0">
                <a:latin typeface="微软雅黑"/>
                <a:cs typeface="微软雅黑"/>
              </a:rPr>
              <a:t>和 </a:t>
            </a:r>
            <a:r>
              <a:rPr sz="2000" b="1" dirty="0">
                <a:latin typeface="微软雅黑"/>
                <a:cs typeface="微软雅黑"/>
              </a:rPr>
              <a:t>产品使</a:t>
            </a:r>
            <a:r>
              <a:rPr sz="2000" b="1" spc="-15" dirty="0">
                <a:latin typeface="微软雅黑"/>
                <a:cs typeface="微软雅黑"/>
              </a:rPr>
              <a:t>用</a:t>
            </a:r>
            <a:r>
              <a:rPr sz="2000" b="1" dirty="0">
                <a:latin typeface="微软雅黑"/>
                <a:cs typeface="微软雅黑"/>
              </a:rPr>
              <a:t>服</a:t>
            </a:r>
            <a:r>
              <a:rPr sz="2000" b="1" spc="-15" dirty="0">
                <a:latin typeface="微软雅黑"/>
                <a:cs typeface="微软雅黑"/>
              </a:rPr>
              <a:t>务</a:t>
            </a:r>
            <a:r>
              <a:rPr sz="2000" b="1" dirty="0">
                <a:latin typeface="微软雅黑"/>
                <a:cs typeface="微软雅黑"/>
              </a:rPr>
              <a:t>化</a:t>
            </a:r>
            <a:r>
              <a:rPr sz="2000" dirty="0">
                <a:latin typeface="微软雅黑"/>
                <a:cs typeface="微软雅黑"/>
              </a:rPr>
              <a:t>两种</a:t>
            </a:r>
            <a:r>
              <a:rPr sz="2000" spc="-15" dirty="0">
                <a:latin typeface="微软雅黑"/>
                <a:cs typeface="微软雅黑"/>
              </a:rPr>
              <a:t>方</a:t>
            </a:r>
            <a:r>
              <a:rPr sz="2000" dirty="0">
                <a:latin typeface="微软雅黑"/>
                <a:cs typeface="微软雅黑"/>
              </a:rPr>
              <a:t>式</a:t>
            </a:r>
            <a:r>
              <a:rPr sz="2000" spc="-15" dirty="0">
                <a:latin typeface="微软雅黑"/>
                <a:cs typeface="微软雅黑"/>
              </a:rPr>
              <a:t>，</a:t>
            </a:r>
            <a:r>
              <a:rPr sz="2000" dirty="0">
                <a:latin typeface="微软雅黑"/>
                <a:cs typeface="微软雅黑"/>
              </a:rPr>
              <a:t>为相关</a:t>
            </a:r>
            <a:r>
              <a:rPr sz="2000" spc="-15" dirty="0">
                <a:latin typeface="微软雅黑"/>
                <a:cs typeface="微软雅黑"/>
              </a:rPr>
              <a:t>利</a:t>
            </a:r>
            <a:r>
              <a:rPr sz="2000" dirty="0">
                <a:latin typeface="微软雅黑"/>
                <a:cs typeface="微软雅黑"/>
              </a:rPr>
              <a:t>益</a:t>
            </a:r>
            <a:r>
              <a:rPr sz="2000" spc="-15" dirty="0">
                <a:latin typeface="微软雅黑"/>
                <a:cs typeface="微软雅黑"/>
              </a:rPr>
              <a:t>体</a:t>
            </a:r>
            <a:r>
              <a:rPr sz="2000" dirty="0">
                <a:latin typeface="微软雅黑"/>
                <a:cs typeface="微软雅黑"/>
              </a:rPr>
              <a:t>及最终</a:t>
            </a:r>
            <a:r>
              <a:rPr sz="2000" spc="-15" dirty="0">
                <a:latin typeface="微软雅黑"/>
                <a:cs typeface="微软雅黑"/>
              </a:rPr>
              <a:t>用</a:t>
            </a:r>
            <a:r>
              <a:rPr sz="2000" dirty="0">
                <a:latin typeface="微软雅黑"/>
                <a:cs typeface="微软雅黑"/>
              </a:rPr>
              <a:t>户</a:t>
            </a:r>
            <a:r>
              <a:rPr sz="2000" spc="-15" dirty="0">
                <a:latin typeface="微软雅黑"/>
                <a:cs typeface="微软雅黑"/>
              </a:rPr>
              <a:t>提</a:t>
            </a:r>
            <a:r>
              <a:rPr sz="2000" dirty="0">
                <a:latin typeface="微软雅黑"/>
                <a:cs typeface="微软雅黑"/>
              </a:rPr>
              <a:t>供个性</a:t>
            </a:r>
            <a:r>
              <a:rPr sz="2000" spc="-15" dirty="0">
                <a:latin typeface="微软雅黑"/>
                <a:cs typeface="微软雅黑"/>
              </a:rPr>
              <a:t>化</a:t>
            </a:r>
            <a:r>
              <a:rPr sz="2000" dirty="0">
                <a:latin typeface="微软雅黑"/>
                <a:cs typeface="微软雅黑"/>
              </a:rPr>
              <a:t>的</a:t>
            </a:r>
            <a:r>
              <a:rPr sz="2000" spc="-15" dirty="0">
                <a:latin typeface="微软雅黑"/>
                <a:cs typeface="微软雅黑"/>
              </a:rPr>
              <a:t>“</a:t>
            </a:r>
            <a:r>
              <a:rPr sz="2000" dirty="0">
                <a:latin typeface="微软雅黑"/>
                <a:cs typeface="微软雅黑"/>
              </a:rPr>
              <a:t>建</a:t>
            </a:r>
            <a:r>
              <a:rPr sz="2000" spc="5" dirty="0">
                <a:latin typeface="微软雅黑"/>
                <a:cs typeface="微软雅黑"/>
              </a:rPr>
              <a:t>造</a:t>
            </a:r>
            <a:r>
              <a:rPr sz="2000" dirty="0">
                <a:latin typeface="微软雅黑"/>
                <a:cs typeface="微软雅黑"/>
              </a:rPr>
              <a:t>+服</a:t>
            </a:r>
            <a:r>
              <a:rPr sz="2000" spc="-15" dirty="0">
                <a:latin typeface="微软雅黑"/>
                <a:cs typeface="微软雅黑"/>
              </a:rPr>
              <a:t>务</a:t>
            </a:r>
            <a:r>
              <a:rPr sz="2000" dirty="0">
                <a:latin typeface="微软雅黑"/>
                <a:cs typeface="微软雅黑"/>
              </a:rPr>
              <a:t>”  综合解决方案，实现建</a:t>
            </a:r>
            <a:r>
              <a:rPr sz="2000" spc="-15" dirty="0">
                <a:latin typeface="微软雅黑"/>
                <a:cs typeface="微软雅黑"/>
              </a:rPr>
              <a:t>造</a:t>
            </a:r>
            <a:r>
              <a:rPr sz="2000" dirty="0">
                <a:latin typeface="微软雅黑"/>
                <a:cs typeface="微软雅黑"/>
              </a:rPr>
              <a:t>资源</a:t>
            </a:r>
            <a:r>
              <a:rPr sz="2000" spc="-15" dirty="0">
                <a:latin typeface="微软雅黑"/>
                <a:cs typeface="微软雅黑"/>
              </a:rPr>
              <a:t>高</a:t>
            </a:r>
            <a:r>
              <a:rPr sz="2000" dirty="0">
                <a:latin typeface="微软雅黑"/>
                <a:cs typeface="微软雅黑"/>
              </a:rPr>
              <a:t>效整</a:t>
            </a:r>
            <a:r>
              <a:rPr sz="2000" spc="-15" dirty="0">
                <a:latin typeface="微软雅黑"/>
                <a:cs typeface="微软雅黑"/>
              </a:rPr>
              <a:t>合</a:t>
            </a:r>
            <a:r>
              <a:rPr sz="2000" dirty="0">
                <a:latin typeface="微软雅黑"/>
                <a:cs typeface="微软雅黑"/>
              </a:rPr>
              <a:t>的一</a:t>
            </a:r>
            <a:r>
              <a:rPr sz="2000" spc="-15" dirty="0">
                <a:latin typeface="微软雅黑"/>
                <a:cs typeface="微软雅黑"/>
              </a:rPr>
              <a:t>种</a:t>
            </a:r>
            <a:r>
              <a:rPr sz="2000" dirty="0">
                <a:latin typeface="微软雅黑"/>
                <a:cs typeface="微软雅黑"/>
              </a:rPr>
              <a:t>新型</a:t>
            </a:r>
            <a:r>
              <a:rPr sz="2000" spc="-15" dirty="0">
                <a:latin typeface="微软雅黑"/>
                <a:cs typeface="微软雅黑"/>
              </a:rPr>
              <a:t>建</a:t>
            </a:r>
            <a:r>
              <a:rPr sz="2000" dirty="0">
                <a:latin typeface="微软雅黑"/>
                <a:cs typeface="微软雅黑"/>
              </a:rPr>
              <a:t>造模</a:t>
            </a:r>
            <a:r>
              <a:rPr sz="2000" spc="-15" dirty="0">
                <a:latin typeface="微软雅黑"/>
                <a:cs typeface="微软雅黑"/>
              </a:rPr>
              <a:t>式</a:t>
            </a:r>
            <a:r>
              <a:rPr sz="2000" dirty="0">
                <a:latin typeface="微软雅黑"/>
                <a:cs typeface="微软雅黑"/>
              </a:rPr>
              <a:t>。</a:t>
            </a:r>
            <a:endParaRPr sz="2000">
              <a:latin typeface="微软雅黑"/>
              <a:cs typeface="微软雅黑"/>
            </a:endParaRPr>
          </a:p>
        </p:txBody>
      </p:sp>
      <p:sp>
        <p:nvSpPr>
          <p:cNvPr id="4" name="object 4"/>
          <p:cNvSpPr/>
          <p:nvPr/>
        </p:nvSpPr>
        <p:spPr>
          <a:xfrm>
            <a:off x="3715511" y="3982210"/>
            <a:ext cx="4760976" cy="2790444"/>
          </a:xfrm>
          <a:prstGeom prst="rect">
            <a:avLst/>
          </a:prstGeom>
          <a:blipFill>
            <a:blip r:embed="rId5" cstate="print"/>
            <a:stretch>
              <a:fillRect/>
            </a:stretch>
          </a:blipFill>
        </p:spPr>
        <p:txBody>
          <a:bodyPr wrap="square" lIns="0" tIns="0" rIns="0" bIns="0" rtlCol="0"/>
          <a:lstStyle/>
          <a:p>
            <a:endParaRPr/>
          </a:p>
        </p:txBody>
      </p:sp>
      <p:pic>
        <p:nvPicPr>
          <p:cNvPr id="5" name="luvvoice.com-20240823-fdBr">
            <a:hlinkClick r:id="" action="ppaction://media"/>
            <a:extLst>
              <a:ext uri="{FF2B5EF4-FFF2-40B4-BE49-F238E27FC236}">
                <a16:creationId xmlns:a16="http://schemas.microsoft.com/office/drawing/2014/main" id="{C9A86220-A001-E94E-8B76-6BF481D7A4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0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7336" y="421589"/>
            <a:ext cx="4861560"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1F487C"/>
                </a:solidFill>
                <a:latin typeface="微软雅黑"/>
                <a:cs typeface="微软雅黑"/>
              </a:rPr>
              <a:t>1</a:t>
            </a:r>
            <a:r>
              <a:rPr sz="2800" b="1" spc="-10" dirty="0">
                <a:solidFill>
                  <a:srgbClr val="1F487C"/>
                </a:solidFill>
                <a:latin typeface="微软雅黑"/>
                <a:cs typeface="微软雅黑"/>
              </a:rPr>
              <a:t>、工程建造服务化理念与价值</a:t>
            </a:r>
            <a:endParaRPr sz="2800">
              <a:latin typeface="微软雅黑"/>
              <a:cs typeface="微软雅黑"/>
            </a:endParaRPr>
          </a:p>
        </p:txBody>
      </p:sp>
      <p:sp>
        <p:nvSpPr>
          <p:cNvPr id="3" name="object 3"/>
          <p:cNvSpPr txBox="1"/>
          <p:nvPr/>
        </p:nvSpPr>
        <p:spPr>
          <a:xfrm>
            <a:off x="1576197" y="1054100"/>
            <a:ext cx="9127490" cy="2265045"/>
          </a:xfrm>
          <a:prstGeom prst="rect">
            <a:avLst/>
          </a:prstGeom>
        </p:spPr>
        <p:txBody>
          <a:bodyPr vert="horz" wrap="square" lIns="0" tIns="12700" rIns="0" bIns="0" rtlCol="0">
            <a:spAutoFit/>
          </a:bodyPr>
          <a:lstStyle/>
          <a:p>
            <a:pPr marL="355600" indent="-342900">
              <a:lnSpc>
                <a:spcPct val="100000"/>
              </a:lnSpc>
              <a:spcBef>
                <a:spcPts val="100"/>
              </a:spcBef>
              <a:buSzPct val="118750"/>
              <a:buFont typeface="Wingdings"/>
              <a:buChar char=""/>
              <a:tabLst>
                <a:tab pos="355600" algn="l"/>
              </a:tabLst>
            </a:pPr>
            <a:r>
              <a:rPr sz="2400" b="1" dirty="0">
                <a:latin typeface="微软雅黑"/>
                <a:cs typeface="微软雅黑"/>
              </a:rPr>
              <a:t>建造服务化的理念与类型</a:t>
            </a:r>
            <a:endParaRPr sz="2400">
              <a:latin typeface="微软雅黑"/>
              <a:cs typeface="微软雅黑"/>
            </a:endParaRPr>
          </a:p>
          <a:p>
            <a:pPr marL="476250">
              <a:lnSpc>
                <a:spcPct val="100000"/>
              </a:lnSpc>
              <a:spcBef>
                <a:spcPts val="1550"/>
              </a:spcBef>
            </a:pPr>
            <a:r>
              <a:rPr sz="2000" dirty="0">
                <a:latin typeface="微软雅黑"/>
                <a:cs typeface="微软雅黑"/>
              </a:rPr>
              <a:t>建造服务化可以从组织</a:t>
            </a:r>
            <a:r>
              <a:rPr sz="2000" spc="-15" dirty="0">
                <a:latin typeface="微软雅黑"/>
                <a:cs typeface="微软雅黑"/>
              </a:rPr>
              <a:t>形</a:t>
            </a:r>
            <a:r>
              <a:rPr sz="2000" dirty="0">
                <a:latin typeface="微软雅黑"/>
                <a:cs typeface="微软雅黑"/>
              </a:rPr>
              <a:t>态和</a:t>
            </a:r>
            <a:r>
              <a:rPr sz="2000" spc="-15" dirty="0">
                <a:latin typeface="微软雅黑"/>
                <a:cs typeface="微软雅黑"/>
              </a:rPr>
              <a:t>服</a:t>
            </a:r>
            <a:r>
              <a:rPr sz="2000" dirty="0">
                <a:latin typeface="微软雅黑"/>
                <a:cs typeface="微软雅黑"/>
              </a:rPr>
              <a:t>务对</a:t>
            </a:r>
            <a:r>
              <a:rPr sz="2000" spc="-15" dirty="0">
                <a:latin typeface="微软雅黑"/>
                <a:cs typeface="微软雅黑"/>
              </a:rPr>
              <a:t>象</a:t>
            </a:r>
            <a:r>
              <a:rPr sz="2000" dirty="0">
                <a:latin typeface="微软雅黑"/>
                <a:cs typeface="微软雅黑"/>
              </a:rPr>
              <a:t>两个</a:t>
            </a:r>
            <a:r>
              <a:rPr sz="2000" spc="-15" dirty="0">
                <a:latin typeface="微软雅黑"/>
                <a:cs typeface="微软雅黑"/>
              </a:rPr>
              <a:t>方</a:t>
            </a:r>
            <a:r>
              <a:rPr sz="2000" dirty="0">
                <a:latin typeface="微软雅黑"/>
                <a:cs typeface="微软雅黑"/>
              </a:rPr>
              <a:t>面进</a:t>
            </a:r>
            <a:r>
              <a:rPr sz="2000" spc="-15" dirty="0">
                <a:latin typeface="微软雅黑"/>
                <a:cs typeface="微软雅黑"/>
              </a:rPr>
              <a:t>行</a:t>
            </a:r>
            <a:r>
              <a:rPr sz="2000" dirty="0">
                <a:latin typeface="微软雅黑"/>
                <a:cs typeface="微软雅黑"/>
              </a:rPr>
              <a:t>分类。</a:t>
            </a:r>
            <a:endParaRPr sz="2000">
              <a:latin typeface="微软雅黑"/>
              <a:cs typeface="微软雅黑"/>
            </a:endParaRPr>
          </a:p>
          <a:p>
            <a:pPr marL="476250">
              <a:lnSpc>
                <a:spcPct val="100000"/>
              </a:lnSpc>
              <a:spcBef>
                <a:spcPts val="1200"/>
              </a:spcBef>
            </a:pPr>
            <a:r>
              <a:rPr sz="2000" dirty="0">
                <a:latin typeface="微软雅黑"/>
                <a:cs typeface="微软雅黑"/>
              </a:rPr>
              <a:t>从</a:t>
            </a:r>
            <a:r>
              <a:rPr sz="2000" b="1" dirty="0">
                <a:latin typeface="微软雅黑"/>
                <a:cs typeface="微软雅黑"/>
              </a:rPr>
              <a:t>组织形态</a:t>
            </a:r>
            <a:r>
              <a:rPr sz="2000" spc="5" dirty="0">
                <a:latin typeface="微软雅黑"/>
                <a:cs typeface="微软雅黑"/>
              </a:rPr>
              <a:t>来看</a:t>
            </a:r>
            <a:r>
              <a:rPr sz="2000" spc="-5" dirty="0">
                <a:latin typeface="微软雅黑"/>
                <a:cs typeface="微软雅黑"/>
              </a:rPr>
              <a:t>，</a:t>
            </a:r>
            <a:r>
              <a:rPr sz="2000" spc="5" dirty="0">
                <a:latin typeface="微软雅黑"/>
                <a:cs typeface="微软雅黑"/>
              </a:rPr>
              <a:t>建造</a:t>
            </a:r>
            <a:r>
              <a:rPr sz="2000" spc="-20" dirty="0">
                <a:latin typeface="微软雅黑"/>
                <a:cs typeface="微软雅黑"/>
              </a:rPr>
              <a:t>服</a:t>
            </a:r>
            <a:r>
              <a:rPr sz="2000" spc="5" dirty="0">
                <a:latin typeface="微软雅黑"/>
                <a:cs typeface="微软雅黑"/>
              </a:rPr>
              <a:t>务化</a:t>
            </a:r>
            <a:r>
              <a:rPr sz="2000" spc="-20" dirty="0">
                <a:latin typeface="微软雅黑"/>
                <a:cs typeface="微软雅黑"/>
              </a:rPr>
              <a:t>可</a:t>
            </a:r>
            <a:r>
              <a:rPr sz="2000" spc="5" dirty="0">
                <a:latin typeface="微软雅黑"/>
                <a:cs typeface="微软雅黑"/>
              </a:rPr>
              <a:t>以分</a:t>
            </a:r>
            <a:r>
              <a:rPr sz="2000" spc="-20" dirty="0">
                <a:latin typeface="微软雅黑"/>
                <a:cs typeface="微软雅黑"/>
              </a:rPr>
              <a:t>为</a:t>
            </a:r>
            <a:r>
              <a:rPr sz="2000" spc="5" dirty="0">
                <a:latin typeface="微软雅黑"/>
                <a:cs typeface="微软雅黑"/>
              </a:rPr>
              <a:t>服务</a:t>
            </a:r>
            <a:r>
              <a:rPr sz="2000" spc="-20" dirty="0">
                <a:latin typeface="微软雅黑"/>
                <a:cs typeface="微软雅黑"/>
              </a:rPr>
              <a:t>企</a:t>
            </a:r>
            <a:r>
              <a:rPr sz="2000" spc="5" dirty="0">
                <a:latin typeface="微软雅黑"/>
                <a:cs typeface="微软雅黑"/>
              </a:rPr>
              <a:t>业向</a:t>
            </a:r>
            <a:r>
              <a:rPr sz="2000" spc="-20" dirty="0">
                <a:latin typeface="微软雅黑"/>
                <a:cs typeface="微软雅黑"/>
              </a:rPr>
              <a:t>建</a:t>
            </a:r>
            <a:r>
              <a:rPr sz="2000" spc="5" dirty="0">
                <a:latin typeface="微软雅黑"/>
                <a:cs typeface="微软雅黑"/>
              </a:rPr>
              <a:t>筑领</a:t>
            </a:r>
            <a:r>
              <a:rPr sz="2000" spc="-20" dirty="0">
                <a:latin typeface="微软雅黑"/>
                <a:cs typeface="微软雅黑"/>
              </a:rPr>
              <a:t>域</a:t>
            </a:r>
            <a:r>
              <a:rPr sz="2000" spc="5" dirty="0">
                <a:latin typeface="微软雅黑"/>
                <a:cs typeface="微软雅黑"/>
              </a:rPr>
              <a:t>的拓</a:t>
            </a:r>
            <a:r>
              <a:rPr sz="2000" spc="-20" dirty="0">
                <a:latin typeface="微软雅黑"/>
                <a:cs typeface="微软雅黑"/>
              </a:rPr>
              <a:t>展</a:t>
            </a:r>
            <a:r>
              <a:rPr sz="2000" spc="5" dirty="0">
                <a:latin typeface="微软雅黑"/>
                <a:cs typeface="微软雅黑"/>
              </a:rPr>
              <a:t>和建</a:t>
            </a:r>
            <a:r>
              <a:rPr sz="2000" spc="-20" dirty="0">
                <a:latin typeface="微软雅黑"/>
                <a:cs typeface="微软雅黑"/>
              </a:rPr>
              <a:t>筑</a:t>
            </a:r>
            <a:r>
              <a:rPr sz="2000" spc="5" dirty="0">
                <a:latin typeface="微软雅黑"/>
                <a:cs typeface="微软雅黑"/>
              </a:rPr>
              <a:t>企</a:t>
            </a:r>
            <a:endParaRPr sz="2000">
              <a:latin typeface="微软雅黑"/>
              <a:cs typeface="微软雅黑"/>
            </a:endParaRPr>
          </a:p>
          <a:p>
            <a:pPr marL="18415">
              <a:lnSpc>
                <a:spcPct val="100000"/>
              </a:lnSpc>
              <a:spcBef>
                <a:spcPts val="1200"/>
              </a:spcBef>
            </a:pPr>
            <a:r>
              <a:rPr sz="2000" dirty="0">
                <a:latin typeface="微软雅黑"/>
                <a:cs typeface="微软雅黑"/>
              </a:rPr>
              <a:t>业向服务领域的渗透。</a:t>
            </a:r>
            <a:endParaRPr sz="2000">
              <a:latin typeface="微软雅黑"/>
              <a:cs typeface="微软雅黑"/>
            </a:endParaRPr>
          </a:p>
          <a:p>
            <a:pPr marL="476250">
              <a:lnSpc>
                <a:spcPct val="100000"/>
              </a:lnSpc>
              <a:spcBef>
                <a:spcPts val="1200"/>
              </a:spcBef>
            </a:pPr>
            <a:r>
              <a:rPr sz="2000" dirty="0">
                <a:latin typeface="微软雅黑"/>
                <a:cs typeface="微软雅黑"/>
              </a:rPr>
              <a:t>从</a:t>
            </a:r>
            <a:r>
              <a:rPr sz="2000" b="1" dirty="0">
                <a:latin typeface="微软雅黑"/>
                <a:cs typeface="微软雅黑"/>
              </a:rPr>
              <a:t>服务</a:t>
            </a:r>
            <a:r>
              <a:rPr sz="2000" b="1" spc="-15" dirty="0">
                <a:latin typeface="微软雅黑"/>
                <a:cs typeface="微软雅黑"/>
              </a:rPr>
              <a:t>对</a:t>
            </a:r>
            <a:r>
              <a:rPr sz="2000" b="1" dirty="0">
                <a:latin typeface="微软雅黑"/>
                <a:cs typeface="微软雅黑"/>
              </a:rPr>
              <a:t>象</a:t>
            </a:r>
            <a:r>
              <a:rPr sz="2000" spc="-15" dirty="0">
                <a:latin typeface="微软雅黑"/>
                <a:cs typeface="微软雅黑"/>
              </a:rPr>
              <a:t>来</a:t>
            </a:r>
            <a:r>
              <a:rPr sz="2000" dirty="0">
                <a:latin typeface="微软雅黑"/>
                <a:cs typeface="微软雅黑"/>
              </a:rPr>
              <a:t>看，建</a:t>
            </a:r>
            <a:r>
              <a:rPr sz="2000" spc="-15" dirty="0">
                <a:latin typeface="微软雅黑"/>
                <a:cs typeface="微软雅黑"/>
              </a:rPr>
              <a:t>造</a:t>
            </a:r>
            <a:r>
              <a:rPr sz="2000" dirty="0">
                <a:latin typeface="微软雅黑"/>
                <a:cs typeface="微软雅黑"/>
              </a:rPr>
              <a:t>服</a:t>
            </a:r>
            <a:r>
              <a:rPr sz="2000" spc="-15" dirty="0">
                <a:latin typeface="微软雅黑"/>
                <a:cs typeface="微软雅黑"/>
              </a:rPr>
              <a:t>务</a:t>
            </a:r>
            <a:r>
              <a:rPr sz="2000" dirty="0">
                <a:latin typeface="微软雅黑"/>
                <a:cs typeface="微软雅黑"/>
              </a:rPr>
              <a:t>化又可</a:t>
            </a:r>
            <a:r>
              <a:rPr sz="2000" spc="-15" dirty="0">
                <a:latin typeface="微软雅黑"/>
                <a:cs typeface="微软雅黑"/>
              </a:rPr>
              <a:t>以</a:t>
            </a:r>
            <a:r>
              <a:rPr sz="2000" dirty="0">
                <a:latin typeface="微软雅黑"/>
                <a:cs typeface="微软雅黑"/>
              </a:rPr>
              <a:t>分</a:t>
            </a:r>
            <a:r>
              <a:rPr sz="2000" spc="-15" dirty="0">
                <a:latin typeface="微软雅黑"/>
                <a:cs typeface="微软雅黑"/>
              </a:rPr>
              <a:t>为</a:t>
            </a:r>
            <a:r>
              <a:rPr sz="2000" dirty="0">
                <a:latin typeface="微软雅黑"/>
                <a:cs typeface="微软雅黑"/>
              </a:rPr>
              <a:t>建造过</a:t>
            </a:r>
            <a:r>
              <a:rPr sz="2000" spc="-15" dirty="0">
                <a:latin typeface="微软雅黑"/>
                <a:cs typeface="微软雅黑"/>
              </a:rPr>
              <a:t>程</a:t>
            </a:r>
            <a:r>
              <a:rPr sz="2000" dirty="0">
                <a:latin typeface="微软雅黑"/>
                <a:cs typeface="微软雅黑"/>
              </a:rPr>
              <a:t>服</a:t>
            </a:r>
            <a:r>
              <a:rPr sz="2000" spc="-15" dirty="0">
                <a:latin typeface="微软雅黑"/>
                <a:cs typeface="微软雅黑"/>
              </a:rPr>
              <a:t>务</a:t>
            </a:r>
            <a:r>
              <a:rPr sz="2000" dirty="0">
                <a:latin typeface="微软雅黑"/>
                <a:cs typeface="微软雅黑"/>
              </a:rPr>
              <a:t>化和产</a:t>
            </a:r>
            <a:r>
              <a:rPr sz="2000" spc="-15" dirty="0">
                <a:latin typeface="微软雅黑"/>
                <a:cs typeface="微软雅黑"/>
              </a:rPr>
              <a:t>品</a:t>
            </a:r>
            <a:r>
              <a:rPr sz="2000" dirty="0">
                <a:latin typeface="微软雅黑"/>
                <a:cs typeface="微软雅黑"/>
              </a:rPr>
              <a:t>使</a:t>
            </a:r>
            <a:r>
              <a:rPr sz="2000" spc="-15" dirty="0">
                <a:latin typeface="微软雅黑"/>
                <a:cs typeface="微软雅黑"/>
              </a:rPr>
              <a:t>用</a:t>
            </a:r>
            <a:r>
              <a:rPr sz="2000" dirty="0">
                <a:latin typeface="微软雅黑"/>
                <a:cs typeface="微软雅黑"/>
              </a:rPr>
              <a:t>服务化。</a:t>
            </a:r>
            <a:endParaRPr sz="2000">
              <a:latin typeface="微软雅黑"/>
              <a:cs typeface="微软雅黑"/>
            </a:endParaRPr>
          </a:p>
        </p:txBody>
      </p:sp>
      <p:sp>
        <p:nvSpPr>
          <p:cNvPr id="4" name="object 4"/>
          <p:cNvSpPr/>
          <p:nvPr/>
        </p:nvSpPr>
        <p:spPr>
          <a:xfrm>
            <a:off x="4468745" y="3453761"/>
            <a:ext cx="3403861" cy="3289561"/>
          </a:xfrm>
          <a:prstGeom prst="rect">
            <a:avLst/>
          </a:prstGeom>
          <a:blipFill>
            <a:blip r:embed="rId5" cstate="print"/>
            <a:stretch>
              <a:fillRect/>
            </a:stretch>
          </a:blipFill>
        </p:spPr>
        <p:txBody>
          <a:bodyPr wrap="square" lIns="0" tIns="0" rIns="0" bIns="0" rtlCol="0"/>
          <a:lstStyle/>
          <a:p>
            <a:endParaRPr/>
          </a:p>
        </p:txBody>
      </p:sp>
      <p:graphicFrame>
        <p:nvGraphicFramePr>
          <p:cNvPr id="5" name="object 5"/>
          <p:cNvGraphicFramePr>
            <a:graphicFrameLocks noGrp="1"/>
          </p:cNvGraphicFramePr>
          <p:nvPr/>
        </p:nvGraphicFramePr>
        <p:xfrm>
          <a:off x="3692652" y="3445764"/>
          <a:ext cx="4948553" cy="3297935"/>
        </p:xfrm>
        <a:graphic>
          <a:graphicData uri="http://schemas.openxmlformats.org/drawingml/2006/table">
            <a:tbl>
              <a:tblPr firstRow="1" bandRow="1">
                <a:tableStyleId>{2D5ABB26-0587-4C30-8999-92F81FD0307C}</a:tableStyleId>
              </a:tblPr>
              <a:tblGrid>
                <a:gridCol w="1959610">
                  <a:extLst>
                    <a:ext uri="{9D8B030D-6E8A-4147-A177-3AD203B41FA5}">
                      <a16:colId xmlns:a16="http://schemas.microsoft.com/office/drawing/2014/main" val="20000"/>
                    </a:ext>
                  </a:extLst>
                </a:gridCol>
                <a:gridCol w="1082039">
                  <a:extLst>
                    <a:ext uri="{9D8B030D-6E8A-4147-A177-3AD203B41FA5}">
                      <a16:colId xmlns:a16="http://schemas.microsoft.com/office/drawing/2014/main" val="20001"/>
                    </a:ext>
                  </a:extLst>
                </a:gridCol>
                <a:gridCol w="1906904">
                  <a:extLst>
                    <a:ext uri="{9D8B030D-6E8A-4147-A177-3AD203B41FA5}">
                      <a16:colId xmlns:a16="http://schemas.microsoft.com/office/drawing/2014/main" val="20002"/>
                    </a:ext>
                  </a:extLst>
                </a:gridCol>
              </a:tblGrid>
              <a:tr h="1648968">
                <a:tc>
                  <a:txBody>
                    <a:bodyPr/>
                    <a:lstStyle/>
                    <a:p>
                      <a:pPr marL="88265">
                        <a:lnSpc>
                          <a:spcPct val="100000"/>
                        </a:lnSpc>
                        <a:spcBef>
                          <a:spcPts val="1065"/>
                        </a:spcBef>
                      </a:pPr>
                      <a:r>
                        <a:rPr sz="1800" dirty="0">
                          <a:latin typeface="微软雅黑"/>
                          <a:cs typeface="微软雅黑"/>
                        </a:rPr>
                        <a:t>建造过程服务化</a:t>
                      </a:r>
                      <a:endParaRPr sz="1800">
                        <a:latin typeface="微软雅黑"/>
                        <a:cs typeface="微软雅黑"/>
                      </a:endParaRPr>
                    </a:p>
                    <a:p>
                      <a:pPr>
                        <a:lnSpc>
                          <a:spcPct val="100000"/>
                        </a:lnSpc>
                        <a:spcBef>
                          <a:spcPts val="15"/>
                        </a:spcBef>
                      </a:pPr>
                      <a:endParaRPr sz="2350">
                        <a:latin typeface="Times New Roman"/>
                        <a:cs typeface="Times New Roman"/>
                      </a:endParaRPr>
                    </a:p>
                    <a:p>
                      <a:pPr marL="1114425" marR="151130" indent="-76200">
                        <a:lnSpc>
                          <a:spcPct val="128299"/>
                        </a:lnSpc>
                      </a:pPr>
                      <a:r>
                        <a:rPr sz="1200" b="1" dirty="0">
                          <a:solidFill>
                            <a:srgbClr val="FFFFFF"/>
                          </a:solidFill>
                          <a:latin typeface="微软雅黑"/>
                          <a:cs typeface="微软雅黑"/>
                        </a:rPr>
                        <a:t>基于数据的 工程咨询</a:t>
                      </a:r>
                      <a:endParaRPr sz="1200">
                        <a:latin typeface="微软雅黑"/>
                        <a:cs typeface="微软雅黑"/>
                      </a:endParaRPr>
                    </a:p>
                  </a:txBody>
                  <a:tcPr marL="0" marR="0" marT="135255" marB="0">
                    <a:lnL w="9525">
                      <a:solidFill>
                        <a:srgbClr val="3399FF"/>
                      </a:solidFill>
                      <a:prstDash val="solid"/>
                    </a:lnL>
                    <a:lnT w="9525">
                      <a:solidFill>
                        <a:srgbClr val="3399FF"/>
                      </a:solidFill>
                      <a:prstDash val="solid"/>
                    </a:lnT>
                    <a:lnB w="6350">
                      <a:solidFill>
                        <a:srgbClr val="99CCFF"/>
                      </a:solidFill>
                      <a:prstDash val="solid"/>
                    </a:lnB>
                  </a:tcPr>
                </a:tc>
                <a:tc>
                  <a:txBody>
                    <a:bodyPr/>
                    <a:lstStyle/>
                    <a:p>
                      <a:pPr marL="312420" marR="151765" indent="-152400">
                        <a:lnSpc>
                          <a:spcPct val="128299"/>
                        </a:lnSpc>
                        <a:spcBef>
                          <a:spcPts val="1025"/>
                        </a:spcBef>
                      </a:pPr>
                      <a:r>
                        <a:rPr sz="1200" b="1" dirty="0">
                          <a:solidFill>
                            <a:srgbClr val="FFFFFF"/>
                          </a:solidFill>
                          <a:latin typeface="微软雅黑"/>
                          <a:cs typeface="微软雅黑"/>
                        </a:rPr>
                        <a:t>网络协同建 造服务</a:t>
                      </a:r>
                      <a:endParaRPr sz="1200">
                        <a:latin typeface="微软雅黑"/>
                        <a:cs typeface="微软雅黑"/>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spcBef>
                          <a:spcPts val="45"/>
                        </a:spcBef>
                      </a:pPr>
                      <a:endParaRPr sz="1450">
                        <a:latin typeface="Times New Roman"/>
                        <a:cs typeface="Times New Roman"/>
                      </a:endParaRPr>
                    </a:p>
                    <a:p>
                      <a:pPr marL="158750">
                        <a:lnSpc>
                          <a:spcPct val="100000"/>
                        </a:lnSpc>
                      </a:pPr>
                      <a:r>
                        <a:rPr sz="2000" b="1" dirty="0">
                          <a:solidFill>
                            <a:srgbClr val="FFFFFF"/>
                          </a:solidFill>
                          <a:latin typeface="微软雅黑"/>
                          <a:cs typeface="微软雅黑"/>
                        </a:rPr>
                        <a:t>建造服</a:t>
                      </a:r>
                      <a:endParaRPr sz="2000">
                        <a:latin typeface="微软雅黑"/>
                        <a:cs typeface="微软雅黑"/>
                      </a:endParaRPr>
                    </a:p>
                  </a:txBody>
                  <a:tcPr marL="0" marR="0" marT="130175" marB="0">
                    <a:lnT w="9525">
                      <a:solidFill>
                        <a:srgbClr val="3399FF"/>
                      </a:solidFill>
                      <a:prstDash val="solid"/>
                    </a:lnT>
                    <a:lnB w="6350">
                      <a:solidFill>
                        <a:srgbClr val="99CCFF"/>
                      </a:solidFill>
                      <a:prstDash val="solid"/>
                    </a:lnB>
                  </a:tcPr>
                </a:tc>
                <a:tc>
                  <a:txBody>
                    <a:bodyPr/>
                    <a:lstStyle/>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spcBef>
                          <a:spcPts val="20"/>
                        </a:spcBef>
                      </a:pPr>
                      <a:endParaRPr sz="1950">
                        <a:latin typeface="Times New Roman"/>
                        <a:cs typeface="Times New Roman"/>
                      </a:endParaRPr>
                    </a:p>
                    <a:p>
                      <a:pPr marL="463550" marR="977265" indent="-304800">
                        <a:lnSpc>
                          <a:spcPct val="128299"/>
                        </a:lnSpc>
                      </a:pPr>
                      <a:r>
                        <a:rPr sz="1200" b="1" dirty="0">
                          <a:solidFill>
                            <a:srgbClr val="FFFFFF"/>
                          </a:solidFill>
                          <a:latin typeface="微软雅黑"/>
                          <a:cs typeface="微软雅黑"/>
                        </a:rPr>
                        <a:t>工程金融服 务</a:t>
                      </a:r>
                      <a:endParaRPr sz="1200">
                        <a:latin typeface="微软雅黑"/>
                        <a:cs typeface="微软雅黑"/>
                      </a:endParaRPr>
                    </a:p>
                  </a:txBody>
                  <a:tcPr marL="0" marR="0" marT="0" marB="0">
                    <a:lnR w="9525">
                      <a:solidFill>
                        <a:srgbClr val="3399FF"/>
                      </a:solidFill>
                      <a:prstDash val="solid"/>
                    </a:lnR>
                    <a:lnT w="9525">
                      <a:solidFill>
                        <a:srgbClr val="3399FF"/>
                      </a:solidFill>
                      <a:prstDash val="solid"/>
                    </a:lnT>
                    <a:lnB w="6350">
                      <a:solidFill>
                        <a:srgbClr val="99CCFF"/>
                      </a:solidFill>
                      <a:prstDash val="solid"/>
                    </a:lnB>
                  </a:tcPr>
                </a:tc>
                <a:extLst>
                  <a:ext uri="{0D108BD9-81ED-4DB2-BD59-A6C34878D82A}">
                    <a16:rowId xmlns:a16="http://schemas.microsoft.com/office/drawing/2014/main" val="10000"/>
                  </a:ext>
                </a:extLst>
              </a:tr>
              <a:tr h="1648967">
                <a:tc>
                  <a:txBody>
                    <a:bodyPr/>
                    <a:lstStyle/>
                    <a:p>
                      <a:pPr>
                        <a:lnSpc>
                          <a:spcPct val="100000"/>
                        </a:lnSpc>
                      </a:pPr>
                      <a:endParaRPr sz="1600">
                        <a:latin typeface="Times New Roman"/>
                        <a:cs typeface="Times New Roman"/>
                      </a:endParaRPr>
                    </a:p>
                    <a:p>
                      <a:pPr>
                        <a:lnSpc>
                          <a:spcPct val="100000"/>
                        </a:lnSpc>
                        <a:spcBef>
                          <a:spcPts val="45"/>
                        </a:spcBef>
                      </a:pPr>
                      <a:endParaRPr sz="1950">
                        <a:latin typeface="Times New Roman"/>
                        <a:cs typeface="Times New Roman"/>
                      </a:endParaRPr>
                    </a:p>
                    <a:p>
                      <a:pPr marL="1036955">
                        <a:lnSpc>
                          <a:spcPct val="100000"/>
                        </a:lnSpc>
                      </a:pPr>
                      <a:r>
                        <a:rPr sz="1200" b="1" dirty="0">
                          <a:solidFill>
                            <a:srgbClr val="FFFFFF"/>
                          </a:solidFill>
                          <a:latin typeface="微软雅黑"/>
                          <a:cs typeface="微软雅黑"/>
                        </a:rPr>
                        <a:t>个性化服务</a:t>
                      </a:r>
                      <a:endParaRPr sz="1200">
                        <a:latin typeface="微软雅黑"/>
                        <a:cs typeface="微软雅黑"/>
                      </a:endParaRPr>
                    </a:p>
                    <a:p>
                      <a:pPr>
                        <a:lnSpc>
                          <a:spcPct val="100000"/>
                        </a:lnSpc>
                      </a:pPr>
                      <a:endParaRPr sz="1600">
                        <a:latin typeface="Times New Roman"/>
                        <a:cs typeface="Times New Roman"/>
                      </a:endParaRPr>
                    </a:p>
                    <a:p>
                      <a:pPr>
                        <a:lnSpc>
                          <a:spcPct val="100000"/>
                        </a:lnSpc>
                        <a:spcBef>
                          <a:spcPts val="50"/>
                        </a:spcBef>
                      </a:pPr>
                      <a:endParaRPr sz="2050">
                        <a:latin typeface="Times New Roman"/>
                        <a:cs typeface="Times New Roman"/>
                      </a:endParaRPr>
                    </a:p>
                    <a:p>
                      <a:pPr marL="88265">
                        <a:lnSpc>
                          <a:spcPct val="100000"/>
                        </a:lnSpc>
                      </a:pPr>
                      <a:r>
                        <a:rPr sz="1800" dirty="0">
                          <a:latin typeface="微软雅黑"/>
                          <a:cs typeface="微软雅黑"/>
                        </a:rPr>
                        <a:t>产品使用服务化</a:t>
                      </a:r>
                      <a:endParaRPr sz="1800">
                        <a:latin typeface="微软雅黑"/>
                        <a:cs typeface="微软雅黑"/>
                      </a:endParaRPr>
                    </a:p>
                  </a:txBody>
                  <a:tcPr marL="0" marR="0" marT="0" marB="0">
                    <a:lnL w="9525">
                      <a:solidFill>
                        <a:srgbClr val="3399FF"/>
                      </a:solidFill>
                      <a:prstDash val="solid"/>
                    </a:lnL>
                    <a:lnT w="6350">
                      <a:solidFill>
                        <a:srgbClr val="99CCFF"/>
                      </a:solidFill>
                      <a:prstDash val="solid"/>
                    </a:lnT>
                    <a:lnB w="9525">
                      <a:solidFill>
                        <a:srgbClr val="3399FF"/>
                      </a:solidFill>
                      <a:prstDash val="solid"/>
                    </a:lnB>
                  </a:tcPr>
                </a:tc>
                <a:tc>
                  <a:txBody>
                    <a:bodyPr/>
                    <a:lstStyle/>
                    <a:p>
                      <a:pPr marL="1270" algn="ctr">
                        <a:lnSpc>
                          <a:spcPct val="100000"/>
                        </a:lnSpc>
                        <a:spcBef>
                          <a:spcPts val="215"/>
                        </a:spcBef>
                      </a:pPr>
                      <a:r>
                        <a:rPr sz="2000" b="1" dirty="0">
                          <a:solidFill>
                            <a:srgbClr val="FFFFFF"/>
                          </a:solidFill>
                          <a:latin typeface="微软雅黑"/>
                          <a:cs typeface="微软雅黑"/>
                        </a:rPr>
                        <a:t>务化</a:t>
                      </a:r>
                      <a:endParaRPr sz="2000">
                        <a:latin typeface="微软雅黑"/>
                        <a:cs typeface="微软雅黑"/>
                      </a:endParaRPr>
                    </a:p>
                    <a:p>
                      <a:pPr>
                        <a:lnSpc>
                          <a:spcPct val="100000"/>
                        </a:lnSpc>
                      </a:pPr>
                      <a:endParaRPr sz="2600">
                        <a:latin typeface="Times New Roman"/>
                        <a:cs typeface="Times New Roman"/>
                      </a:endParaRPr>
                    </a:p>
                    <a:p>
                      <a:pPr>
                        <a:lnSpc>
                          <a:spcPct val="100000"/>
                        </a:lnSpc>
                        <a:spcBef>
                          <a:spcPts val="35"/>
                        </a:spcBef>
                      </a:pPr>
                      <a:endParaRPr sz="2150">
                        <a:latin typeface="Times New Roman"/>
                        <a:cs typeface="Times New Roman"/>
                      </a:endParaRPr>
                    </a:p>
                    <a:p>
                      <a:pPr algn="ctr">
                        <a:lnSpc>
                          <a:spcPct val="100000"/>
                        </a:lnSpc>
                        <a:spcBef>
                          <a:spcPts val="5"/>
                        </a:spcBef>
                      </a:pPr>
                      <a:r>
                        <a:rPr sz="1200" b="1" spc="-5" dirty="0">
                          <a:solidFill>
                            <a:srgbClr val="FFFFFF"/>
                          </a:solidFill>
                          <a:latin typeface="微软雅黑"/>
                          <a:cs typeface="微软雅黑"/>
                        </a:rPr>
                        <a:t>专业化运维</a:t>
                      </a:r>
                      <a:endParaRPr sz="1200">
                        <a:latin typeface="微软雅黑"/>
                        <a:cs typeface="微软雅黑"/>
                      </a:endParaRPr>
                    </a:p>
                    <a:p>
                      <a:pPr algn="ctr">
                        <a:lnSpc>
                          <a:spcPct val="100000"/>
                        </a:lnSpc>
                        <a:spcBef>
                          <a:spcPts val="409"/>
                        </a:spcBef>
                      </a:pPr>
                      <a:r>
                        <a:rPr sz="1200" b="1" dirty="0">
                          <a:solidFill>
                            <a:srgbClr val="FFFFFF"/>
                          </a:solidFill>
                          <a:latin typeface="微软雅黑"/>
                          <a:cs typeface="微软雅黑"/>
                        </a:rPr>
                        <a:t>服务</a:t>
                      </a:r>
                      <a:endParaRPr sz="1200">
                        <a:latin typeface="微软雅黑"/>
                        <a:cs typeface="微软雅黑"/>
                      </a:endParaRPr>
                    </a:p>
                  </a:txBody>
                  <a:tcPr marL="0" marR="0" marT="27305" marB="0">
                    <a:lnT w="6350">
                      <a:solidFill>
                        <a:srgbClr val="99CCFF"/>
                      </a:solidFill>
                      <a:prstDash val="solid"/>
                    </a:lnT>
                    <a:lnB w="9525">
                      <a:solidFill>
                        <a:srgbClr val="3399FF"/>
                      </a:solidFill>
                      <a:prstDash val="solid"/>
                    </a:lnB>
                  </a:tcPr>
                </a:tc>
                <a:tc>
                  <a:txBody>
                    <a:bodyPr/>
                    <a:lstStyle/>
                    <a:p>
                      <a:pPr>
                        <a:lnSpc>
                          <a:spcPct val="100000"/>
                        </a:lnSpc>
                        <a:spcBef>
                          <a:spcPts val="25"/>
                        </a:spcBef>
                      </a:pPr>
                      <a:endParaRPr sz="1600">
                        <a:latin typeface="Times New Roman"/>
                        <a:cs typeface="Times New Roman"/>
                      </a:endParaRPr>
                    </a:p>
                    <a:p>
                      <a:pPr marL="159385" marR="976630" algn="ctr">
                        <a:lnSpc>
                          <a:spcPct val="128299"/>
                        </a:lnSpc>
                      </a:pPr>
                      <a:r>
                        <a:rPr sz="1200" b="1" dirty="0">
                          <a:solidFill>
                            <a:srgbClr val="FFFFFF"/>
                          </a:solidFill>
                          <a:latin typeface="微软雅黑"/>
                          <a:cs typeface="微软雅黑"/>
                        </a:rPr>
                        <a:t>智能产品的 系统解决方 案</a:t>
                      </a:r>
                      <a:endParaRPr sz="1200">
                        <a:latin typeface="微软雅黑"/>
                        <a:cs typeface="微软雅黑"/>
                      </a:endParaRPr>
                    </a:p>
                  </a:txBody>
                  <a:tcPr marL="0" marR="0" marT="3175" marB="0">
                    <a:lnR w="9525">
                      <a:solidFill>
                        <a:srgbClr val="3399FF"/>
                      </a:solidFill>
                      <a:prstDash val="solid"/>
                    </a:lnR>
                    <a:lnT w="6350">
                      <a:solidFill>
                        <a:srgbClr val="99CCFF"/>
                      </a:solidFill>
                      <a:prstDash val="solid"/>
                    </a:lnT>
                    <a:lnB w="9525">
                      <a:solidFill>
                        <a:srgbClr val="3399FF"/>
                      </a:solidFill>
                      <a:prstDash val="solid"/>
                    </a:lnB>
                  </a:tcPr>
                </a:tc>
                <a:extLst>
                  <a:ext uri="{0D108BD9-81ED-4DB2-BD59-A6C34878D82A}">
                    <a16:rowId xmlns:a16="http://schemas.microsoft.com/office/drawing/2014/main" val="10001"/>
                  </a:ext>
                </a:extLst>
              </a:tr>
            </a:tbl>
          </a:graphicData>
        </a:graphic>
      </p:graphicFrame>
      <p:pic>
        <p:nvPicPr>
          <p:cNvPr id="6" name="luvvoice.com-20240823-wv6z">
            <a:hlinkClick r:id="" action="ppaction://media"/>
            <a:extLst>
              <a:ext uri="{FF2B5EF4-FFF2-40B4-BE49-F238E27FC236}">
                <a16:creationId xmlns:a16="http://schemas.microsoft.com/office/drawing/2014/main" id="{54C135C7-897B-453F-3F58-CA134B00E3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4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7336" y="421589"/>
            <a:ext cx="4861560"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1F487C"/>
                </a:solidFill>
                <a:latin typeface="微软雅黑"/>
                <a:cs typeface="微软雅黑"/>
              </a:rPr>
              <a:t>1</a:t>
            </a:r>
            <a:r>
              <a:rPr sz="2800" b="1" spc="-10" dirty="0">
                <a:solidFill>
                  <a:srgbClr val="1F487C"/>
                </a:solidFill>
                <a:latin typeface="微软雅黑"/>
                <a:cs typeface="微软雅黑"/>
              </a:rPr>
              <a:t>、工程建造服务化理念与价值</a:t>
            </a:r>
            <a:endParaRPr sz="2800">
              <a:latin typeface="微软雅黑"/>
              <a:cs typeface="微软雅黑"/>
            </a:endParaRPr>
          </a:p>
        </p:txBody>
      </p:sp>
      <p:sp>
        <p:nvSpPr>
          <p:cNvPr id="3" name="object 3"/>
          <p:cNvSpPr txBox="1"/>
          <p:nvPr/>
        </p:nvSpPr>
        <p:spPr>
          <a:xfrm>
            <a:off x="1576197" y="1054100"/>
            <a:ext cx="9475470" cy="4665980"/>
          </a:xfrm>
          <a:prstGeom prst="rect">
            <a:avLst/>
          </a:prstGeom>
        </p:spPr>
        <p:txBody>
          <a:bodyPr vert="horz" wrap="square" lIns="0" tIns="12700" rIns="0" bIns="0" rtlCol="0">
            <a:spAutoFit/>
          </a:bodyPr>
          <a:lstStyle/>
          <a:p>
            <a:pPr marL="355600" indent="-342900">
              <a:lnSpc>
                <a:spcPct val="100000"/>
              </a:lnSpc>
              <a:spcBef>
                <a:spcPts val="100"/>
              </a:spcBef>
              <a:buSzPct val="118750"/>
              <a:buFont typeface="Wingdings"/>
              <a:buChar char=""/>
              <a:tabLst>
                <a:tab pos="355600" algn="l"/>
              </a:tabLst>
            </a:pPr>
            <a:r>
              <a:rPr sz="2400" b="1" dirty="0">
                <a:latin typeface="微软雅黑"/>
                <a:cs typeface="微软雅黑"/>
              </a:rPr>
              <a:t>建造服务化产生的价值</a:t>
            </a:r>
            <a:endParaRPr sz="2400">
              <a:latin typeface="微软雅黑"/>
              <a:cs typeface="微软雅黑"/>
            </a:endParaRPr>
          </a:p>
          <a:p>
            <a:pPr marL="18415" marR="5715" indent="457200">
              <a:lnSpc>
                <a:spcPct val="200000"/>
              </a:lnSpc>
              <a:spcBef>
                <a:spcPts val="50"/>
              </a:spcBef>
            </a:pPr>
            <a:r>
              <a:rPr sz="2000" spc="20" dirty="0">
                <a:latin typeface="微软雅黑"/>
                <a:cs typeface="微软雅黑"/>
              </a:rPr>
              <a:t>改革</a:t>
            </a:r>
            <a:r>
              <a:rPr sz="2000" spc="10" dirty="0">
                <a:latin typeface="微软雅黑"/>
                <a:cs typeface="微软雅黑"/>
              </a:rPr>
              <a:t>开</a:t>
            </a:r>
            <a:r>
              <a:rPr sz="2000" spc="20" dirty="0">
                <a:latin typeface="微软雅黑"/>
                <a:cs typeface="微软雅黑"/>
              </a:rPr>
              <a:t>放</a:t>
            </a:r>
            <a:r>
              <a:rPr sz="2000" spc="10" dirty="0">
                <a:latin typeface="微软雅黑"/>
                <a:cs typeface="微软雅黑"/>
              </a:rPr>
              <a:t>以</a:t>
            </a:r>
            <a:r>
              <a:rPr sz="2000" spc="20" dirty="0">
                <a:latin typeface="微软雅黑"/>
                <a:cs typeface="微软雅黑"/>
              </a:rPr>
              <a:t>来，建</a:t>
            </a:r>
            <a:r>
              <a:rPr sz="2000" spc="10" dirty="0">
                <a:latin typeface="微软雅黑"/>
                <a:cs typeface="微软雅黑"/>
              </a:rPr>
              <a:t>筑</a:t>
            </a:r>
            <a:r>
              <a:rPr sz="2000" spc="20" dirty="0">
                <a:latin typeface="微软雅黑"/>
                <a:cs typeface="微软雅黑"/>
              </a:rPr>
              <a:t>业</a:t>
            </a:r>
            <a:r>
              <a:rPr sz="2000" spc="10" dirty="0">
                <a:latin typeface="微软雅黑"/>
                <a:cs typeface="微软雅黑"/>
              </a:rPr>
              <a:t>作为</a:t>
            </a:r>
            <a:r>
              <a:rPr sz="2000" spc="20" dirty="0">
                <a:latin typeface="微软雅黑"/>
                <a:cs typeface="微软雅黑"/>
              </a:rPr>
              <a:t>我国</a:t>
            </a:r>
            <a:r>
              <a:rPr sz="2000" spc="10" dirty="0">
                <a:latin typeface="微软雅黑"/>
                <a:cs typeface="微软雅黑"/>
              </a:rPr>
              <a:t>重</a:t>
            </a:r>
            <a:r>
              <a:rPr sz="2000" spc="20" dirty="0">
                <a:latin typeface="微软雅黑"/>
                <a:cs typeface="微软雅黑"/>
              </a:rPr>
              <a:t>要</a:t>
            </a:r>
            <a:r>
              <a:rPr sz="2000" spc="10" dirty="0">
                <a:latin typeface="微软雅黑"/>
                <a:cs typeface="微软雅黑"/>
              </a:rPr>
              <a:t>的物</a:t>
            </a:r>
            <a:r>
              <a:rPr sz="2000" spc="20" dirty="0">
                <a:latin typeface="微软雅黑"/>
                <a:cs typeface="微软雅黑"/>
              </a:rPr>
              <a:t>质生</a:t>
            </a:r>
            <a:r>
              <a:rPr sz="2000" spc="10" dirty="0">
                <a:latin typeface="微软雅黑"/>
                <a:cs typeface="微软雅黑"/>
              </a:rPr>
              <a:t>产</a:t>
            </a:r>
            <a:r>
              <a:rPr sz="2000" spc="20" dirty="0">
                <a:latin typeface="微软雅黑"/>
                <a:cs typeface="微软雅黑"/>
              </a:rPr>
              <a:t>部</a:t>
            </a:r>
            <a:r>
              <a:rPr sz="2000" spc="45" dirty="0">
                <a:latin typeface="微软雅黑"/>
                <a:cs typeface="微软雅黑"/>
              </a:rPr>
              <a:t>门</a:t>
            </a:r>
            <a:r>
              <a:rPr sz="2000" spc="10" dirty="0">
                <a:latin typeface="微软雅黑"/>
                <a:cs typeface="微软雅黑"/>
              </a:rPr>
              <a:t>，</a:t>
            </a:r>
            <a:r>
              <a:rPr sz="2000" spc="20" dirty="0">
                <a:latin typeface="微软雅黑"/>
                <a:cs typeface="微软雅黑"/>
              </a:rPr>
              <a:t>虽</a:t>
            </a:r>
            <a:r>
              <a:rPr sz="2000" spc="10" dirty="0">
                <a:latin typeface="微软雅黑"/>
                <a:cs typeface="微软雅黑"/>
              </a:rPr>
              <a:t>然</a:t>
            </a:r>
            <a:r>
              <a:rPr sz="2000" spc="20" dirty="0">
                <a:latin typeface="微软雅黑"/>
                <a:cs typeface="微软雅黑"/>
              </a:rPr>
              <a:t>得</a:t>
            </a:r>
            <a:r>
              <a:rPr sz="2000" spc="10" dirty="0">
                <a:latin typeface="微软雅黑"/>
                <a:cs typeface="微软雅黑"/>
              </a:rPr>
              <a:t>到</a:t>
            </a:r>
            <a:r>
              <a:rPr sz="2000" spc="20" dirty="0">
                <a:latin typeface="微软雅黑"/>
                <a:cs typeface="微软雅黑"/>
              </a:rPr>
              <a:t>了</a:t>
            </a:r>
            <a:r>
              <a:rPr sz="2000" spc="10" dirty="0">
                <a:latin typeface="微软雅黑"/>
                <a:cs typeface="微软雅黑"/>
              </a:rPr>
              <a:t>高</a:t>
            </a:r>
            <a:r>
              <a:rPr sz="2000" spc="20" dirty="0">
                <a:latin typeface="微软雅黑"/>
                <a:cs typeface="微软雅黑"/>
              </a:rPr>
              <a:t>速</a:t>
            </a:r>
            <a:r>
              <a:rPr sz="2000" spc="10" dirty="0">
                <a:latin typeface="微软雅黑"/>
                <a:cs typeface="微软雅黑"/>
              </a:rPr>
              <a:t>发</a:t>
            </a:r>
            <a:r>
              <a:rPr sz="2000" spc="40" dirty="0">
                <a:latin typeface="微软雅黑"/>
                <a:cs typeface="微软雅黑"/>
              </a:rPr>
              <a:t>展</a:t>
            </a:r>
            <a:r>
              <a:rPr sz="2000" dirty="0">
                <a:latin typeface="微软雅黑"/>
                <a:cs typeface="微软雅黑"/>
              </a:rPr>
              <a:t>，  </a:t>
            </a:r>
            <a:r>
              <a:rPr sz="2000" spc="10" dirty="0">
                <a:latin typeface="微软雅黑"/>
                <a:cs typeface="微软雅黑"/>
              </a:rPr>
              <a:t>产</a:t>
            </a:r>
            <a:r>
              <a:rPr sz="2000" dirty="0">
                <a:latin typeface="微软雅黑"/>
                <a:cs typeface="微软雅黑"/>
              </a:rPr>
              <a:t>业</a:t>
            </a:r>
            <a:r>
              <a:rPr sz="2000" spc="10" dirty="0">
                <a:latin typeface="微软雅黑"/>
                <a:cs typeface="微软雅黑"/>
              </a:rPr>
              <a:t>规</a:t>
            </a:r>
            <a:r>
              <a:rPr sz="2000" dirty="0">
                <a:latin typeface="微软雅黑"/>
                <a:cs typeface="微软雅黑"/>
              </a:rPr>
              <a:t>模</a:t>
            </a:r>
            <a:r>
              <a:rPr sz="2000" spc="10" dirty="0">
                <a:latin typeface="微软雅黑"/>
                <a:cs typeface="微软雅黑"/>
              </a:rPr>
              <a:t>、</a:t>
            </a:r>
            <a:r>
              <a:rPr sz="2000" dirty="0">
                <a:latin typeface="微软雅黑"/>
                <a:cs typeface="微软雅黑"/>
              </a:rPr>
              <a:t>企</a:t>
            </a:r>
            <a:r>
              <a:rPr sz="2000" spc="10" dirty="0">
                <a:latin typeface="微软雅黑"/>
                <a:cs typeface="微软雅黑"/>
              </a:rPr>
              <a:t>业</a:t>
            </a:r>
            <a:r>
              <a:rPr sz="2000" dirty="0">
                <a:latin typeface="微软雅黑"/>
                <a:cs typeface="微软雅黑"/>
              </a:rPr>
              <a:t>效</a:t>
            </a:r>
            <a:r>
              <a:rPr sz="2000" spc="10" dirty="0">
                <a:latin typeface="微软雅黑"/>
                <a:cs typeface="微软雅黑"/>
              </a:rPr>
              <a:t>益</a:t>
            </a:r>
            <a:r>
              <a:rPr sz="2000" dirty="0">
                <a:latin typeface="微软雅黑"/>
                <a:cs typeface="微软雅黑"/>
              </a:rPr>
              <a:t>、</a:t>
            </a:r>
            <a:r>
              <a:rPr sz="2000" spc="10" dirty="0">
                <a:latin typeface="微软雅黑"/>
                <a:cs typeface="微软雅黑"/>
              </a:rPr>
              <a:t>技</a:t>
            </a:r>
            <a:r>
              <a:rPr sz="2000" dirty="0">
                <a:latin typeface="微软雅黑"/>
                <a:cs typeface="微软雅黑"/>
              </a:rPr>
              <a:t>术</a:t>
            </a:r>
            <a:r>
              <a:rPr sz="2000" spc="10" dirty="0">
                <a:latin typeface="微软雅黑"/>
                <a:cs typeface="微软雅黑"/>
              </a:rPr>
              <a:t>装</a:t>
            </a:r>
            <a:r>
              <a:rPr sz="2000" dirty="0">
                <a:latin typeface="微软雅黑"/>
                <a:cs typeface="微软雅黑"/>
              </a:rPr>
              <a:t>备</a:t>
            </a:r>
            <a:r>
              <a:rPr sz="2000" spc="10" dirty="0">
                <a:latin typeface="微软雅黑"/>
                <a:cs typeface="微软雅黑"/>
              </a:rPr>
              <a:t>及</a:t>
            </a:r>
            <a:r>
              <a:rPr sz="2000" dirty="0">
                <a:latin typeface="微软雅黑"/>
                <a:cs typeface="微软雅黑"/>
              </a:rPr>
              <a:t>建</a:t>
            </a:r>
            <a:r>
              <a:rPr sz="2000" spc="10" dirty="0">
                <a:latin typeface="微软雅黑"/>
                <a:cs typeface="微软雅黑"/>
              </a:rPr>
              <a:t>造</a:t>
            </a:r>
            <a:r>
              <a:rPr sz="2000" dirty="0">
                <a:latin typeface="微软雅黑"/>
                <a:cs typeface="微软雅黑"/>
              </a:rPr>
              <a:t>能</a:t>
            </a:r>
            <a:r>
              <a:rPr sz="2000" spc="10" dirty="0">
                <a:latin typeface="微软雅黑"/>
                <a:cs typeface="微软雅黑"/>
              </a:rPr>
              <a:t>力</a:t>
            </a:r>
            <a:r>
              <a:rPr sz="2000" dirty="0">
                <a:latin typeface="微软雅黑"/>
                <a:cs typeface="微软雅黑"/>
              </a:rPr>
              <a:t>都</a:t>
            </a:r>
            <a:r>
              <a:rPr sz="2000" spc="10" dirty="0">
                <a:latin typeface="微软雅黑"/>
                <a:cs typeface="微软雅黑"/>
              </a:rPr>
              <a:t>有</a:t>
            </a:r>
            <a:r>
              <a:rPr sz="2000" dirty="0">
                <a:latin typeface="微软雅黑"/>
                <a:cs typeface="微软雅黑"/>
              </a:rPr>
              <a:t>很</a:t>
            </a:r>
            <a:r>
              <a:rPr sz="2000" spc="10" dirty="0">
                <a:latin typeface="微软雅黑"/>
                <a:cs typeface="微软雅黑"/>
              </a:rPr>
              <a:t>大</a:t>
            </a:r>
            <a:r>
              <a:rPr sz="2000" dirty="0">
                <a:latin typeface="微软雅黑"/>
                <a:cs typeface="微软雅黑"/>
              </a:rPr>
              <a:t>提升，</a:t>
            </a:r>
            <a:r>
              <a:rPr sz="2000" spc="10" dirty="0">
                <a:latin typeface="微软雅黑"/>
                <a:cs typeface="微软雅黑"/>
              </a:rPr>
              <a:t>但</a:t>
            </a:r>
            <a:r>
              <a:rPr sz="2000" dirty="0">
                <a:latin typeface="微软雅黑"/>
                <a:cs typeface="微软雅黑"/>
              </a:rPr>
              <a:t>是</a:t>
            </a:r>
            <a:r>
              <a:rPr sz="2000" spc="10" dirty="0">
                <a:latin typeface="微软雅黑"/>
                <a:cs typeface="微软雅黑"/>
              </a:rPr>
              <a:t>工</a:t>
            </a:r>
            <a:r>
              <a:rPr sz="2000" dirty="0">
                <a:latin typeface="微软雅黑"/>
                <a:cs typeface="微软雅黑"/>
              </a:rPr>
              <a:t>业</a:t>
            </a:r>
            <a:r>
              <a:rPr sz="2000" spc="10" dirty="0">
                <a:latin typeface="微软雅黑"/>
                <a:cs typeface="微软雅黑"/>
              </a:rPr>
              <a:t>化</a:t>
            </a:r>
            <a:r>
              <a:rPr sz="2000" dirty="0">
                <a:latin typeface="微软雅黑"/>
                <a:cs typeface="微软雅黑"/>
              </a:rPr>
              <a:t>程</a:t>
            </a:r>
            <a:r>
              <a:rPr sz="2000" spc="10" dirty="0">
                <a:latin typeface="微软雅黑"/>
                <a:cs typeface="微软雅黑"/>
              </a:rPr>
              <a:t>度</a:t>
            </a:r>
            <a:r>
              <a:rPr sz="2000" dirty="0">
                <a:latin typeface="微软雅黑"/>
                <a:cs typeface="微软雅黑"/>
              </a:rPr>
              <a:t>还</a:t>
            </a:r>
            <a:r>
              <a:rPr sz="2000" spc="10" dirty="0">
                <a:latin typeface="微软雅黑"/>
                <a:cs typeface="微软雅黑"/>
              </a:rPr>
              <a:t>是</a:t>
            </a:r>
            <a:r>
              <a:rPr sz="2000" dirty="0">
                <a:latin typeface="微软雅黑"/>
                <a:cs typeface="微软雅黑"/>
              </a:rPr>
              <a:t>较 </a:t>
            </a:r>
            <a:r>
              <a:rPr sz="2000" spc="10" dirty="0">
                <a:latin typeface="微软雅黑"/>
                <a:cs typeface="微软雅黑"/>
              </a:rPr>
              <a:t>低</a:t>
            </a:r>
            <a:r>
              <a:rPr sz="2000" dirty="0">
                <a:latin typeface="微软雅黑"/>
                <a:cs typeface="微软雅黑"/>
              </a:rPr>
              <a:t>，</a:t>
            </a:r>
            <a:r>
              <a:rPr sz="2000" b="1" spc="10" dirty="0">
                <a:latin typeface="微软雅黑"/>
                <a:cs typeface="微软雅黑"/>
              </a:rPr>
              <a:t>仍</a:t>
            </a:r>
            <a:r>
              <a:rPr sz="2000" b="1" dirty="0">
                <a:latin typeface="微软雅黑"/>
                <a:cs typeface="微软雅黑"/>
              </a:rPr>
              <a:t>然</a:t>
            </a:r>
            <a:r>
              <a:rPr sz="2000" b="1" spc="10" dirty="0">
                <a:latin typeface="微软雅黑"/>
                <a:cs typeface="微软雅黑"/>
              </a:rPr>
              <a:t>滞</a:t>
            </a:r>
            <a:r>
              <a:rPr sz="2000" b="1" dirty="0">
                <a:latin typeface="微软雅黑"/>
                <a:cs typeface="微软雅黑"/>
              </a:rPr>
              <a:t>留</a:t>
            </a:r>
            <a:r>
              <a:rPr sz="2000" b="1" spc="10" dirty="0">
                <a:latin typeface="微软雅黑"/>
                <a:cs typeface="微软雅黑"/>
              </a:rPr>
              <a:t>在</a:t>
            </a:r>
            <a:r>
              <a:rPr sz="2000" b="1" dirty="0">
                <a:latin typeface="微软雅黑"/>
                <a:cs typeface="微软雅黑"/>
              </a:rPr>
              <a:t>劳</a:t>
            </a:r>
            <a:r>
              <a:rPr sz="2000" b="1" spc="10" dirty="0">
                <a:latin typeface="微软雅黑"/>
                <a:cs typeface="微软雅黑"/>
              </a:rPr>
              <a:t>动</a:t>
            </a:r>
            <a:r>
              <a:rPr sz="2000" b="1" dirty="0">
                <a:latin typeface="微软雅黑"/>
                <a:cs typeface="微软雅黑"/>
              </a:rPr>
              <a:t>密</a:t>
            </a:r>
            <a:r>
              <a:rPr sz="2000" b="1" spc="10" dirty="0">
                <a:latin typeface="微软雅黑"/>
                <a:cs typeface="微软雅黑"/>
              </a:rPr>
              <a:t>集</a:t>
            </a:r>
            <a:r>
              <a:rPr sz="2000" b="1" dirty="0">
                <a:latin typeface="微软雅黑"/>
                <a:cs typeface="微软雅黑"/>
              </a:rPr>
              <a:t>型</a:t>
            </a:r>
            <a:r>
              <a:rPr sz="2000" b="1" spc="10" dirty="0">
                <a:latin typeface="微软雅黑"/>
                <a:cs typeface="微软雅黑"/>
              </a:rPr>
              <a:t>产</a:t>
            </a:r>
            <a:r>
              <a:rPr sz="2000" b="1" dirty="0">
                <a:latin typeface="微软雅黑"/>
                <a:cs typeface="微软雅黑"/>
              </a:rPr>
              <a:t>业</a:t>
            </a:r>
            <a:r>
              <a:rPr sz="2000" b="1" spc="10" dirty="0">
                <a:latin typeface="微软雅黑"/>
                <a:cs typeface="微软雅黑"/>
              </a:rPr>
              <a:t>阶</a:t>
            </a:r>
            <a:r>
              <a:rPr sz="2000" b="1" spc="15" dirty="0">
                <a:latin typeface="微软雅黑"/>
                <a:cs typeface="微软雅黑"/>
              </a:rPr>
              <a:t>段</a:t>
            </a:r>
            <a:r>
              <a:rPr sz="2000" spc="10" dirty="0">
                <a:latin typeface="微软雅黑"/>
                <a:cs typeface="微软雅黑"/>
              </a:rPr>
              <a:t>，</a:t>
            </a:r>
            <a:r>
              <a:rPr sz="2000" dirty="0">
                <a:latin typeface="微软雅黑"/>
                <a:cs typeface="微软雅黑"/>
              </a:rPr>
              <a:t>经</a:t>
            </a:r>
            <a:r>
              <a:rPr sz="2000" spc="10" dirty="0">
                <a:latin typeface="微软雅黑"/>
                <a:cs typeface="微软雅黑"/>
              </a:rPr>
              <a:t>营</a:t>
            </a:r>
            <a:r>
              <a:rPr sz="2000" dirty="0">
                <a:latin typeface="微软雅黑"/>
                <a:cs typeface="微软雅黑"/>
              </a:rPr>
              <a:t>管</a:t>
            </a:r>
            <a:r>
              <a:rPr sz="2000" spc="10" dirty="0">
                <a:latin typeface="微软雅黑"/>
                <a:cs typeface="微软雅黑"/>
              </a:rPr>
              <a:t>理</a:t>
            </a:r>
            <a:r>
              <a:rPr sz="2000" dirty="0">
                <a:latin typeface="微软雅黑"/>
                <a:cs typeface="微软雅黑"/>
              </a:rPr>
              <a:t>方</a:t>
            </a:r>
            <a:r>
              <a:rPr sz="2000" spc="10" dirty="0">
                <a:latin typeface="微软雅黑"/>
                <a:cs typeface="微软雅黑"/>
              </a:rPr>
              <a:t>式</a:t>
            </a:r>
            <a:r>
              <a:rPr sz="2000" dirty="0">
                <a:latin typeface="微软雅黑"/>
                <a:cs typeface="微软雅黑"/>
              </a:rPr>
              <a:t>粗</a:t>
            </a:r>
            <a:r>
              <a:rPr sz="2000" spc="15" dirty="0">
                <a:latin typeface="微软雅黑"/>
                <a:cs typeface="微软雅黑"/>
              </a:rPr>
              <a:t>放</a:t>
            </a:r>
            <a:r>
              <a:rPr sz="2000" dirty="0">
                <a:latin typeface="微软雅黑"/>
                <a:cs typeface="微软雅黑"/>
              </a:rPr>
              <a:t>，</a:t>
            </a:r>
            <a:r>
              <a:rPr sz="2000" spc="10" dirty="0">
                <a:latin typeface="微软雅黑"/>
                <a:cs typeface="微软雅黑"/>
              </a:rPr>
              <a:t>企</a:t>
            </a:r>
            <a:r>
              <a:rPr sz="2000" dirty="0">
                <a:latin typeface="微软雅黑"/>
                <a:cs typeface="微软雅黑"/>
              </a:rPr>
              <a:t>业</a:t>
            </a:r>
            <a:r>
              <a:rPr sz="2000" spc="10" dirty="0">
                <a:latin typeface="微软雅黑"/>
                <a:cs typeface="微软雅黑"/>
              </a:rPr>
              <a:t>利</a:t>
            </a:r>
            <a:r>
              <a:rPr sz="2000" dirty="0">
                <a:latin typeface="微软雅黑"/>
                <a:cs typeface="微软雅黑"/>
              </a:rPr>
              <a:t>润</a:t>
            </a:r>
            <a:r>
              <a:rPr sz="2000" spc="10" dirty="0">
                <a:latin typeface="微软雅黑"/>
                <a:cs typeface="微软雅黑"/>
              </a:rPr>
              <a:t>微</a:t>
            </a:r>
            <a:r>
              <a:rPr sz="2000" spc="5" dirty="0">
                <a:latin typeface="微软雅黑"/>
                <a:cs typeface="微软雅黑"/>
              </a:rPr>
              <a:t>薄</a:t>
            </a:r>
            <a:r>
              <a:rPr sz="2000" spc="10" dirty="0">
                <a:latin typeface="微软雅黑"/>
                <a:cs typeface="微软雅黑"/>
              </a:rPr>
              <a:t>。</a:t>
            </a:r>
            <a:r>
              <a:rPr sz="2000" dirty="0">
                <a:latin typeface="微软雅黑"/>
                <a:cs typeface="微软雅黑"/>
              </a:rPr>
              <a:t>而</a:t>
            </a:r>
            <a:r>
              <a:rPr sz="2000" spc="10" dirty="0">
                <a:latin typeface="微软雅黑"/>
                <a:cs typeface="微软雅黑"/>
              </a:rPr>
              <a:t>且</a:t>
            </a:r>
            <a:r>
              <a:rPr sz="2000" dirty="0">
                <a:latin typeface="微软雅黑"/>
                <a:cs typeface="微软雅黑"/>
              </a:rPr>
              <a:t>，  </a:t>
            </a:r>
            <a:r>
              <a:rPr sz="2000" spc="60" dirty="0">
                <a:latin typeface="微软雅黑"/>
                <a:cs typeface="微软雅黑"/>
              </a:rPr>
              <a:t>人</a:t>
            </a:r>
            <a:r>
              <a:rPr sz="2000" spc="50" dirty="0">
                <a:latin typeface="微软雅黑"/>
                <a:cs typeface="微软雅黑"/>
              </a:rPr>
              <a:t>口</a:t>
            </a:r>
            <a:r>
              <a:rPr sz="2000" spc="60" dirty="0">
                <a:latin typeface="微软雅黑"/>
                <a:cs typeface="微软雅黑"/>
              </a:rPr>
              <a:t>红</a:t>
            </a:r>
            <a:r>
              <a:rPr sz="2000" spc="50" dirty="0">
                <a:latin typeface="微软雅黑"/>
                <a:cs typeface="微软雅黑"/>
              </a:rPr>
              <a:t>利的</a:t>
            </a:r>
            <a:r>
              <a:rPr sz="2000" spc="60" dirty="0">
                <a:latin typeface="微软雅黑"/>
                <a:cs typeface="微软雅黑"/>
              </a:rPr>
              <a:t>消</a:t>
            </a:r>
            <a:r>
              <a:rPr sz="2000" spc="50" dirty="0">
                <a:latin typeface="微软雅黑"/>
                <a:cs typeface="微软雅黑"/>
              </a:rPr>
              <a:t>失</a:t>
            </a:r>
            <a:r>
              <a:rPr sz="2000" spc="60" dirty="0">
                <a:latin typeface="微软雅黑"/>
                <a:cs typeface="微软雅黑"/>
              </a:rPr>
              <a:t>也</a:t>
            </a:r>
            <a:r>
              <a:rPr sz="2000" spc="50" dirty="0">
                <a:latin typeface="微软雅黑"/>
                <a:cs typeface="微软雅黑"/>
              </a:rPr>
              <a:t>使得</a:t>
            </a:r>
            <a:r>
              <a:rPr sz="2000" spc="60" dirty="0">
                <a:latin typeface="微软雅黑"/>
                <a:cs typeface="微软雅黑"/>
              </a:rPr>
              <a:t>过去</a:t>
            </a:r>
            <a:r>
              <a:rPr sz="2000" spc="-15" dirty="0">
                <a:latin typeface="微软雅黑"/>
                <a:cs typeface="微软雅黑"/>
              </a:rPr>
              <a:t>3</a:t>
            </a:r>
            <a:r>
              <a:rPr sz="2000" spc="55" dirty="0">
                <a:latin typeface="微软雅黑"/>
                <a:cs typeface="微软雅黑"/>
              </a:rPr>
              <a:t>0</a:t>
            </a:r>
            <a:r>
              <a:rPr sz="2000" spc="45" dirty="0">
                <a:latin typeface="微软雅黑"/>
                <a:cs typeface="微软雅黑"/>
              </a:rPr>
              <a:t>年我</a:t>
            </a:r>
            <a:r>
              <a:rPr sz="2000" spc="60" dirty="0">
                <a:latin typeface="微软雅黑"/>
                <a:cs typeface="微软雅黑"/>
              </a:rPr>
              <a:t>国</a:t>
            </a:r>
            <a:r>
              <a:rPr sz="2000" spc="45" dirty="0">
                <a:latin typeface="微软雅黑"/>
                <a:cs typeface="微软雅黑"/>
              </a:rPr>
              <a:t>建</a:t>
            </a:r>
            <a:r>
              <a:rPr sz="2000" spc="60" dirty="0">
                <a:latin typeface="微软雅黑"/>
                <a:cs typeface="微软雅黑"/>
              </a:rPr>
              <a:t>筑</a:t>
            </a:r>
            <a:r>
              <a:rPr sz="2000" spc="45" dirty="0">
                <a:latin typeface="微软雅黑"/>
                <a:cs typeface="微软雅黑"/>
              </a:rPr>
              <a:t>业发</a:t>
            </a:r>
            <a:r>
              <a:rPr sz="2000" spc="60" dirty="0">
                <a:latin typeface="微软雅黑"/>
                <a:cs typeface="微软雅黑"/>
              </a:rPr>
              <a:t>展</a:t>
            </a:r>
            <a:r>
              <a:rPr sz="2000" spc="45" dirty="0">
                <a:latin typeface="微软雅黑"/>
                <a:cs typeface="微软雅黑"/>
              </a:rPr>
              <a:t>所依</a:t>
            </a:r>
            <a:r>
              <a:rPr sz="2000" spc="60" dirty="0">
                <a:latin typeface="微软雅黑"/>
                <a:cs typeface="微软雅黑"/>
              </a:rPr>
              <a:t>赖</a:t>
            </a:r>
            <a:r>
              <a:rPr sz="2000" spc="65" dirty="0">
                <a:latin typeface="微软雅黑"/>
                <a:cs typeface="微软雅黑"/>
              </a:rPr>
              <a:t>的</a:t>
            </a:r>
            <a:r>
              <a:rPr sz="2000" b="1" spc="60" dirty="0">
                <a:latin typeface="微软雅黑"/>
                <a:cs typeface="微软雅黑"/>
              </a:rPr>
              <a:t>劳</a:t>
            </a:r>
            <a:r>
              <a:rPr sz="2000" b="1" spc="45" dirty="0">
                <a:latin typeface="微软雅黑"/>
                <a:cs typeface="微软雅黑"/>
              </a:rPr>
              <a:t>动力</a:t>
            </a:r>
            <a:r>
              <a:rPr sz="2000" b="1" spc="60" dirty="0">
                <a:latin typeface="微软雅黑"/>
                <a:cs typeface="微软雅黑"/>
              </a:rPr>
              <a:t>优</a:t>
            </a:r>
            <a:r>
              <a:rPr sz="2000" b="1" spc="45" dirty="0">
                <a:latin typeface="微软雅黑"/>
                <a:cs typeface="微软雅黑"/>
              </a:rPr>
              <a:t>势</a:t>
            </a:r>
            <a:r>
              <a:rPr sz="2000" b="1" spc="60" dirty="0">
                <a:latin typeface="微软雅黑"/>
                <a:cs typeface="微软雅黑"/>
              </a:rPr>
              <a:t>将</a:t>
            </a:r>
            <a:r>
              <a:rPr sz="2000" b="1" spc="45" dirty="0">
                <a:latin typeface="微软雅黑"/>
                <a:cs typeface="微软雅黑"/>
              </a:rPr>
              <a:t>不再</a:t>
            </a:r>
            <a:r>
              <a:rPr sz="2000" b="1" spc="60" dirty="0">
                <a:latin typeface="微软雅黑"/>
                <a:cs typeface="微软雅黑"/>
              </a:rPr>
              <a:t>持</a:t>
            </a:r>
            <a:r>
              <a:rPr sz="2000" b="1" spc="65" dirty="0">
                <a:latin typeface="微软雅黑"/>
                <a:cs typeface="微软雅黑"/>
              </a:rPr>
              <a:t>续</a:t>
            </a:r>
            <a:r>
              <a:rPr sz="2000" spc="5" dirty="0">
                <a:latin typeface="微软雅黑"/>
                <a:cs typeface="微软雅黑"/>
              </a:rPr>
              <a:t>。</a:t>
            </a:r>
            <a:endParaRPr sz="2000">
              <a:latin typeface="微软雅黑"/>
              <a:cs typeface="微软雅黑"/>
            </a:endParaRPr>
          </a:p>
          <a:p>
            <a:pPr marL="18415" marR="5080" indent="457200">
              <a:lnSpc>
                <a:spcPct val="200100"/>
              </a:lnSpc>
            </a:pPr>
            <a:r>
              <a:rPr sz="2000" spc="20" dirty="0">
                <a:latin typeface="微软雅黑"/>
                <a:cs typeface="微软雅黑"/>
              </a:rPr>
              <a:t>工程</a:t>
            </a:r>
            <a:r>
              <a:rPr sz="2000" spc="10" dirty="0">
                <a:latin typeface="微软雅黑"/>
                <a:cs typeface="微软雅黑"/>
              </a:rPr>
              <a:t>建</a:t>
            </a:r>
            <a:r>
              <a:rPr sz="2000" spc="20" dirty="0">
                <a:latin typeface="微软雅黑"/>
                <a:cs typeface="微软雅黑"/>
              </a:rPr>
              <a:t>造</a:t>
            </a:r>
            <a:r>
              <a:rPr sz="2000" spc="10" dirty="0">
                <a:latin typeface="微软雅黑"/>
                <a:cs typeface="微软雅黑"/>
              </a:rPr>
              <a:t>服务</a:t>
            </a:r>
            <a:r>
              <a:rPr sz="2000" spc="20" dirty="0">
                <a:latin typeface="微软雅黑"/>
                <a:cs typeface="微软雅黑"/>
              </a:rPr>
              <a:t>化为</a:t>
            </a:r>
            <a:r>
              <a:rPr sz="2000" spc="10" dirty="0">
                <a:latin typeface="微软雅黑"/>
                <a:cs typeface="微软雅黑"/>
              </a:rPr>
              <a:t>整</a:t>
            </a:r>
            <a:r>
              <a:rPr sz="2000" spc="20" dirty="0">
                <a:latin typeface="微软雅黑"/>
                <a:cs typeface="微软雅黑"/>
              </a:rPr>
              <a:t>个</a:t>
            </a:r>
            <a:r>
              <a:rPr sz="2000" spc="10" dirty="0">
                <a:latin typeface="微软雅黑"/>
                <a:cs typeface="微软雅黑"/>
              </a:rPr>
              <a:t>建筑</a:t>
            </a:r>
            <a:r>
              <a:rPr sz="2000" spc="20" dirty="0">
                <a:latin typeface="微软雅黑"/>
                <a:cs typeface="微软雅黑"/>
              </a:rPr>
              <a:t>行业</a:t>
            </a:r>
            <a:r>
              <a:rPr sz="2000" spc="10" dirty="0">
                <a:latin typeface="微软雅黑"/>
                <a:cs typeface="微软雅黑"/>
              </a:rPr>
              <a:t>发</a:t>
            </a:r>
            <a:r>
              <a:rPr sz="2000" spc="20" dirty="0">
                <a:latin typeface="微软雅黑"/>
                <a:cs typeface="微软雅黑"/>
              </a:rPr>
              <a:t>展</a:t>
            </a:r>
            <a:r>
              <a:rPr sz="2000" spc="10" dirty="0">
                <a:latin typeface="微软雅黑"/>
                <a:cs typeface="微软雅黑"/>
              </a:rPr>
              <a:t>提供</a:t>
            </a:r>
            <a:r>
              <a:rPr sz="2000" spc="60" dirty="0">
                <a:latin typeface="微软雅黑"/>
                <a:cs typeface="微软雅黑"/>
              </a:rPr>
              <a:t>了</a:t>
            </a:r>
            <a:r>
              <a:rPr sz="2000" b="1" spc="20" dirty="0">
                <a:latin typeface="微软雅黑"/>
                <a:cs typeface="微软雅黑"/>
              </a:rPr>
              <a:t>新</a:t>
            </a:r>
            <a:r>
              <a:rPr sz="2000" b="1" spc="10" dirty="0">
                <a:latin typeface="微软雅黑"/>
                <a:cs typeface="微软雅黑"/>
              </a:rPr>
              <a:t>路</a:t>
            </a:r>
            <a:r>
              <a:rPr sz="2000" b="1" spc="25" dirty="0">
                <a:latin typeface="微软雅黑"/>
                <a:cs typeface="微软雅黑"/>
              </a:rPr>
              <a:t>子</a:t>
            </a:r>
            <a:r>
              <a:rPr sz="2000" spc="10" dirty="0">
                <a:latin typeface="微软雅黑"/>
                <a:cs typeface="微软雅黑"/>
              </a:rPr>
              <a:t>。一</a:t>
            </a:r>
            <a:r>
              <a:rPr sz="2000" spc="20" dirty="0">
                <a:latin typeface="微软雅黑"/>
                <a:cs typeface="微软雅黑"/>
              </a:rPr>
              <a:t>方</a:t>
            </a:r>
            <a:r>
              <a:rPr sz="2000" spc="15" dirty="0">
                <a:latin typeface="微软雅黑"/>
                <a:cs typeface="微软雅黑"/>
              </a:rPr>
              <a:t>面</a:t>
            </a:r>
            <a:r>
              <a:rPr sz="2000" spc="20" dirty="0">
                <a:latin typeface="微软雅黑"/>
                <a:cs typeface="微软雅黑"/>
              </a:rPr>
              <a:t>，</a:t>
            </a:r>
            <a:r>
              <a:rPr sz="2000" spc="10" dirty="0">
                <a:latin typeface="微软雅黑"/>
                <a:cs typeface="微软雅黑"/>
              </a:rPr>
              <a:t>以</a:t>
            </a:r>
            <a:r>
              <a:rPr sz="2000" spc="20" dirty="0">
                <a:latin typeface="微软雅黑"/>
                <a:cs typeface="微软雅黑"/>
              </a:rPr>
              <a:t>培</a:t>
            </a:r>
            <a:r>
              <a:rPr sz="2000" spc="15" dirty="0">
                <a:latin typeface="微软雅黑"/>
                <a:cs typeface="微软雅黑"/>
              </a:rPr>
              <a:t>育</a:t>
            </a:r>
            <a:r>
              <a:rPr sz="2000" b="1" spc="20" dirty="0">
                <a:latin typeface="微软雅黑"/>
                <a:cs typeface="微软雅黑"/>
              </a:rPr>
              <a:t>新</a:t>
            </a:r>
            <a:r>
              <a:rPr sz="2000" b="1" spc="10" dirty="0">
                <a:latin typeface="微软雅黑"/>
                <a:cs typeface="微软雅黑"/>
              </a:rPr>
              <a:t>的</a:t>
            </a:r>
            <a:r>
              <a:rPr sz="2000" b="1" spc="20" dirty="0">
                <a:latin typeface="微软雅黑"/>
                <a:cs typeface="微软雅黑"/>
              </a:rPr>
              <a:t>业</a:t>
            </a:r>
            <a:r>
              <a:rPr sz="2000" b="1" dirty="0">
                <a:latin typeface="微软雅黑"/>
                <a:cs typeface="微软雅黑"/>
              </a:rPr>
              <a:t>态 </a:t>
            </a:r>
            <a:r>
              <a:rPr sz="2000" spc="15" dirty="0">
                <a:latin typeface="微软雅黑"/>
                <a:cs typeface="微软雅黑"/>
              </a:rPr>
              <a:t>为</a:t>
            </a:r>
            <a:r>
              <a:rPr sz="2000" spc="5" dirty="0">
                <a:latin typeface="微软雅黑"/>
                <a:cs typeface="微软雅黑"/>
              </a:rPr>
              <a:t>建</a:t>
            </a:r>
            <a:r>
              <a:rPr sz="2000" spc="15" dirty="0">
                <a:latin typeface="微软雅黑"/>
                <a:cs typeface="微软雅黑"/>
              </a:rPr>
              <a:t>筑</a:t>
            </a:r>
            <a:r>
              <a:rPr sz="2000" spc="5" dirty="0">
                <a:latin typeface="微软雅黑"/>
                <a:cs typeface="微软雅黑"/>
              </a:rPr>
              <a:t>业</a:t>
            </a:r>
            <a:r>
              <a:rPr sz="2000" spc="15" dirty="0">
                <a:latin typeface="微软雅黑"/>
                <a:cs typeface="微软雅黑"/>
              </a:rPr>
              <a:t>注</a:t>
            </a:r>
            <a:r>
              <a:rPr sz="2000" spc="5" dirty="0">
                <a:latin typeface="微软雅黑"/>
                <a:cs typeface="微软雅黑"/>
              </a:rPr>
              <a:t>入</a:t>
            </a:r>
            <a:r>
              <a:rPr sz="2000" spc="15" dirty="0">
                <a:latin typeface="微软雅黑"/>
                <a:cs typeface="微软雅黑"/>
              </a:rPr>
              <a:t>了</a:t>
            </a:r>
            <a:r>
              <a:rPr sz="2000" spc="5" dirty="0">
                <a:latin typeface="微软雅黑"/>
                <a:cs typeface="微软雅黑"/>
              </a:rPr>
              <a:t>新</a:t>
            </a:r>
            <a:r>
              <a:rPr sz="2000" spc="15" dirty="0">
                <a:latin typeface="微软雅黑"/>
                <a:cs typeface="微软雅黑"/>
              </a:rPr>
              <a:t>的</a:t>
            </a:r>
            <a:r>
              <a:rPr sz="2000" spc="5" dirty="0">
                <a:latin typeface="微软雅黑"/>
                <a:cs typeface="微软雅黑"/>
              </a:rPr>
              <a:t>生</a:t>
            </a:r>
            <a:r>
              <a:rPr sz="2000" spc="15" dirty="0">
                <a:latin typeface="微软雅黑"/>
                <a:cs typeface="微软雅黑"/>
              </a:rPr>
              <a:t>命</a:t>
            </a:r>
            <a:r>
              <a:rPr sz="2000" spc="-10" dirty="0">
                <a:latin typeface="微软雅黑"/>
                <a:cs typeface="微软雅黑"/>
              </a:rPr>
              <a:t>力</a:t>
            </a:r>
            <a:r>
              <a:rPr sz="2000" spc="10" dirty="0">
                <a:latin typeface="微软雅黑"/>
                <a:cs typeface="微软雅黑"/>
              </a:rPr>
              <a:t>。</a:t>
            </a:r>
            <a:r>
              <a:rPr sz="2000" spc="5" dirty="0">
                <a:latin typeface="微软雅黑"/>
                <a:cs typeface="微软雅黑"/>
              </a:rPr>
              <a:t>另</a:t>
            </a:r>
            <a:r>
              <a:rPr sz="2000" spc="10" dirty="0">
                <a:latin typeface="微软雅黑"/>
                <a:cs typeface="微软雅黑"/>
              </a:rPr>
              <a:t>一</a:t>
            </a:r>
            <a:r>
              <a:rPr sz="2000" spc="5" dirty="0">
                <a:latin typeface="微软雅黑"/>
                <a:cs typeface="微软雅黑"/>
              </a:rPr>
              <a:t>方</a:t>
            </a:r>
            <a:r>
              <a:rPr sz="2000" spc="10" dirty="0">
                <a:latin typeface="微软雅黑"/>
                <a:cs typeface="微软雅黑"/>
              </a:rPr>
              <a:t>面</a:t>
            </a:r>
            <a:r>
              <a:rPr sz="2000" dirty="0">
                <a:latin typeface="微软雅黑"/>
                <a:cs typeface="微软雅黑"/>
              </a:rPr>
              <a:t>，</a:t>
            </a:r>
            <a:r>
              <a:rPr sz="2000" spc="10" dirty="0">
                <a:latin typeface="微软雅黑"/>
                <a:cs typeface="微软雅黑"/>
              </a:rPr>
              <a:t>由</a:t>
            </a:r>
            <a:r>
              <a:rPr sz="2000" spc="5" dirty="0">
                <a:latin typeface="微软雅黑"/>
                <a:cs typeface="微软雅黑"/>
              </a:rPr>
              <a:t>于</a:t>
            </a:r>
            <a:r>
              <a:rPr sz="2000" spc="10" dirty="0">
                <a:latin typeface="微软雅黑"/>
                <a:cs typeface="微软雅黑"/>
              </a:rPr>
              <a:t>提</a:t>
            </a:r>
            <a:r>
              <a:rPr sz="2000" spc="5" dirty="0">
                <a:latin typeface="微软雅黑"/>
                <a:cs typeface="微软雅黑"/>
              </a:rPr>
              <a:t>供</a:t>
            </a:r>
            <a:r>
              <a:rPr sz="2000" spc="10" dirty="0">
                <a:latin typeface="微软雅黑"/>
                <a:cs typeface="微软雅黑"/>
              </a:rPr>
              <a:t>了</a:t>
            </a:r>
            <a:r>
              <a:rPr sz="2000" spc="5" dirty="0">
                <a:latin typeface="微软雅黑"/>
                <a:cs typeface="微软雅黑"/>
              </a:rPr>
              <a:t>功</a:t>
            </a:r>
            <a:r>
              <a:rPr sz="2000" spc="10" dirty="0">
                <a:latin typeface="微软雅黑"/>
                <a:cs typeface="微软雅黑"/>
              </a:rPr>
              <a:t>能</a:t>
            </a:r>
            <a:r>
              <a:rPr sz="2000" spc="5" dirty="0">
                <a:latin typeface="微软雅黑"/>
                <a:cs typeface="微软雅黑"/>
              </a:rPr>
              <a:t>更</a:t>
            </a:r>
            <a:r>
              <a:rPr sz="2000" spc="15" dirty="0">
                <a:latin typeface="微软雅黑"/>
                <a:cs typeface="微软雅黑"/>
              </a:rPr>
              <a:t>强</a:t>
            </a:r>
            <a:r>
              <a:rPr sz="2000" dirty="0">
                <a:latin typeface="微软雅黑"/>
                <a:cs typeface="微软雅黑"/>
              </a:rPr>
              <a:t>、</a:t>
            </a:r>
            <a:r>
              <a:rPr sz="2000" b="1" spc="10" dirty="0">
                <a:latin typeface="微软雅黑"/>
                <a:cs typeface="微软雅黑"/>
              </a:rPr>
              <a:t>更</a:t>
            </a:r>
            <a:r>
              <a:rPr sz="2000" b="1" spc="5" dirty="0">
                <a:latin typeface="微软雅黑"/>
                <a:cs typeface="微软雅黑"/>
              </a:rPr>
              <a:t>符</a:t>
            </a:r>
            <a:r>
              <a:rPr sz="2000" b="1" spc="10" dirty="0">
                <a:latin typeface="微软雅黑"/>
                <a:cs typeface="微软雅黑"/>
              </a:rPr>
              <a:t>合</a:t>
            </a:r>
            <a:r>
              <a:rPr sz="2000" b="1" spc="5" dirty="0">
                <a:latin typeface="微软雅黑"/>
                <a:cs typeface="微软雅黑"/>
              </a:rPr>
              <a:t>用</a:t>
            </a:r>
            <a:r>
              <a:rPr sz="2000" b="1" spc="10" dirty="0">
                <a:latin typeface="微软雅黑"/>
                <a:cs typeface="微软雅黑"/>
              </a:rPr>
              <a:t>户</a:t>
            </a:r>
            <a:r>
              <a:rPr sz="2000" b="1" spc="5" dirty="0">
                <a:latin typeface="微软雅黑"/>
                <a:cs typeface="微软雅黑"/>
              </a:rPr>
              <a:t>需</a:t>
            </a:r>
            <a:r>
              <a:rPr sz="2000" b="1" spc="15" dirty="0">
                <a:latin typeface="微软雅黑"/>
                <a:cs typeface="微软雅黑"/>
              </a:rPr>
              <a:t>求</a:t>
            </a:r>
            <a:r>
              <a:rPr sz="2000" spc="5" dirty="0">
                <a:latin typeface="微软雅黑"/>
                <a:cs typeface="微软雅黑"/>
              </a:rPr>
              <a:t>的 </a:t>
            </a:r>
            <a:r>
              <a:rPr sz="2000" spc="10" dirty="0">
                <a:latin typeface="微软雅黑"/>
                <a:cs typeface="微软雅黑"/>
              </a:rPr>
              <a:t>高</a:t>
            </a:r>
            <a:r>
              <a:rPr sz="2000" dirty="0">
                <a:latin typeface="微软雅黑"/>
                <a:cs typeface="微软雅黑"/>
              </a:rPr>
              <a:t>质</a:t>
            </a:r>
            <a:r>
              <a:rPr sz="2000" spc="10" dirty="0">
                <a:latin typeface="微软雅黑"/>
                <a:cs typeface="微软雅黑"/>
              </a:rPr>
              <a:t>量</a:t>
            </a:r>
            <a:r>
              <a:rPr sz="2000" dirty="0">
                <a:latin typeface="微软雅黑"/>
                <a:cs typeface="微软雅黑"/>
              </a:rPr>
              <a:t>建</a:t>
            </a:r>
            <a:r>
              <a:rPr sz="2000" spc="10" dirty="0">
                <a:latin typeface="微软雅黑"/>
                <a:cs typeface="微软雅黑"/>
              </a:rPr>
              <a:t>筑</a:t>
            </a:r>
            <a:r>
              <a:rPr sz="2000" dirty="0">
                <a:latin typeface="微软雅黑"/>
                <a:cs typeface="微软雅黑"/>
              </a:rPr>
              <a:t>产</a:t>
            </a:r>
            <a:r>
              <a:rPr sz="2000" spc="10" dirty="0">
                <a:latin typeface="微软雅黑"/>
                <a:cs typeface="微软雅黑"/>
              </a:rPr>
              <a:t>品</a:t>
            </a:r>
            <a:r>
              <a:rPr sz="2000" dirty="0">
                <a:latin typeface="微软雅黑"/>
                <a:cs typeface="微软雅黑"/>
              </a:rPr>
              <a:t>和</a:t>
            </a:r>
            <a:r>
              <a:rPr sz="2000" spc="10" dirty="0">
                <a:latin typeface="微软雅黑"/>
                <a:cs typeface="微软雅黑"/>
              </a:rPr>
              <a:t>服</a:t>
            </a:r>
            <a:r>
              <a:rPr sz="2000" spc="-10" dirty="0">
                <a:latin typeface="微软雅黑"/>
                <a:cs typeface="微软雅黑"/>
              </a:rPr>
              <a:t>务</a:t>
            </a:r>
            <a:r>
              <a:rPr sz="2000" spc="10" dirty="0">
                <a:latin typeface="微软雅黑"/>
                <a:cs typeface="微软雅黑"/>
              </a:rPr>
              <a:t>，</a:t>
            </a:r>
            <a:r>
              <a:rPr sz="2000" dirty="0">
                <a:latin typeface="微软雅黑"/>
                <a:cs typeface="微软雅黑"/>
              </a:rPr>
              <a:t>使</a:t>
            </a:r>
            <a:r>
              <a:rPr sz="2000" spc="10" dirty="0">
                <a:latin typeface="微软雅黑"/>
                <a:cs typeface="微软雅黑"/>
              </a:rPr>
              <a:t>得</a:t>
            </a:r>
            <a:r>
              <a:rPr sz="2000" dirty="0">
                <a:latin typeface="微软雅黑"/>
                <a:cs typeface="微软雅黑"/>
              </a:rPr>
              <a:t>整</a:t>
            </a:r>
            <a:r>
              <a:rPr sz="2000" spc="10" dirty="0">
                <a:latin typeface="微软雅黑"/>
                <a:cs typeface="微软雅黑"/>
              </a:rPr>
              <a:t>个</a:t>
            </a:r>
            <a:r>
              <a:rPr sz="2000" dirty="0">
                <a:latin typeface="微软雅黑"/>
                <a:cs typeface="微软雅黑"/>
              </a:rPr>
              <a:t>行</a:t>
            </a:r>
            <a:r>
              <a:rPr sz="2000" spc="10" dirty="0">
                <a:latin typeface="微软雅黑"/>
                <a:cs typeface="微软雅黑"/>
              </a:rPr>
              <a:t>业</a:t>
            </a:r>
            <a:r>
              <a:rPr sz="2000" dirty="0">
                <a:latin typeface="微软雅黑"/>
                <a:cs typeface="微软雅黑"/>
              </a:rPr>
              <a:t>的</a:t>
            </a:r>
            <a:r>
              <a:rPr sz="2000" spc="10" dirty="0">
                <a:latin typeface="微软雅黑"/>
                <a:cs typeface="微软雅黑"/>
              </a:rPr>
              <a:t>专</a:t>
            </a:r>
            <a:r>
              <a:rPr sz="2000" dirty="0">
                <a:latin typeface="微软雅黑"/>
                <a:cs typeface="微软雅黑"/>
              </a:rPr>
              <a:t>业</a:t>
            </a:r>
            <a:r>
              <a:rPr sz="2000" spc="10" dirty="0">
                <a:latin typeface="微软雅黑"/>
                <a:cs typeface="微软雅黑"/>
              </a:rPr>
              <a:t>化</a:t>
            </a:r>
            <a:r>
              <a:rPr sz="2000" dirty="0">
                <a:latin typeface="微软雅黑"/>
                <a:cs typeface="微软雅黑"/>
              </a:rPr>
              <a:t>水</a:t>
            </a:r>
            <a:r>
              <a:rPr sz="2000" spc="10" dirty="0">
                <a:latin typeface="微软雅黑"/>
                <a:cs typeface="微软雅黑"/>
              </a:rPr>
              <a:t>平</a:t>
            </a:r>
            <a:r>
              <a:rPr sz="2000" dirty="0">
                <a:latin typeface="微软雅黑"/>
                <a:cs typeface="微软雅黑"/>
              </a:rPr>
              <a:t>得</a:t>
            </a:r>
            <a:r>
              <a:rPr sz="2000" spc="10" dirty="0">
                <a:latin typeface="微软雅黑"/>
                <a:cs typeface="微软雅黑"/>
              </a:rPr>
              <a:t>到</a:t>
            </a:r>
            <a:r>
              <a:rPr sz="2000" dirty="0">
                <a:latin typeface="微软雅黑"/>
                <a:cs typeface="微软雅黑"/>
              </a:rPr>
              <a:t>提</a:t>
            </a:r>
            <a:r>
              <a:rPr sz="2000" spc="25" dirty="0">
                <a:latin typeface="微软雅黑"/>
                <a:cs typeface="微软雅黑"/>
              </a:rPr>
              <a:t>升</a:t>
            </a:r>
            <a:r>
              <a:rPr sz="2000" dirty="0">
                <a:latin typeface="微软雅黑"/>
                <a:cs typeface="微软雅黑"/>
              </a:rPr>
              <a:t>、</a:t>
            </a:r>
            <a:r>
              <a:rPr sz="2000" spc="10" dirty="0">
                <a:latin typeface="微软雅黑"/>
                <a:cs typeface="微软雅黑"/>
              </a:rPr>
              <a:t>资</a:t>
            </a:r>
            <a:r>
              <a:rPr sz="2000" dirty="0">
                <a:latin typeface="微软雅黑"/>
                <a:cs typeface="微软雅黑"/>
              </a:rPr>
              <a:t>源</a:t>
            </a:r>
            <a:r>
              <a:rPr sz="2000" spc="10" dirty="0">
                <a:latin typeface="微软雅黑"/>
                <a:cs typeface="微软雅黑"/>
              </a:rPr>
              <a:t>得</a:t>
            </a:r>
            <a:r>
              <a:rPr sz="2000" dirty="0">
                <a:latin typeface="微软雅黑"/>
                <a:cs typeface="微软雅黑"/>
              </a:rPr>
              <a:t>到</a:t>
            </a:r>
            <a:r>
              <a:rPr sz="2000" spc="10" dirty="0">
                <a:latin typeface="微软雅黑"/>
                <a:cs typeface="微软雅黑"/>
              </a:rPr>
              <a:t>高</a:t>
            </a:r>
            <a:r>
              <a:rPr sz="2000" dirty="0">
                <a:latin typeface="微软雅黑"/>
                <a:cs typeface="微软雅黑"/>
              </a:rPr>
              <a:t>效利</a:t>
            </a:r>
            <a:r>
              <a:rPr sz="2000" spc="5" dirty="0">
                <a:latin typeface="微软雅黑"/>
                <a:cs typeface="微软雅黑"/>
              </a:rPr>
              <a:t>用</a:t>
            </a:r>
            <a:r>
              <a:rPr sz="2000" dirty="0">
                <a:latin typeface="微软雅黑"/>
                <a:cs typeface="微软雅黑"/>
              </a:rPr>
              <a:t>。</a:t>
            </a:r>
            <a:endParaRPr sz="2000">
              <a:latin typeface="微软雅黑"/>
              <a:cs typeface="微软雅黑"/>
            </a:endParaRPr>
          </a:p>
        </p:txBody>
      </p:sp>
      <p:pic>
        <p:nvPicPr>
          <p:cNvPr id="4" name="luvvoice.com-20240823-Pg7E">
            <a:hlinkClick r:id="" action="ppaction://media"/>
            <a:extLst>
              <a:ext uri="{FF2B5EF4-FFF2-40B4-BE49-F238E27FC236}">
                <a16:creationId xmlns:a16="http://schemas.microsoft.com/office/drawing/2014/main" id="{181B5336-25C6-2CB6-E4C5-CB78BEE3DB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7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7336" y="421589"/>
            <a:ext cx="4861560"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1F487C"/>
                </a:solidFill>
                <a:latin typeface="微软雅黑"/>
                <a:cs typeface="微软雅黑"/>
              </a:rPr>
              <a:t>1</a:t>
            </a:r>
            <a:r>
              <a:rPr sz="2800" b="1" spc="-10" dirty="0">
                <a:solidFill>
                  <a:srgbClr val="1F487C"/>
                </a:solidFill>
                <a:latin typeface="微软雅黑"/>
                <a:cs typeface="微软雅黑"/>
              </a:rPr>
              <a:t>、工程建造服务化理念与价值</a:t>
            </a:r>
            <a:endParaRPr sz="2800">
              <a:latin typeface="微软雅黑"/>
              <a:cs typeface="微软雅黑"/>
            </a:endParaRPr>
          </a:p>
        </p:txBody>
      </p:sp>
      <p:sp>
        <p:nvSpPr>
          <p:cNvPr id="3" name="object 3"/>
          <p:cNvSpPr txBox="1"/>
          <p:nvPr/>
        </p:nvSpPr>
        <p:spPr>
          <a:xfrm>
            <a:off x="1576197" y="1082421"/>
            <a:ext cx="9856470" cy="4463415"/>
          </a:xfrm>
          <a:prstGeom prst="rect">
            <a:avLst/>
          </a:prstGeom>
        </p:spPr>
        <p:txBody>
          <a:bodyPr vert="horz" wrap="square" lIns="0" tIns="12700" rIns="0" bIns="0" rtlCol="0">
            <a:spAutoFit/>
          </a:bodyPr>
          <a:lstStyle/>
          <a:p>
            <a:pPr marL="355600" indent="-342900">
              <a:lnSpc>
                <a:spcPct val="100000"/>
              </a:lnSpc>
              <a:spcBef>
                <a:spcPts val="100"/>
              </a:spcBef>
              <a:buSzPct val="118750"/>
              <a:buFont typeface="Wingdings"/>
              <a:buChar char=""/>
              <a:tabLst>
                <a:tab pos="355600" algn="l"/>
              </a:tabLst>
            </a:pPr>
            <a:r>
              <a:rPr sz="2400" b="1" dirty="0">
                <a:latin typeface="微软雅黑"/>
                <a:cs typeface="微软雅黑"/>
              </a:rPr>
              <a:t>建造服务化产生的价值</a:t>
            </a:r>
            <a:endParaRPr sz="2400">
              <a:latin typeface="微软雅黑"/>
              <a:cs typeface="微软雅黑"/>
            </a:endParaRPr>
          </a:p>
          <a:p>
            <a:pPr marL="318770" indent="-306070">
              <a:lnSpc>
                <a:spcPct val="100000"/>
              </a:lnSpc>
              <a:spcBef>
                <a:spcPts val="2655"/>
              </a:spcBef>
              <a:buAutoNum type="arabicPeriod"/>
              <a:tabLst>
                <a:tab pos="319405" algn="l"/>
              </a:tabLst>
            </a:pPr>
            <a:r>
              <a:rPr sz="2000" b="1" dirty="0">
                <a:latin typeface="微软雅黑"/>
                <a:cs typeface="微软雅黑"/>
              </a:rPr>
              <a:t>建造服务化为企业带来</a:t>
            </a:r>
            <a:r>
              <a:rPr sz="2000" b="1" spc="-15" dirty="0">
                <a:latin typeface="微软雅黑"/>
                <a:cs typeface="微软雅黑"/>
              </a:rPr>
              <a:t>价</a:t>
            </a:r>
            <a:r>
              <a:rPr sz="2000" b="1" dirty="0">
                <a:latin typeface="微软雅黑"/>
                <a:cs typeface="微软雅黑"/>
              </a:rPr>
              <a:t>值增值</a:t>
            </a:r>
            <a:endParaRPr sz="2000">
              <a:latin typeface="微软雅黑"/>
              <a:cs typeface="微软雅黑"/>
            </a:endParaRPr>
          </a:p>
          <a:p>
            <a:pPr marL="12700">
              <a:lnSpc>
                <a:spcPct val="100000"/>
              </a:lnSpc>
              <a:spcBef>
                <a:spcPts val="1200"/>
              </a:spcBef>
            </a:pPr>
            <a:r>
              <a:rPr sz="2000" dirty="0">
                <a:latin typeface="微软雅黑"/>
                <a:cs typeface="微软雅黑"/>
              </a:rPr>
              <a:t>对企业而言，建造服务</a:t>
            </a:r>
            <a:r>
              <a:rPr sz="2000" spc="-15" dirty="0">
                <a:latin typeface="微软雅黑"/>
                <a:cs typeface="微软雅黑"/>
              </a:rPr>
              <a:t>化</a:t>
            </a:r>
            <a:r>
              <a:rPr sz="2000" dirty="0">
                <a:latin typeface="微软雅黑"/>
                <a:cs typeface="微软雅黑"/>
              </a:rPr>
              <a:t>提供</a:t>
            </a:r>
            <a:r>
              <a:rPr sz="2000" spc="-15" dirty="0">
                <a:latin typeface="微软雅黑"/>
                <a:cs typeface="微软雅黑"/>
              </a:rPr>
              <a:t>了</a:t>
            </a:r>
            <a:r>
              <a:rPr sz="2000" dirty="0">
                <a:latin typeface="微软雅黑"/>
                <a:cs typeface="微软雅黑"/>
              </a:rPr>
              <a:t>新的</a:t>
            </a:r>
            <a:r>
              <a:rPr sz="2000" spc="-15" dirty="0">
                <a:latin typeface="微软雅黑"/>
                <a:cs typeface="微软雅黑"/>
              </a:rPr>
              <a:t>动</a:t>
            </a:r>
            <a:r>
              <a:rPr sz="2000" dirty="0">
                <a:latin typeface="微软雅黑"/>
                <a:cs typeface="微软雅黑"/>
              </a:rPr>
              <a:t>力和</a:t>
            </a:r>
            <a:r>
              <a:rPr sz="2000" spc="-15" dirty="0">
                <a:latin typeface="微软雅黑"/>
                <a:cs typeface="微软雅黑"/>
              </a:rPr>
              <a:t>增</a:t>
            </a:r>
            <a:r>
              <a:rPr sz="2000" dirty="0">
                <a:latin typeface="微软雅黑"/>
                <a:cs typeface="微软雅黑"/>
              </a:rPr>
              <a:t>长</a:t>
            </a:r>
            <a:r>
              <a:rPr sz="2000" spc="5" dirty="0">
                <a:latin typeface="微软雅黑"/>
                <a:cs typeface="微软雅黑"/>
              </a:rPr>
              <a:t>点</a:t>
            </a:r>
            <a:r>
              <a:rPr sz="2000" dirty="0">
                <a:latin typeface="微软雅黑"/>
                <a:cs typeface="微软雅黑"/>
              </a:rPr>
              <a:t>。</a:t>
            </a:r>
            <a:endParaRPr sz="2000">
              <a:latin typeface="微软雅黑"/>
              <a:cs typeface="微软雅黑"/>
            </a:endParaRPr>
          </a:p>
          <a:p>
            <a:pPr marL="318770" indent="-306070">
              <a:lnSpc>
                <a:spcPct val="100000"/>
              </a:lnSpc>
              <a:spcBef>
                <a:spcPts val="1800"/>
              </a:spcBef>
              <a:buAutoNum type="arabicPeriod" startAt="2"/>
              <a:tabLst>
                <a:tab pos="319405" algn="l"/>
              </a:tabLst>
            </a:pPr>
            <a:r>
              <a:rPr sz="2000" b="1" dirty="0">
                <a:latin typeface="微软雅黑"/>
                <a:cs typeface="微软雅黑"/>
              </a:rPr>
              <a:t>建造服务化为市场带来</a:t>
            </a:r>
            <a:r>
              <a:rPr sz="2000" b="1" spc="-15" dirty="0">
                <a:latin typeface="微软雅黑"/>
                <a:cs typeface="微软雅黑"/>
              </a:rPr>
              <a:t>价</a:t>
            </a:r>
            <a:r>
              <a:rPr sz="2000" b="1" dirty="0">
                <a:latin typeface="微软雅黑"/>
                <a:cs typeface="微软雅黑"/>
              </a:rPr>
              <a:t>值增值</a:t>
            </a:r>
            <a:endParaRPr sz="2000">
              <a:latin typeface="微软雅黑"/>
              <a:cs typeface="微软雅黑"/>
            </a:endParaRPr>
          </a:p>
          <a:p>
            <a:pPr marL="12700">
              <a:lnSpc>
                <a:spcPct val="100000"/>
              </a:lnSpc>
              <a:spcBef>
                <a:spcPts val="1200"/>
              </a:spcBef>
            </a:pPr>
            <a:r>
              <a:rPr sz="2000" dirty="0">
                <a:latin typeface="微软雅黑"/>
                <a:cs typeface="微软雅黑"/>
              </a:rPr>
              <a:t>对市场而言，建造服务</a:t>
            </a:r>
            <a:r>
              <a:rPr sz="2000" spc="-15" dirty="0">
                <a:latin typeface="微软雅黑"/>
                <a:cs typeface="微软雅黑"/>
              </a:rPr>
              <a:t>化</a:t>
            </a:r>
            <a:r>
              <a:rPr sz="2000" dirty="0">
                <a:latin typeface="微软雅黑"/>
                <a:cs typeface="微软雅黑"/>
              </a:rPr>
              <a:t>培育</a:t>
            </a:r>
            <a:r>
              <a:rPr sz="2000" spc="-15" dirty="0">
                <a:latin typeface="微软雅黑"/>
                <a:cs typeface="微软雅黑"/>
              </a:rPr>
              <a:t>了</a:t>
            </a:r>
            <a:r>
              <a:rPr sz="2000" dirty="0">
                <a:latin typeface="微软雅黑"/>
                <a:cs typeface="微软雅黑"/>
              </a:rPr>
              <a:t>新的</a:t>
            </a:r>
            <a:r>
              <a:rPr sz="2000" spc="-15" dirty="0">
                <a:latin typeface="微软雅黑"/>
                <a:cs typeface="微软雅黑"/>
              </a:rPr>
              <a:t>业</a:t>
            </a:r>
            <a:r>
              <a:rPr sz="2000" dirty="0">
                <a:latin typeface="微软雅黑"/>
                <a:cs typeface="微软雅黑"/>
              </a:rPr>
              <a:t>态。</a:t>
            </a:r>
            <a:endParaRPr sz="2000">
              <a:latin typeface="微软雅黑"/>
              <a:cs typeface="微软雅黑"/>
            </a:endParaRPr>
          </a:p>
          <a:p>
            <a:pPr marL="318770" indent="-306070">
              <a:lnSpc>
                <a:spcPct val="100000"/>
              </a:lnSpc>
              <a:spcBef>
                <a:spcPts val="1800"/>
              </a:spcBef>
              <a:buAutoNum type="arabicPeriod" startAt="3"/>
              <a:tabLst>
                <a:tab pos="319405" algn="l"/>
              </a:tabLst>
            </a:pPr>
            <a:r>
              <a:rPr sz="2000" b="1" dirty="0">
                <a:latin typeface="微软雅黑"/>
                <a:cs typeface="微软雅黑"/>
              </a:rPr>
              <a:t>建造服务化为行业及整</a:t>
            </a:r>
            <a:r>
              <a:rPr sz="2000" b="1" spc="-10" dirty="0">
                <a:latin typeface="微软雅黑"/>
                <a:cs typeface="微软雅黑"/>
              </a:rPr>
              <a:t>个</a:t>
            </a:r>
            <a:r>
              <a:rPr sz="2000" b="1" dirty="0">
                <a:latin typeface="微软雅黑"/>
                <a:cs typeface="微软雅黑"/>
              </a:rPr>
              <a:t>资源</a:t>
            </a:r>
            <a:r>
              <a:rPr sz="2000" b="1" spc="-10" dirty="0">
                <a:latin typeface="微软雅黑"/>
                <a:cs typeface="微软雅黑"/>
              </a:rPr>
              <a:t>环</a:t>
            </a:r>
            <a:r>
              <a:rPr sz="2000" b="1" dirty="0">
                <a:latin typeface="微软雅黑"/>
                <a:cs typeface="微软雅黑"/>
              </a:rPr>
              <a:t>境带</a:t>
            </a:r>
            <a:r>
              <a:rPr sz="2000" b="1" spc="-10" dirty="0">
                <a:latin typeface="微软雅黑"/>
                <a:cs typeface="微软雅黑"/>
              </a:rPr>
              <a:t>来</a:t>
            </a:r>
            <a:r>
              <a:rPr sz="2000" b="1" dirty="0">
                <a:latin typeface="微软雅黑"/>
                <a:cs typeface="微软雅黑"/>
              </a:rPr>
              <a:t>价值</a:t>
            </a:r>
            <a:r>
              <a:rPr sz="2000" b="1" spc="-10" dirty="0">
                <a:latin typeface="微软雅黑"/>
                <a:cs typeface="微软雅黑"/>
              </a:rPr>
              <a:t>增</a:t>
            </a:r>
            <a:r>
              <a:rPr sz="2000" b="1" spc="5" dirty="0">
                <a:latin typeface="微软雅黑"/>
                <a:cs typeface="微软雅黑"/>
              </a:rPr>
              <a:t>值</a:t>
            </a:r>
            <a:endParaRPr sz="2000">
              <a:latin typeface="微软雅黑"/>
              <a:cs typeface="微软雅黑"/>
            </a:endParaRPr>
          </a:p>
          <a:p>
            <a:pPr marL="12700">
              <a:lnSpc>
                <a:spcPct val="100000"/>
              </a:lnSpc>
              <a:spcBef>
                <a:spcPts val="1205"/>
              </a:spcBef>
            </a:pPr>
            <a:r>
              <a:rPr sz="2000" dirty="0">
                <a:latin typeface="微软雅黑"/>
                <a:cs typeface="微软雅黑"/>
              </a:rPr>
              <a:t>对行业而言，建造服务</a:t>
            </a:r>
            <a:r>
              <a:rPr sz="2000" spc="-15" dirty="0">
                <a:latin typeface="微软雅黑"/>
                <a:cs typeface="微软雅黑"/>
              </a:rPr>
              <a:t>化</a:t>
            </a:r>
            <a:r>
              <a:rPr sz="2000" dirty="0">
                <a:latin typeface="微软雅黑"/>
                <a:cs typeface="微软雅黑"/>
              </a:rPr>
              <a:t>提升</a:t>
            </a:r>
            <a:r>
              <a:rPr sz="2000" spc="-15" dirty="0">
                <a:latin typeface="微软雅黑"/>
                <a:cs typeface="微软雅黑"/>
              </a:rPr>
              <a:t>了</a:t>
            </a:r>
            <a:r>
              <a:rPr sz="2000" dirty="0">
                <a:latin typeface="微软雅黑"/>
                <a:cs typeface="微软雅黑"/>
              </a:rPr>
              <a:t>专业</a:t>
            </a:r>
            <a:r>
              <a:rPr sz="2000" spc="-15" dirty="0">
                <a:latin typeface="微软雅黑"/>
                <a:cs typeface="微软雅黑"/>
              </a:rPr>
              <a:t>化</a:t>
            </a:r>
            <a:r>
              <a:rPr sz="2000" dirty="0">
                <a:latin typeface="微软雅黑"/>
                <a:cs typeface="微软雅黑"/>
              </a:rPr>
              <a:t>水</a:t>
            </a:r>
            <a:r>
              <a:rPr sz="2000" spc="5" dirty="0">
                <a:latin typeface="微软雅黑"/>
                <a:cs typeface="微软雅黑"/>
              </a:rPr>
              <a:t>平</a:t>
            </a:r>
            <a:r>
              <a:rPr sz="2000" dirty="0">
                <a:latin typeface="微软雅黑"/>
                <a:cs typeface="微软雅黑"/>
              </a:rPr>
              <a:t>。</a:t>
            </a:r>
            <a:endParaRPr sz="2000">
              <a:latin typeface="微软雅黑"/>
              <a:cs typeface="微软雅黑"/>
            </a:endParaRPr>
          </a:p>
          <a:p>
            <a:pPr marL="318770" indent="-306070">
              <a:lnSpc>
                <a:spcPct val="100000"/>
              </a:lnSpc>
              <a:spcBef>
                <a:spcPts val="1800"/>
              </a:spcBef>
              <a:buAutoNum type="arabicPeriod" startAt="4"/>
              <a:tabLst>
                <a:tab pos="319405" algn="l"/>
              </a:tabLst>
            </a:pPr>
            <a:r>
              <a:rPr sz="2000" b="1" dirty="0">
                <a:latin typeface="微软雅黑"/>
                <a:cs typeface="微软雅黑"/>
              </a:rPr>
              <a:t>建造服务业为用户带来</a:t>
            </a:r>
            <a:r>
              <a:rPr sz="2000" b="1" spc="-15" dirty="0">
                <a:latin typeface="微软雅黑"/>
                <a:cs typeface="微软雅黑"/>
              </a:rPr>
              <a:t>价</a:t>
            </a:r>
            <a:r>
              <a:rPr sz="2000" b="1" dirty="0">
                <a:latin typeface="微软雅黑"/>
                <a:cs typeface="微软雅黑"/>
              </a:rPr>
              <a:t>值增值</a:t>
            </a:r>
            <a:endParaRPr sz="2000">
              <a:latin typeface="微软雅黑"/>
              <a:cs typeface="微软雅黑"/>
            </a:endParaRPr>
          </a:p>
          <a:p>
            <a:pPr marL="12700">
              <a:lnSpc>
                <a:spcPct val="100000"/>
              </a:lnSpc>
              <a:spcBef>
                <a:spcPts val="1200"/>
              </a:spcBef>
            </a:pPr>
            <a:r>
              <a:rPr sz="2000" spc="35" dirty="0">
                <a:latin typeface="微软雅黑"/>
                <a:cs typeface="微软雅黑"/>
              </a:rPr>
              <a:t>对用户而言</a:t>
            </a:r>
            <a:r>
              <a:rPr sz="2000" spc="20" dirty="0">
                <a:latin typeface="微软雅黑"/>
                <a:cs typeface="微软雅黑"/>
              </a:rPr>
              <a:t>，</a:t>
            </a:r>
            <a:r>
              <a:rPr sz="2000" spc="30" dirty="0">
                <a:latin typeface="微软雅黑"/>
                <a:cs typeface="微软雅黑"/>
              </a:rPr>
              <a:t>建造服务化</a:t>
            </a:r>
            <a:r>
              <a:rPr sz="2000" spc="20" dirty="0">
                <a:latin typeface="微软雅黑"/>
                <a:cs typeface="微软雅黑"/>
              </a:rPr>
              <a:t>提</a:t>
            </a:r>
            <a:r>
              <a:rPr sz="2000" spc="30" dirty="0">
                <a:latin typeface="微软雅黑"/>
                <a:cs typeface="微软雅黑"/>
              </a:rPr>
              <a:t>供了功能更</a:t>
            </a:r>
            <a:r>
              <a:rPr sz="2000" spc="45" dirty="0">
                <a:latin typeface="微软雅黑"/>
                <a:cs typeface="微软雅黑"/>
              </a:rPr>
              <a:t>强</a:t>
            </a:r>
            <a:r>
              <a:rPr sz="2000" spc="35" dirty="0">
                <a:latin typeface="微软雅黑"/>
                <a:cs typeface="微软雅黑"/>
              </a:rPr>
              <a:t>、</a:t>
            </a:r>
            <a:r>
              <a:rPr sz="2000" spc="30" dirty="0">
                <a:latin typeface="微软雅黑"/>
                <a:cs typeface="微软雅黑"/>
              </a:rPr>
              <a:t>更符合用</a:t>
            </a:r>
            <a:r>
              <a:rPr sz="2000" spc="20" dirty="0">
                <a:latin typeface="微软雅黑"/>
                <a:cs typeface="微软雅黑"/>
              </a:rPr>
              <a:t>户</a:t>
            </a:r>
            <a:r>
              <a:rPr sz="2000" spc="30" dirty="0">
                <a:latin typeface="微软雅黑"/>
                <a:cs typeface="微软雅黑"/>
              </a:rPr>
              <a:t>需要的高质</a:t>
            </a:r>
            <a:r>
              <a:rPr sz="2000" spc="20" dirty="0">
                <a:latin typeface="微软雅黑"/>
                <a:cs typeface="微软雅黑"/>
              </a:rPr>
              <a:t>量</a:t>
            </a:r>
            <a:r>
              <a:rPr sz="2000" spc="30" dirty="0">
                <a:latin typeface="微软雅黑"/>
                <a:cs typeface="微软雅黑"/>
              </a:rPr>
              <a:t>建筑产品和</a:t>
            </a:r>
            <a:r>
              <a:rPr sz="2000" spc="20" dirty="0">
                <a:latin typeface="微软雅黑"/>
                <a:cs typeface="微软雅黑"/>
              </a:rPr>
              <a:t>服</a:t>
            </a:r>
            <a:r>
              <a:rPr sz="2000" spc="55" dirty="0">
                <a:latin typeface="微软雅黑"/>
                <a:cs typeface="微软雅黑"/>
              </a:rPr>
              <a:t>务</a:t>
            </a:r>
            <a:r>
              <a:rPr sz="2000" dirty="0">
                <a:latin typeface="微软雅黑"/>
                <a:cs typeface="微软雅黑"/>
              </a:rPr>
              <a:t>。</a:t>
            </a:r>
            <a:endParaRPr sz="2000">
              <a:latin typeface="微软雅黑"/>
              <a:cs typeface="微软雅黑"/>
            </a:endParaRPr>
          </a:p>
        </p:txBody>
      </p:sp>
      <p:sp>
        <p:nvSpPr>
          <p:cNvPr id="4" name="object 4"/>
          <p:cNvSpPr/>
          <p:nvPr/>
        </p:nvSpPr>
        <p:spPr>
          <a:xfrm>
            <a:off x="8851392" y="2363723"/>
            <a:ext cx="1905000" cy="1905000"/>
          </a:xfrm>
          <a:prstGeom prst="rect">
            <a:avLst/>
          </a:prstGeom>
          <a:blipFill>
            <a:blip r:embed="rId5" cstate="print"/>
            <a:stretch>
              <a:fillRect/>
            </a:stretch>
          </a:blipFill>
        </p:spPr>
        <p:txBody>
          <a:bodyPr wrap="square" lIns="0" tIns="0" rIns="0" bIns="0" rtlCol="0"/>
          <a:lstStyle/>
          <a:p>
            <a:endParaRPr/>
          </a:p>
        </p:txBody>
      </p:sp>
      <p:pic>
        <p:nvPicPr>
          <p:cNvPr id="5" name="luvvoice.com-20240823-T2EA">
            <a:hlinkClick r:id="" action="ppaction://media"/>
            <a:extLst>
              <a:ext uri="{FF2B5EF4-FFF2-40B4-BE49-F238E27FC236}">
                <a16:creationId xmlns:a16="http://schemas.microsoft.com/office/drawing/2014/main" id="{E8D1AE90-5AE6-DF3B-41BC-E2E1BF440F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5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824352" y="1783037"/>
            <a:ext cx="5569585" cy="2238375"/>
          </a:xfrm>
          <a:prstGeom prst="rect">
            <a:avLst/>
          </a:prstGeom>
        </p:spPr>
        <p:txBody>
          <a:bodyPr vert="horz" wrap="square" lIns="0" tIns="261620" rIns="0" bIns="0" rtlCol="0">
            <a:spAutoFit/>
          </a:bodyPr>
          <a:lstStyle/>
          <a:p>
            <a:pPr marL="12700">
              <a:lnSpc>
                <a:spcPct val="100000"/>
              </a:lnSpc>
              <a:spcBef>
                <a:spcPts val="2060"/>
              </a:spcBef>
            </a:pPr>
            <a:r>
              <a:rPr sz="3200" b="1" dirty="0">
                <a:solidFill>
                  <a:srgbClr val="17375E"/>
                </a:solidFill>
                <a:latin typeface="微软雅黑"/>
                <a:cs typeface="微软雅黑"/>
              </a:rPr>
              <a:t>1、工程建造服务化理</a:t>
            </a:r>
            <a:r>
              <a:rPr sz="3200" b="1" spc="-15" dirty="0">
                <a:solidFill>
                  <a:srgbClr val="17375E"/>
                </a:solidFill>
                <a:latin typeface="微软雅黑"/>
                <a:cs typeface="微软雅黑"/>
              </a:rPr>
              <a:t>念</a:t>
            </a:r>
            <a:r>
              <a:rPr sz="3200" b="1" dirty="0">
                <a:solidFill>
                  <a:srgbClr val="17375E"/>
                </a:solidFill>
                <a:latin typeface="微软雅黑"/>
                <a:cs typeface="微软雅黑"/>
              </a:rPr>
              <a:t>与价值</a:t>
            </a:r>
            <a:endParaRPr sz="3200" dirty="0">
              <a:latin typeface="微软雅黑"/>
              <a:cs typeface="微软雅黑"/>
            </a:endParaRPr>
          </a:p>
          <a:p>
            <a:pPr marL="12700">
              <a:lnSpc>
                <a:spcPct val="100000"/>
              </a:lnSpc>
              <a:spcBef>
                <a:spcPts val="1970"/>
              </a:spcBef>
            </a:pPr>
            <a:r>
              <a:rPr sz="3200" b="1" spc="5" dirty="0">
                <a:solidFill>
                  <a:srgbClr val="FF0000"/>
                </a:solidFill>
                <a:latin typeface="微软雅黑"/>
                <a:cs typeface="微软雅黑"/>
              </a:rPr>
              <a:t>2、建造过程服务化</a:t>
            </a:r>
            <a:endParaRPr sz="3200" dirty="0">
              <a:latin typeface="微软雅黑"/>
              <a:cs typeface="微软雅黑"/>
            </a:endParaRPr>
          </a:p>
          <a:p>
            <a:pPr marL="12700">
              <a:lnSpc>
                <a:spcPct val="100000"/>
              </a:lnSpc>
              <a:spcBef>
                <a:spcPts val="1970"/>
              </a:spcBef>
            </a:pPr>
            <a:r>
              <a:rPr sz="3200" b="1" dirty="0">
                <a:solidFill>
                  <a:srgbClr val="17375E"/>
                </a:solidFill>
                <a:latin typeface="微软雅黑"/>
                <a:cs typeface="微软雅黑"/>
              </a:rPr>
              <a:t>3、产品使用服务化</a:t>
            </a:r>
            <a:endParaRPr sz="3200" dirty="0">
              <a:latin typeface="微软雅黑"/>
              <a:cs typeface="微软雅黑"/>
            </a:endParaRPr>
          </a:p>
        </p:txBody>
      </p:sp>
      <p:sp>
        <p:nvSpPr>
          <p:cNvPr id="3" name="object 3"/>
          <p:cNvSpPr/>
          <p:nvPr/>
        </p:nvSpPr>
        <p:spPr>
          <a:xfrm>
            <a:off x="0" y="0"/>
            <a:ext cx="365760" cy="6858000"/>
          </a:xfrm>
          <a:custGeom>
            <a:avLst/>
            <a:gdLst/>
            <a:ahLst/>
            <a:cxnLst/>
            <a:rect l="l" t="t" r="r" b="b"/>
            <a:pathLst>
              <a:path w="365760" h="6858000">
                <a:moveTo>
                  <a:pt x="0" y="6858000"/>
                </a:moveTo>
                <a:lnTo>
                  <a:pt x="365760" y="6858000"/>
                </a:lnTo>
                <a:lnTo>
                  <a:pt x="365760" y="0"/>
                </a:lnTo>
                <a:lnTo>
                  <a:pt x="0" y="0"/>
                </a:lnTo>
                <a:lnTo>
                  <a:pt x="0" y="6858000"/>
                </a:lnTo>
                <a:close/>
              </a:path>
            </a:pathLst>
          </a:custGeom>
          <a:solidFill>
            <a:srgbClr val="99CCFF"/>
          </a:solidFill>
        </p:spPr>
        <p:txBody>
          <a:bodyPr wrap="square" lIns="0" tIns="0" rIns="0" bIns="0" rtlCol="0"/>
          <a:lstStyle/>
          <a:p>
            <a:endParaRPr/>
          </a:p>
        </p:txBody>
      </p:sp>
      <p:sp>
        <p:nvSpPr>
          <p:cNvPr id="4" name="object 4"/>
          <p:cNvSpPr/>
          <p:nvPr/>
        </p:nvSpPr>
        <p:spPr>
          <a:xfrm>
            <a:off x="11826240" y="0"/>
            <a:ext cx="365760" cy="6858000"/>
          </a:xfrm>
          <a:custGeom>
            <a:avLst/>
            <a:gdLst/>
            <a:ahLst/>
            <a:cxnLst/>
            <a:rect l="l" t="t" r="r" b="b"/>
            <a:pathLst>
              <a:path w="365759" h="6858000">
                <a:moveTo>
                  <a:pt x="0" y="6858000"/>
                </a:moveTo>
                <a:lnTo>
                  <a:pt x="365759" y="6858000"/>
                </a:lnTo>
                <a:lnTo>
                  <a:pt x="365759" y="0"/>
                </a:lnTo>
                <a:lnTo>
                  <a:pt x="0" y="0"/>
                </a:lnTo>
                <a:lnTo>
                  <a:pt x="0" y="6858000"/>
                </a:lnTo>
                <a:close/>
              </a:path>
            </a:pathLst>
          </a:custGeom>
          <a:solidFill>
            <a:srgbClr val="99CCFF"/>
          </a:solidFill>
        </p:spPr>
        <p:txBody>
          <a:bodyPr wrap="square" lIns="0" tIns="0" rIns="0" bIns="0" rtlCol="0"/>
          <a:lstStyle/>
          <a:p>
            <a:endParaRPr/>
          </a:p>
        </p:txBody>
      </p:sp>
      <p:pic>
        <p:nvPicPr>
          <p:cNvPr id="5" name="luvvoice.com-20240823-CtXy">
            <a:hlinkClick r:id="" action="ppaction://media"/>
            <a:extLst>
              <a:ext uri="{FF2B5EF4-FFF2-40B4-BE49-F238E27FC236}">
                <a16:creationId xmlns:a16="http://schemas.microsoft.com/office/drawing/2014/main" id="{5B4BD6D1-9AE4-9C1C-841D-32350383BA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7336" y="421589"/>
            <a:ext cx="9875520" cy="2779395"/>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1F487C"/>
                </a:solidFill>
                <a:latin typeface="微软雅黑"/>
                <a:cs typeface="微软雅黑"/>
              </a:rPr>
              <a:t>2</a:t>
            </a:r>
            <a:r>
              <a:rPr sz="2800" b="1" spc="-10" dirty="0">
                <a:solidFill>
                  <a:srgbClr val="1F487C"/>
                </a:solidFill>
                <a:latin typeface="微软雅黑"/>
                <a:cs typeface="微软雅黑"/>
              </a:rPr>
              <a:t>、建造过程服务化</a:t>
            </a:r>
            <a:endParaRPr sz="2800">
              <a:latin typeface="微软雅黑"/>
              <a:cs typeface="微软雅黑"/>
            </a:endParaRPr>
          </a:p>
          <a:p>
            <a:pPr marL="459105" marR="5080" indent="457200" algn="just">
              <a:lnSpc>
                <a:spcPct val="150000"/>
              </a:lnSpc>
              <a:spcBef>
                <a:spcPts val="325"/>
              </a:spcBef>
            </a:pPr>
            <a:r>
              <a:rPr sz="2000" dirty="0">
                <a:solidFill>
                  <a:srgbClr val="000000"/>
                </a:solidFill>
              </a:rPr>
              <a:t>建造过程服务是面向工</a:t>
            </a:r>
            <a:r>
              <a:rPr sz="2000" spc="-10" dirty="0">
                <a:solidFill>
                  <a:srgbClr val="000000"/>
                </a:solidFill>
              </a:rPr>
              <a:t>程</a:t>
            </a:r>
            <a:r>
              <a:rPr sz="2000" dirty="0">
                <a:solidFill>
                  <a:srgbClr val="000000"/>
                </a:solidFill>
              </a:rPr>
              <a:t>产品</a:t>
            </a:r>
            <a:r>
              <a:rPr sz="2000" spc="-10" dirty="0">
                <a:solidFill>
                  <a:srgbClr val="000000"/>
                </a:solidFill>
              </a:rPr>
              <a:t>建</a:t>
            </a:r>
            <a:r>
              <a:rPr sz="2000" dirty="0">
                <a:solidFill>
                  <a:srgbClr val="000000"/>
                </a:solidFill>
              </a:rPr>
              <a:t>造活</a:t>
            </a:r>
            <a:r>
              <a:rPr sz="2000" spc="-10" dirty="0">
                <a:solidFill>
                  <a:srgbClr val="000000"/>
                </a:solidFill>
              </a:rPr>
              <a:t>动</a:t>
            </a:r>
            <a:r>
              <a:rPr sz="2000" dirty="0">
                <a:solidFill>
                  <a:srgbClr val="000000"/>
                </a:solidFill>
              </a:rPr>
              <a:t>的生</a:t>
            </a:r>
            <a:r>
              <a:rPr sz="2000" spc="-10" dirty="0">
                <a:solidFill>
                  <a:srgbClr val="000000"/>
                </a:solidFill>
              </a:rPr>
              <a:t>产</a:t>
            </a:r>
            <a:r>
              <a:rPr sz="2000" dirty="0">
                <a:solidFill>
                  <a:srgbClr val="000000"/>
                </a:solidFill>
              </a:rPr>
              <a:t>性服</a:t>
            </a:r>
            <a:r>
              <a:rPr sz="2000" spc="-10" dirty="0">
                <a:solidFill>
                  <a:srgbClr val="000000"/>
                </a:solidFill>
              </a:rPr>
              <a:t>务</a:t>
            </a:r>
            <a:r>
              <a:rPr sz="2000" dirty="0">
                <a:solidFill>
                  <a:srgbClr val="000000"/>
                </a:solidFill>
              </a:rPr>
              <a:t>，是</a:t>
            </a:r>
            <a:r>
              <a:rPr sz="2000" spc="-10" dirty="0">
                <a:solidFill>
                  <a:srgbClr val="000000"/>
                </a:solidFill>
              </a:rPr>
              <a:t>现</a:t>
            </a:r>
            <a:r>
              <a:rPr sz="2000" dirty="0">
                <a:solidFill>
                  <a:srgbClr val="000000"/>
                </a:solidFill>
              </a:rPr>
              <a:t>代服</a:t>
            </a:r>
            <a:r>
              <a:rPr sz="2000" spc="-10" dirty="0">
                <a:solidFill>
                  <a:srgbClr val="000000"/>
                </a:solidFill>
              </a:rPr>
              <a:t>务</a:t>
            </a:r>
            <a:r>
              <a:rPr sz="2000" dirty="0">
                <a:solidFill>
                  <a:srgbClr val="000000"/>
                </a:solidFill>
              </a:rPr>
              <a:t>业发</a:t>
            </a:r>
            <a:r>
              <a:rPr sz="2000" spc="-10" dirty="0">
                <a:solidFill>
                  <a:srgbClr val="000000"/>
                </a:solidFill>
              </a:rPr>
              <a:t>展</a:t>
            </a:r>
            <a:r>
              <a:rPr sz="2000" dirty="0">
                <a:solidFill>
                  <a:srgbClr val="000000"/>
                </a:solidFill>
              </a:rPr>
              <a:t>形成的 新业态。传统的建筑企</a:t>
            </a:r>
            <a:r>
              <a:rPr sz="2000" spc="-15" dirty="0">
                <a:solidFill>
                  <a:srgbClr val="000000"/>
                </a:solidFill>
              </a:rPr>
              <a:t>业</a:t>
            </a:r>
            <a:r>
              <a:rPr sz="2000" dirty="0">
                <a:solidFill>
                  <a:srgbClr val="000000"/>
                </a:solidFill>
              </a:rPr>
              <a:t>从事</a:t>
            </a:r>
            <a:r>
              <a:rPr sz="2000" spc="-15" dirty="0">
                <a:solidFill>
                  <a:srgbClr val="000000"/>
                </a:solidFill>
              </a:rPr>
              <a:t>单</a:t>
            </a:r>
            <a:r>
              <a:rPr sz="2000" dirty="0">
                <a:solidFill>
                  <a:srgbClr val="000000"/>
                </a:solidFill>
              </a:rPr>
              <a:t>一的</a:t>
            </a:r>
            <a:r>
              <a:rPr sz="2000" spc="-15" dirty="0">
                <a:solidFill>
                  <a:srgbClr val="000000"/>
                </a:solidFill>
              </a:rPr>
              <a:t>建</a:t>
            </a:r>
            <a:r>
              <a:rPr sz="2000" dirty="0">
                <a:solidFill>
                  <a:srgbClr val="000000"/>
                </a:solidFill>
              </a:rPr>
              <a:t>造工</a:t>
            </a:r>
            <a:r>
              <a:rPr sz="2000" spc="-15" dirty="0">
                <a:solidFill>
                  <a:srgbClr val="000000"/>
                </a:solidFill>
              </a:rPr>
              <a:t>作</a:t>
            </a:r>
            <a:r>
              <a:rPr sz="2000" dirty="0">
                <a:solidFill>
                  <a:srgbClr val="000000"/>
                </a:solidFill>
              </a:rPr>
              <a:t>，盈</a:t>
            </a:r>
            <a:r>
              <a:rPr sz="2000" spc="-15" dirty="0">
                <a:solidFill>
                  <a:srgbClr val="000000"/>
                </a:solidFill>
              </a:rPr>
              <a:t>利</a:t>
            </a:r>
            <a:r>
              <a:rPr sz="2000" dirty="0">
                <a:solidFill>
                  <a:srgbClr val="000000"/>
                </a:solidFill>
              </a:rPr>
              <a:t>空间</a:t>
            </a:r>
            <a:r>
              <a:rPr sz="2000" spc="-15" dirty="0">
                <a:solidFill>
                  <a:srgbClr val="000000"/>
                </a:solidFill>
              </a:rPr>
              <a:t>非</a:t>
            </a:r>
            <a:r>
              <a:rPr sz="2000" dirty="0">
                <a:solidFill>
                  <a:srgbClr val="000000"/>
                </a:solidFill>
              </a:rPr>
              <a:t>常有</a:t>
            </a:r>
            <a:r>
              <a:rPr sz="2000" spc="-15" dirty="0">
                <a:solidFill>
                  <a:srgbClr val="000000"/>
                </a:solidFill>
              </a:rPr>
              <a:t>限</a:t>
            </a:r>
            <a:r>
              <a:rPr sz="2000" dirty="0">
                <a:solidFill>
                  <a:srgbClr val="000000"/>
                </a:solidFill>
              </a:rPr>
              <a:t>。企</a:t>
            </a:r>
            <a:r>
              <a:rPr sz="2000" spc="-15" dirty="0">
                <a:solidFill>
                  <a:srgbClr val="000000"/>
                </a:solidFill>
              </a:rPr>
              <a:t>业</a:t>
            </a:r>
            <a:r>
              <a:rPr sz="2000" dirty="0">
                <a:solidFill>
                  <a:srgbClr val="000000"/>
                </a:solidFill>
              </a:rPr>
              <a:t>可以</a:t>
            </a:r>
            <a:r>
              <a:rPr sz="2000" spc="-15" dirty="0">
                <a:solidFill>
                  <a:srgbClr val="000000"/>
                </a:solidFill>
              </a:rPr>
              <a:t>增</a:t>
            </a:r>
            <a:r>
              <a:rPr sz="2000" dirty="0">
                <a:solidFill>
                  <a:srgbClr val="000000"/>
                </a:solidFill>
              </a:rPr>
              <a:t>加面 向建造活动的生产性服</a:t>
            </a:r>
            <a:r>
              <a:rPr sz="2000" spc="-15" dirty="0">
                <a:solidFill>
                  <a:srgbClr val="000000"/>
                </a:solidFill>
              </a:rPr>
              <a:t>务</a:t>
            </a:r>
            <a:r>
              <a:rPr sz="2000" dirty="0">
                <a:solidFill>
                  <a:srgbClr val="000000"/>
                </a:solidFill>
              </a:rPr>
              <a:t>，如</a:t>
            </a:r>
            <a:r>
              <a:rPr sz="2000" spc="-15" dirty="0">
                <a:solidFill>
                  <a:srgbClr val="000000"/>
                </a:solidFill>
              </a:rPr>
              <a:t>基</a:t>
            </a:r>
            <a:r>
              <a:rPr sz="2000" dirty="0">
                <a:solidFill>
                  <a:srgbClr val="000000"/>
                </a:solidFill>
              </a:rPr>
              <a:t>于数</a:t>
            </a:r>
            <a:r>
              <a:rPr sz="2000" spc="-15" dirty="0">
                <a:solidFill>
                  <a:srgbClr val="000000"/>
                </a:solidFill>
              </a:rPr>
              <a:t>据</a:t>
            </a:r>
            <a:r>
              <a:rPr sz="2000" dirty="0">
                <a:solidFill>
                  <a:srgbClr val="000000"/>
                </a:solidFill>
              </a:rPr>
              <a:t>的全</a:t>
            </a:r>
            <a:r>
              <a:rPr sz="2000" spc="-15" dirty="0">
                <a:solidFill>
                  <a:srgbClr val="000000"/>
                </a:solidFill>
              </a:rPr>
              <a:t>过</a:t>
            </a:r>
            <a:r>
              <a:rPr sz="2000" dirty="0">
                <a:solidFill>
                  <a:srgbClr val="000000"/>
                </a:solidFill>
              </a:rPr>
              <a:t>程工</a:t>
            </a:r>
            <a:r>
              <a:rPr sz="2000" spc="-15" dirty="0">
                <a:solidFill>
                  <a:srgbClr val="000000"/>
                </a:solidFill>
              </a:rPr>
              <a:t>程</a:t>
            </a:r>
            <a:r>
              <a:rPr sz="2000" dirty="0">
                <a:solidFill>
                  <a:srgbClr val="000000"/>
                </a:solidFill>
              </a:rPr>
              <a:t>咨询</a:t>
            </a:r>
            <a:r>
              <a:rPr sz="2000" spc="-15" dirty="0">
                <a:solidFill>
                  <a:srgbClr val="000000"/>
                </a:solidFill>
              </a:rPr>
              <a:t>、</a:t>
            </a:r>
            <a:r>
              <a:rPr sz="2000" dirty="0">
                <a:solidFill>
                  <a:srgbClr val="000000"/>
                </a:solidFill>
              </a:rPr>
              <a:t>可支</a:t>
            </a:r>
            <a:r>
              <a:rPr sz="2000" spc="-15" dirty="0">
                <a:solidFill>
                  <a:srgbClr val="000000"/>
                </a:solidFill>
              </a:rPr>
              <a:t>持</a:t>
            </a:r>
            <a:r>
              <a:rPr sz="2000" dirty="0">
                <a:solidFill>
                  <a:srgbClr val="000000"/>
                </a:solidFill>
              </a:rPr>
              <a:t>参建</a:t>
            </a:r>
            <a:r>
              <a:rPr sz="2000" spc="-15" dirty="0">
                <a:solidFill>
                  <a:srgbClr val="000000"/>
                </a:solidFill>
              </a:rPr>
              <a:t>各</a:t>
            </a:r>
            <a:r>
              <a:rPr sz="2000" dirty="0">
                <a:solidFill>
                  <a:srgbClr val="000000"/>
                </a:solidFill>
              </a:rPr>
              <a:t>方网</a:t>
            </a:r>
            <a:r>
              <a:rPr sz="2000" spc="-15" dirty="0">
                <a:solidFill>
                  <a:srgbClr val="000000"/>
                </a:solidFill>
              </a:rPr>
              <a:t>络</a:t>
            </a:r>
            <a:r>
              <a:rPr sz="2000" dirty="0">
                <a:solidFill>
                  <a:srgbClr val="000000"/>
                </a:solidFill>
              </a:rPr>
              <a:t>协同 工作的网络协同建造服</a:t>
            </a:r>
            <a:r>
              <a:rPr sz="2000" spc="-15" dirty="0">
                <a:solidFill>
                  <a:srgbClr val="000000"/>
                </a:solidFill>
              </a:rPr>
              <a:t>务</a:t>
            </a:r>
            <a:r>
              <a:rPr sz="2000" dirty="0">
                <a:solidFill>
                  <a:srgbClr val="000000"/>
                </a:solidFill>
              </a:rPr>
              <a:t>，以</a:t>
            </a:r>
            <a:r>
              <a:rPr sz="2000" spc="-15" dirty="0">
                <a:solidFill>
                  <a:srgbClr val="000000"/>
                </a:solidFill>
              </a:rPr>
              <a:t>及</a:t>
            </a:r>
            <a:r>
              <a:rPr sz="2000" dirty="0">
                <a:solidFill>
                  <a:srgbClr val="000000"/>
                </a:solidFill>
              </a:rPr>
              <a:t>嵌入</a:t>
            </a:r>
            <a:r>
              <a:rPr sz="2000" spc="-15" dirty="0">
                <a:solidFill>
                  <a:srgbClr val="000000"/>
                </a:solidFill>
              </a:rPr>
              <a:t>建</a:t>
            </a:r>
            <a:r>
              <a:rPr sz="2000" dirty="0">
                <a:solidFill>
                  <a:srgbClr val="000000"/>
                </a:solidFill>
              </a:rPr>
              <a:t>造系</a:t>
            </a:r>
            <a:r>
              <a:rPr sz="2000" spc="-15" dirty="0">
                <a:solidFill>
                  <a:srgbClr val="000000"/>
                </a:solidFill>
              </a:rPr>
              <a:t>统</a:t>
            </a:r>
            <a:r>
              <a:rPr sz="2000" dirty="0">
                <a:solidFill>
                  <a:srgbClr val="000000"/>
                </a:solidFill>
              </a:rPr>
              <a:t>内部</a:t>
            </a:r>
            <a:r>
              <a:rPr sz="2000" spc="-15" dirty="0">
                <a:solidFill>
                  <a:srgbClr val="000000"/>
                </a:solidFill>
              </a:rPr>
              <a:t>的</a:t>
            </a:r>
            <a:r>
              <a:rPr sz="2000" dirty="0">
                <a:solidFill>
                  <a:srgbClr val="000000"/>
                </a:solidFill>
              </a:rPr>
              <a:t>工程</a:t>
            </a:r>
            <a:r>
              <a:rPr sz="2000" spc="-15" dirty="0">
                <a:solidFill>
                  <a:srgbClr val="000000"/>
                </a:solidFill>
              </a:rPr>
              <a:t>金</a:t>
            </a:r>
            <a:r>
              <a:rPr sz="2000" dirty="0">
                <a:solidFill>
                  <a:srgbClr val="000000"/>
                </a:solidFill>
              </a:rPr>
              <a:t>融服</a:t>
            </a:r>
            <a:r>
              <a:rPr sz="2000" spc="-15" dirty="0">
                <a:solidFill>
                  <a:srgbClr val="000000"/>
                </a:solidFill>
              </a:rPr>
              <a:t>务</a:t>
            </a:r>
            <a:r>
              <a:rPr sz="2000" dirty="0">
                <a:solidFill>
                  <a:srgbClr val="000000"/>
                </a:solidFill>
              </a:rPr>
              <a:t>等。</a:t>
            </a:r>
            <a:r>
              <a:rPr sz="2000" spc="-15" dirty="0">
                <a:solidFill>
                  <a:srgbClr val="000000"/>
                </a:solidFill>
              </a:rPr>
              <a:t>如</a:t>
            </a:r>
            <a:r>
              <a:rPr sz="2000" dirty="0">
                <a:solidFill>
                  <a:srgbClr val="000000"/>
                </a:solidFill>
              </a:rPr>
              <a:t>此，</a:t>
            </a:r>
            <a:r>
              <a:rPr sz="2000" spc="-15" dirty="0">
                <a:solidFill>
                  <a:srgbClr val="000000"/>
                </a:solidFill>
              </a:rPr>
              <a:t>不</a:t>
            </a:r>
            <a:r>
              <a:rPr sz="2000" dirty="0">
                <a:solidFill>
                  <a:srgbClr val="000000"/>
                </a:solidFill>
              </a:rPr>
              <a:t>仅能 够优化建造活动、提升</a:t>
            </a:r>
            <a:r>
              <a:rPr sz="2000" spc="-15" dirty="0">
                <a:solidFill>
                  <a:srgbClr val="000000"/>
                </a:solidFill>
              </a:rPr>
              <a:t>整</a:t>
            </a:r>
            <a:r>
              <a:rPr sz="2000" dirty="0">
                <a:solidFill>
                  <a:srgbClr val="000000"/>
                </a:solidFill>
              </a:rPr>
              <a:t>体建</a:t>
            </a:r>
            <a:r>
              <a:rPr sz="2000" spc="-15" dirty="0">
                <a:solidFill>
                  <a:srgbClr val="000000"/>
                </a:solidFill>
              </a:rPr>
              <a:t>造</a:t>
            </a:r>
            <a:r>
              <a:rPr sz="2000" dirty="0">
                <a:solidFill>
                  <a:srgbClr val="000000"/>
                </a:solidFill>
              </a:rPr>
              <a:t>水平</a:t>
            </a:r>
            <a:r>
              <a:rPr sz="2000" spc="-15" dirty="0">
                <a:solidFill>
                  <a:srgbClr val="000000"/>
                </a:solidFill>
              </a:rPr>
              <a:t>，</a:t>
            </a:r>
            <a:r>
              <a:rPr sz="2000" dirty="0">
                <a:solidFill>
                  <a:srgbClr val="000000"/>
                </a:solidFill>
              </a:rPr>
              <a:t>还帮</a:t>
            </a:r>
            <a:r>
              <a:rPr sz="2000" spc="-15" dirty="0">
                <a:solidFill>
                  <a:srgbClr val="000000"/>
                </a:solidFill>
              </a:rPr>
              <a:t>助</a:t>
            </a:r>
            <a:r>
              <a:rPr sz="2000" dirty="0">
                <a:solidFill>
                  <a:srgbClr val="000000"/>
                </a:solidFill>
              </a:rPr>
              <a:t>企业</a:t>
            </a:r>
            <a:r>
              <a:rPr sz="2000" spc="-15" dirty="0">
                <a:solidFill>
                  <a:srgbClr val="000000"/>
                </a:solidFill>
              </a:rPr>
              <a:t>实</a:t>
            </a:r>
            <a:r>
              <a:rPr sz="2000" dirty="0">
                <a:solidFill>
                  <a:srgbClr val="000000"/>
                </a:solidFill>
              </a:rPr>
              <a:t>现盈</a:t>
            </a:r>
            <a:r>
              <a:rPr sz="2000" spc="-15" dirty="0">
                <a:solidFill>
                  <a:srgbClr val="000000"/>
                </a:solidFill>
              </a:rPr>
              <a:t>利</a:t>
            </a:r>
            <a:r>
              <a:rPr sz="2000" dirty="0">
                <a:solidFill>
                  <a:srgbClr val="000000"/>
                </a:solidFill>
              </a:rPr>
              <a:t>增收。</a:t>
            </a:r>
            <a:endParaRPr sz="2000"/>
          </a:p>
        </p:txBody>
      </p:sp>
      <p:sp>
        <p:nvSpPr>
          <p:cNvPr id="3" name="object 3"/>
          <p:cNvSpPr/>
          <p:nvPr/>
        </p:nvSpPr>
        <p:spPr>
          <a:xfrm>
            <a:off x="4395593" y="3432429"/>
            <a:ext cx="3403861" cy="3291076"/>
          </a:xfrm>
          <a:prstGeom prst="rect">
            <a:avLst/>
          </a:prstGeom>
          <a:blipFill>
            <a:blip r:embed="rId5" cstate="print"/>
            <a:stretch>
              <a:fillRect/>
            </a:stretch>
          </a:blipFill>
        </p:spPr>
        <p:txBody>
          <a:bodyPr wrap="square" lIns="0" tIns="0" rIns="0" bIns="0" rtlCol="0"/>
          <a:lstStyle/>
          <a:p>
            <a:endParaRPr/>
          </a:p>
        </p:txBody>
      </p:sp>
      <p:graphicFrame>
        <p:nvGraphicFramePr>
          <p:cNvPr id="4" name="object 4"/>
          <p:cNvGraphicFramePr>
            <a:graphicFrameLocks noGrp="1"/>
          </p:cNvGraphicFramePr>
          <p:nvPr/>
        </p:nvGraphicFramePr>
        <p:xfrm>
          <a:off x="3619500" y="3424428"/>
          <a:ext cx="4947920" cy="3297936"/>
        </p:xfrm>
        <a:graphic>
          <a:graphicData uri="http://schemas.openxmlformats.org/drawingml/2006/table">
            <a:tbl>
              <a:tblPr firstRow="1" bandRow="1">
                <a:tableStyleId>{2D5ABB26-0587-4C30-8999-92F81FD0307C}</a:tableStyleId>
              </a:tblPr>
              <a:tblGrid>
                <a:gridCol w="1959610">
                  <a:extLst>
                    <a:ext uri="{9D8B030D-6E8A-4147-A177-3AD203B41FA5}">
                      <a16:colId xmlns:a16="http://schemas.microsoft.com/office/drawing/2014/main" val="20000"/>
                    </a:ext>
                  </a:extLst>
                </a:gridCol>
                <a:gridCol w="1082675">
                  <a:extLst>
                    <a:ext uri="{9D8B030D-6E8A-4147-A177-3AD203B41FA5}">
                      <a16:colId xmlns:a16="http://schemas.microsoft.com/office/drawing/2014/main" val="20001"/>
                    </a:ext>
                  </a:extLst>
                </a:gridCol>
                <a:gridCol w="1905635">
                  <a:extLst>
                    <a:ext uri="{9D8B030D-6E8A-4147-A177-3AD203B41FA5}">
                      <a16:colId xmlns:a16="http://schemas.microsoft.com/office/drawing/2014/main" val="20002"/>
                    </a:ext>
                  </a:extLst>
                </a:gridCol>
              </a:tblGrid>
              <a:tr h="1648968">
                <a:tc>
                  <a:txBody>
                    <a:bodyPr/>
                    <a:lstStyle/>
                    <a:p>
                      <a:pPr marL="88265">
                        <a:lnSpc>
                          <a:spcPct val="100000"/>
                        </a:lnSpc>
                        <a:spcBef>
                          <a:spcPts val="1065"/>
                        </a:spcBef>
                      </a:pPr>
                      <a:r>
                        <a:rPr sz="1800" b="1" spc="-5" dirty="0">
                          <a:latin typeface="微软雅黑"/>
                          <a:cs typeface="微软雅黑"/>
                        </a:rPr>
                        <a:t>建造过程服务化</a:t>
                      </a:r>
                      <a:endParaRPr sz="1800">
                        <a:latin typeface="微软雅黑"/>
                        <a:cs typeface="微软雅黑"/>
                      </a:endParaRPr>
                    </a:p>
                    <a:p>
                      <a:pPr>
                        <a:lnSpc>
                          <a:spcPct val="100000"/>
                        </a:lnSpc>
                        <a:spcBef>
                          <a:spcPts val="20"/>
                        </a:spcBef>
                      </a:pPr>
                      <a:endParaRPr sz="2350">
                        <a:latin typeface="Times New Roman"/>
                        <a:cs typeface="Times New Roman"/>
                      </a:endParaRPr>
                    </a:p>
                    <a:p>
                      <a:pPr marL="1113790" marR="151130" indent="-76200">
                        <a:lnSpc>
                          <a:spcPct val="128299"/>
                        </a:lnSpc>
                      </a:pPr>
                      <a:r>
                        <a:rPr sz="1200" b="1" dirty="0">
                          <a:solidFill>
                            <a:srgbClr val="FFFFFF"/>
                          </a:solidFill>
                          <a:latin typeface="微软雅黑"/>
                          <a:cs typeface="微软雅黑"/>
                        </a:rPr>
                        <a:t>基于数据的 工程咨询</a:t>
                      </a:r>
                      <a:endParaRPr sz="1200">
                        <a:latin typeface="微软雅黑"/>
                        <a:cs typeface="微软雅黑"/>
                      </a:endParaRPr>
                    </a:p>
                  </a:txBody>
                  <a:tcPr marL="0" marR="0" marT="135255" marB="0">
                    <a:lnL w="9525">
                      <a:solidFill>
                        <a:srgbClr val="3399FF"/>
                      </a:solidFill>
                      <a:prstDash val="solid"/>
                    </a:lnL>
                    <a:lnT w="9525">
                      <a:solidFill>
                        <a:srgbClr val="3399FF"/>
                      </a:solidFill>
                      <a:prstDash val="solid"/>
                    </a:lnT>
                    <a:lnB w="6350">
                      <a:solidFill>
                        <a:srgbClr val="99CCFF"/>
                      </a:solidFill>
                      <a:prstDash val="solid"/>
                    </a:lnB>
                  </a:tcPr>
                </a:tc>
                <a:tc>
                  <a:txBody>
                    <a:bodyPr/>
                    <a:lstStyle/>
                    <a:p>
                      <a:pPr marL="312420" marR="151765" indent="-152400">
                        <a:lnSpc>
                          <a:spcPct val="128299"/>
                        </a:lnSpc>
                        <a:spcBef>
                          <a:spcPts val="1030"/>
                        </a:spcBef>
                      </a:pPr>
                      <a:r>
                        <a:rPr sz="1200" b="1" dirty="0">
                          <a:solidFill>
                            <a:srgbClr val="FFFFFF"/>
                          </a:solidFill>
                          <a:latin typeface="微软雅黑"/>
                          <a:cs typeface="微软雅黑"/>
                        </a:rPr>
                        <a:t>网络协同建 造服务</a:t>
                      </a:r>
                      <a:endParaRPr sz="1200">
                        <a:latin typeface="微软雅黑"/>
                        <a:cs typeface="微软雅黑"/>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spcBef>
                          <a:spcPts val="45"/>
                        </a:spcBef>
                      </a:pPr>
                      <a:endParaRPr sz="1450">
                        <a:latin typeface="Times New Roman"/>
                        <a:cs typeface="Times New Roman"/>
                      </a:endParaRPr>
                    </a:p>
                    <a:p>
                      <a:pPr marL="158750">
                        <a:lnSpc>
                          <a:spcPct val="100000"/>
                        </a:lnSpc>
                      </a:pPr>
                      <a:r>
                        <a:rPr sz="2000" b="1" dirty="0">
                          <a:solidFill>
                            <a:srgbClr val="FFFFFF"/>
                          </a:solidFill>
                          <a:latin typeface="微软雅黑"/>
                          <a:cs typeface="微软雅黑"/>
                        </a:rPr>
                        <a:t>建造服</a:t>
                      </a:r>
                      <a:endParaRPr sz="2000">
                        <a:latin typeface="微软雅黑"/>
                        <a:cs typeface="微软雅黑"/>
                      </a:endParaRPr>
                    </a:p>
                  </a:txBody>
                  <a:tcPr marL="0" marR="0" marT="130810" marB="0">
                    <a:lnT w="9525">
                      <a:solidFill>
                        <a:srgbClr val="3399FF"/>
                      </a:solidFill>
                      <a:prstDash val="solid"/>
                    </a:lnT>
                    <a:lnB w="6350">
                      <a:solidFill>
                        <a:srgbClr val="99CCFF"/>
                      </a:solidFill>
                      <a:prstDash val="solid"/>
                    </a:lnB>
                  </a:tcPr>
                </a:tc>
                <a:tc>
                  <a:txBody>
                    <a:bodyPr/>
                    <a:lstStyle/>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spcBef>
                          <a:spcPts val="25"/>
                        </a:spcBef>
                      </a:pPr>
                      <a:endParaRPr sz="1950">
                        <a:latin typeface="Times New Roman"/>
                        <a:cs typeface="Times New Roman"/>
                      </a:endParaRPr>
                    </a:p>
                    <a:p>
                      <a:pPr marL="463550" marR="977265" indent="-304800">
                        <a:lnSpc>
                          <a:spcPct val="128299"/>
                        </a:lnSpc>
                      </a:pPr>
                      <a:r>
                        <a:rPr sz="1200" b="1" dirty="0">
                          <a:solidFill>
                            <a:srgbClr val="FFFFFF"/>
                          </a:solidFill>
                          <a:latin typeface="微软雅黑"/>
                          <a:cs typeface="微软雅黑"/>
                        </a:rPr>
                        <a:t>工程金融服 务</a:t>
                      </a:r>
                      <a:endParaRPr sz="1200">
                        <a:latin typeface="微软雅黑"/>
                        <a:cs typeface="微软雅黑"/>
                      </a:endParaRPr>
                    </a:p>
                  </a:txBody>
                  <a:tcPr marL="0" marR="0" marT="0" marB="0">
                    <a:lnR w="9525">
                      <a:solidFill>
                        <a:srgbClr val="3399FF"/>
                      </a:solidFill>
                      <a:prstDash val="solid"/>
                    </a:lnR>
                    <a:lnT w="9525">
                      <a:solidFill>
                        <a:srgbClr val="3399FF"/>
                      </a:solidFill>
                      <a:prstDash val="solid"/>
                    </a:lnT>
                    <a:lnB w="6350">
                      <a:solidFill>
                        <a:srgbClr val="99CCFF"/>
                      </a:solidFill>
                      <a:prstDash val="solid"/>
                    </a:lnB>
                  </a:tcPr>
                </a:tc>
                <a:extLst>
                  <a:ext uri="{0D108BD9-81ED-4DB2-BD59-A6C34878D82A}">
                    <a16:rowId xmlns:a16="http://schemas.microsoft.com/office/drawing/2014/main" val="10000"/>
                  </a:ext>
                </a:extLst>
              </a:tr>
              <a:tr h="1648968">
                <a:tc>
                  <a:txBody>
                    <a:bodyPr/>
                    <a:lstStyle/>
                    <a:p>
                      <a:pPr>
                        <a:lnSpc>
                          <a:spcPct val="100000"/>
                        </a:lnSpc>
                      </a:pPr>
                      <a:endParaRPr sz="1600">
                        <a:latin typeface="Times New Roman"/>
                        <a:cs typeface="Times New Roman"/>
                      </a:endParaRPr>
                    </a:p>
                    <a:p>
                      <a:pPr>
                        <a:lnSpc>
                          <a:spcPct val="100000"/>
                        </a:lnSpc>
                        <a:spcBef>
                          <a:spcPts val="45"/>
                        </a:spcBef>
                      </a:pPr>
                      <a:endParaRPr sz="1950">
                        <a:latin typeface="Times New Roman"/>
                        <a:cs typeface="Times New Roman"/>
                      </a:endParaRPr>
                    </a:p>
                    <a:p>
                      <a:pPr marL="1036955">
                        <a:lnSpc>
                          <a:spcPct val="100000"/>
                        </a:lnSpc>
                      </a:pPr>
                      <a:r>
                        <a:rPr sz="1200" b="1" dirty="0">
                          <a:solidFill>
                            <a:srgbClr val="FFFFFF"/>
                          </a:solidFill>
                          <a:latin typeface="微软雅黑"/>
                          <a:cs typeface="微软雅黑"/>
                        </a:rPr>
                        <a:t>个性化服务</a:t>
                      </a:r>
                      <a:endParaRPr sz="1200">
                        <a:latin typeface="微软雅黑"/>
                        <a:cs typeface="微软雅黑"/>
                      </a:endParaRPr>
                    </a:p>
                    <a:p>
                      <a:pPr>
                        <a:lnSpc>
                          <a:spcPct val="100000"/>
                        </a:lnSpc>
                      </a:pPr>
                      <a:endParaRPr sz="1600">
                        <a:latin typeface="Times New Roman"/>
                        <a:cs typeface="Times New Roman"/>
                      </a:endParaRPr>
                    </a:p>
                    <a:p>
                      <a:pPr>
                        <a:lnSpc>
                          <a:spcPct val="100000"/>
                        </a:lnSpc>
                        <a:spcBef>
                          <a:spcPts val="55"/>
                        </a:spcBef>
                      </a:pPr>
                      <a:endParaRPr sz="2050">
                        <a:latin typeface="Times New Roman"/>
                        <a:cs typeface="Times New Roman"/>
                      </a:endParaRPr>
                    </a:p>
                    <a:p>
                      <a:pPr marL="88265">
                        <a:lnSpc>
                          <a:spcPct val="100000"/>
                        </a:lnSpc>
                      </a:pPr>
                      <a:r>
                        <a:rPr sz="1800" dirty="0">
                          <a:latin typeface="微软雅黑"/>
                          <a:cs typeface="微软雅黑"/>
                        </a:rPr>
                        <a:t>产品使用服务化</a:t>
                      </a:r>
                      <a:endParaRPr sz="1800">
                        <a:latin typeface="微软雅黑"/>
                        <a:cs typeface="微软雅黑"/>
                      </a:endParaRPr>
                    </a:p>
                  </a:txBody>
                  <a:tcPr marL="0" marR="0" marT="0" marB="0">
                    <a:lnL w="9525">
                      <a:solidFill>
                        <a:srgbClr val="3399FF"/>
                      </a:solidFill>
                      <a:prstDash val="solid"/>
                    </a:lnL>
                    <a:lnT w="6350">
                      <a:solidFill>
                        <a:srgbClr val="99CCFF"/>
                      </a:solidFill>
                      <a:prstDash val="solid"/>
                    </a:lnT>
                    <a:lnB w="9525">
                      <a:solidFill>
                        <a:srgbClr val="3399FF"/>
                      </a:solidFill>
                      <a:prstDash val="solid"/>
                    </a:lnB>
                  </a:tcPr>
                </a:tc>
                <a:tc>
                  <a:txBody>
                    <a:bodyPr/>
                    <a:lstStyle/>
                    <a:p>
                      <a:pPr marL="287020">
                        <a:lnSpc>
                          <a:spcPct val="100000"/>
                        </a:lnSpc>
                        <a:spcBef>
                          <a:spcPts val="220"/>
                        </a:spcBef>
                      </a:pPr>
                      <a:r>
                        <a:rPr sz="2000" b="1" dirty="0">
                          <a:solidFill>
                            <a:srgbClr val="FFFFFF"/>
                          </a:solidFill>
                          <a:latin typeface="微软雅黑"/>
                          <a:cs typeface="微软雅黑"/>
                        </a:rPr>
                        <a:t>务化</a:t>
                      </a:r>
                      <a:endParaRPr sz="2000">
                        <a:latin typeface="微软雅黑"/>
                        <a:cs typeface="微软雅黑"/>
                      </a:endParaRPr>
                    </a:p>
                    <a:p>
                      <a:pPr>
                        <a:lnSpc>
                          <a:spcPct val="100000"/>
                        </a:lnSpc>
                      </a:pPr>
                      <a:endParaRPr sz="2600">
                        <a:latin typeface="Times New Roman"/>
                        <a:cs typeface="Times New Roman"/>
                      </a:endParaRPr>
                    </a:p>
                    <a:p>
                      <a:pPr marL="160020" marR="151765" algn="ctr">
                        <a:lnSpc>
                          <a:spcPct val="128299"/>
                        </a:lnSpc>
                        <a:spcBef>
                          <a:spcPts val="2105"/>
                        </a:spcBef>
                      </a:pPr>
                      <a:r>
                        <a:rPr sz="1200" b="1" dirty="0">
                          <a:solidFill>
                            <a:srgbClr val="FFFFFF"/>
                          </a:solidFill>
                          <a:latin typeface="微软雅黑"/>
                          <a:cs typeface="微软雅黑"/>
                        </a:rPr>
                        <a:t>专业化运维 服务</a:t>
                      </a:r>
                      <a:endParaRPr sz="1200">
                        <a:latin typeface="微软雅黑"/>
                        <a:cs typeface="微软雅黑"/>
                      </a:endParaRPr>
                    </a:p>
                  </a:txBody>
                  <a:tcPr marL="0" marR="0" marT="27940" marB="0">
                    <a:lnT w="6350">
                      <a:solidFill>
                        <a:srgbClr val="99CCFF"/>
                      </a:solidFill>
                      <a:prstDash val="solid"/>
                    </a:lnT>
                    <a:lnB w="9525">
                      <a:solidFill>
                        <a:srgbClr val="3399FF"/>
                      </a:solidFill>
                      <a:prstDash val="solid"/>
                    </a:lnB>
                  </a:tcPr>
                </a:tc>
                <a:tc>
                  <a:txBody>
                    <a:bodyPr/>
                    <a:lstStyle/>
                    <a:p>
                      <a:pPr>
                        <a:lnSpc>
                          <a:spcPct val="100000"/>
                        </a:lnSpc>
                        <a:spcBef>
                          <a:spcPts val="25"/>
                        </a:spcBef>
                      </a:pPr>
                      <a:endParaRPr sz="1600">
                        <a:latin typeface="Times New Roman"/>
                        <a:cs typeface="Times New Roman"/>
                      </a:endParaRPr>
                    </a:p>
                    <a:p>
                      <a:pPr marL="159385" marR="976630" algn="ctr">
                        <a:lnSpc>
                          <a:spcPct val="128400"/>
                        </a:lnSpc>
                        <a:spcBef>
                          <a:spcPts val="5"/>
                        </a:spcBef>
                      </a:pPr>
                      <a:r>
                        <a:rPr sz="1200" b="1" dirty="0">
                          <a:solidFill>
                            <a:srgbClr val="FFFFFF"/>
                          </a:solidFill>
                          <a:latin typeface="微软雅黑"/>
                          <a:cs typeface="微软雅黑"/>
                        </a:rPr>
                        <a:t>智能产品的 </a:t>
                      </a:r>
                      <a:r>
                        <a:rPr sz="1200" b="1" spc="-5" dirty="0">
                          <a:solidFill>
                            <a:srgbClr val="FFFFFF"/>
                          </a:solidFill>
                          <a:latin typeface="微软雅黑"/>
                          <a:cs typeface="微软雅黑"/>
                        </a:rPr>
                        <a:t>系统解决方 </a:t>
                      </a:r>
                      <a:r>
                        <a:rPr sz="1200" b="1" dirty="0">
                          <a:solidFill>
                            <a:srgbClr val="FFFFFF"/>
                          </a:solidFill>
                          <a:latin typeface="微软雅黑"/>
                          <a:cs typeface="微软雅黑"/>
                        </a:rPr>
                        <a:t>案</a:t>
                      </a:r>
                      <a:endParaRPr sz="1200">
                        <a:latin typeface="微软雅黑"/>
                        <a:cs typeface="微软雅黑"/>
                      </a:endParaRPr>
                    </a:p>
                  </a:txBody>
                  <a:tcPr marL="0" marR="0" marT="3175" marB="0">
                    <a:lnR w="9525">
                      <a:solidFill>
                        <a:srgbClr val="3399FF"/>
                      </a:solidFill>
                      <a:prstDash val="solid"/>
                    </a:lnR>
                    <a:lnT w="6350">
                      <a:solidFill>
                        <a:srgbClr val="99CCFF"/>
                      </a:solidFill>
                      <a:prstDash val="solid"/>
                    </a:lnT>
                    <a:lnB w="9525">
                      <a:solidFill>
                        <a:srgbClr val="3399FF"/>
                      </a:solidFill>
                      <a:prstDash val="solid"/>
                    </a:lnB>
                  </a:tcPr>
                </a:tc>
                <a:extLst>
                  <a:ext uri="{0D108BD9-81ED-4DB2-BD59-A6C34878D82A}">
                    <a16:rowId xmlns:a16="http://schemas.microsoft.com/office/drawing/2014/main" val="10001"/>
                  </a:ext>
                </a:extLst>
              </a:tr>
            </a:tbl>
          </a:graphicData>
        </a:graphic>
      </p:graphicFrame>
      <p:pic>
        <p:nvPicPr>
          <p:cNvPr id="5" name="luvvoice.com-20240823-SEhY">
            <a:hlinkClick r:id="" action="ppaction://media"/>
            <a:extLst>
              <a:ext uri="{FF2B5EF4-FFF2-40B4-BE49-F238E27FC236}">
                <a16:creationId xmlns:a16="http://schemas.microsoft.com/office/drawing/2014/main" id="{28708C49-E5F8-4192-DC64-2824CC0527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0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51</TotalTime>
  <Words>5387</Words>
  <Application>Microsoft Office PowerPoint</Application>
  <PresentationFormat>宽屏</PresentationFormat>
  <Paragraphs>286</Paragraphs>
  <Slides>24</Slides>
  <Notes>24</Notes>
  <HiddenSlides>0</HiddenSlides>
  <MMClips>24</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24</vt:i4>
      </vt:variant>
    </vt:vector>
  </HeadingPairs>
  <TitlesOfParts>
    <vt:vector size="33" baseType="lpstr">
      <vt:lpstr>-apple-system</vt:lpstr>
      <vt:lpstr>等线</vt:lpstr>
      <vt:lpstr>黑体</vt:lpstr>
      <vt:lpstr>微软雅黑</vt:lpstr>
      <vt:lpstr>Arial</vt:lpstr>
      <vt:lpstr>Calibri</vt:lpstr>
      <vt:lpstr>Times New Roman</vt:lpstr>
      <vt:lpstr>Wingdings</vt:lpstr>
      <vt:lpstr>Office Theme</vt:lpstr>
      <vt:lpstr>PowerPoint 演示文稿</vt:lpstr>
      <vt:lpstr>PowerPoint 演示文稿</vt:lpstr>
      <vt:lpstr>1、工程建造服务化理念与价值</vt:lpstr>
      <vt:lpstr>1、工程建造服务化理念与价值</vt:lpstr>
      <vt:lpstr>1、工程建造服务化理念与价值</vt:lpstr>
      <vt:lpstr>1、工程建造服务化理念与价值</vt:lpstr>
      <vt:lpstr>1、工程建造服务化理念与价值</vt:lpstr>
      <vt:lpstr>PowerPoint 演示文稿</vt:lpstr>
      <vt:lpstr>2、建造过程服务化 建造过程服务是面向工程产品建造活动的生产性服务，是现代服务业发展形成的 新业态。传统的建筑企业从事单一的建造工作，盈利空间非常有限。企业可以增加面 向建造活动的生产性服务，如基于数据的全过程工程咨询、可支持参建各方网络协同 工作的网络协同建造服务，以及嵌入建造系统内部的工程金融服务等。如此，不仅能 够优化建造活动、提升整体建造水平，还帮助企业实现盈利增收。</vt:lpstr>
      <vt:lpstr>2、建造过程服务化</vt:lpstr>
      <vt:lpstr>2、建造过程服务化</vt:lpstr>
      <vt:lpstr>2、建造过程服务化</vt:lpstr>
      <vt:lpstr>2、建造过程服务化</vt:lpstr>
      <vt:lpstr>2、建造过程服务化</vt:lpstr>
      <vt:lpstr>2、建造过程服务化</vt:lpstr>
      <vt:lpstr>PowerPoint 演示文稿</vt:lpstr>
      <vt:lpstr>3、产品使用服务化</vt:lpstr>
      <vt:lpstr>3、产品使用服务化</vt:lpstr>
      <vt:lpstr>3、产品使用服务化</vt:lpstr>
      <vt:lpstr>3、产品使用服务化</vt:lpstr>
      <vt:lpstr>3、产品使用服务化</vt:lpstr>
      <vt:lpstr>3、产品使用服务化</vt:lpstr>
      <vt:lpstr>3、产品使用服务化</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峰 邱</dc:creator>
  <cp:lastModifiedBy>峰 邱</cp:lastModifiedBy>
  <cp:revision>59</cp:revision>
  <cp:lastPrinted>2024-08-19T08:54:42Z</cp:lastPrinted>
  <dcterms:created xsi:type="dcterms:W3CDTF">2024-08-08T02:21:40Z</dcterms:created>
  <dcterms:modified xsi:type="dcterms:W3CDTF">2024-08-31T15:37:30Z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2022-06-15T00:00:00Z</vt:filetime>
  </property>
  <property fmtid="{D5CDD505-2E9C-101B-9397-08002B2CF9AE}" pid="3" name="Creator">
    <vt:lpwstr>Microsoft® PowerPoint® 2019</vt:lpwstr>
  </property>
  <property fmtid="{D5CDD505-2E9C-101B-9397-08002B2CF9AE}" pid="4" name="LastSaved">
    <vt:filetime>2024-08-08T00:00:00Z</vt:filetime>
  </property>
</Properties>
</file>