
<file path=[Content_Types].xml><?xml version="1.0" encoding="utf-8"?>
<Types xmlns="http://schemas.openxmlformats.org/package/2006/content-types">
  <Default Extension="jpeg" ContentType="image/jpeg"/>
  <Default Extension="jpg" ContentType="image/jp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1392"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1394" r:id="rId17"/>
    <p:sldId id="273" r:id="rId18"/>
    <p:sldId id="274" r:id="rId19"/>
    <p:sldId id="275" r:id="rId20"/>
    <p:sldId id="276" r:id="rId21"/>
    <p:sldId id="277" r:id="rId22"/>
    <p:sldId id="279" r:id="rId23"/>
    <p:sldId id="280" r:id="rId24"/>
    <p:sldId id="281" r:id="rId25"/>
    <p:sldId id="282" r:id="rId26"/>
    <p:sldId id="285" r:id="rId27"/>
    <p:sldId id="1395" r:id="rId28"/>
    <p:sldId id="287" r:id="rId29"/>
    <p:sldId id="288" r:id="rId30"/>
    <p:sldId id="289" r:id="rId31"/>
    <p:sldId id="290" r:id="rId32"/>
    <p:sldId id="291" r:id="rId33"/>
    <p:sldId id="1396" r:id="rId34"/>
    <p:sldId id="1393" r:id="rId35"/>
  </p:sldIdLst>
  <p:sldSz cx="12192000" cy="6858000"/>
  <p:notesSz cx="6858000" cy="12192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2" autoAdjust="0"/>
    <p:restoredTop sz="54030" autoAdjust="0"/>
  </p:normalViewPr>
  <p:slideViewPr>
    <p:cSldViewPr>
      <p:cViewPr>
        <p:scale>
          <a:sx n="50" d="100"/>
          <a:sy n="50" d="100"/>
        </p:scale>
        <p:origin x="2432" y="236"/>
      </p:cViewPr>
      <p:guideLst>
        <p:guide orient="horz" pos="2880"/>
        <p:guide pos="216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61242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414" y="0"/>
            <a:ext cx="2971800" cy="612423"/>
          </a:xfrm>
          <a:prstGeom prst="rect">
            <a:avLst/>
          </a:prstGeom>
        </p:spPr>
        <p:txBody>
          <a:bodyPr vert="horz" lIns="91440" tIns="45720" rIns="91440" bIns="45720" rtlCol="0"/>
          <a:lstStyle>
            <a:lvl1pPr algn="r">
              <a:defRPr sz="1200"/>
            </a:lvl1pPr>
          </a:lstStyle>
          <a:p>
            <a:fld id="{E2D2E6F6-DD63-4E2E-BD3D-39CD01CE3494}" type="datetimeFigureOut">
              <a:rPr lang="zh-CN" altLang="en-US" smtClean="0"/>
              <a:t>2024/08/31</a:t>
            </a:fld>
            <a:endParaRPr lang="zh-CN" altLang="en-US"/>
          </a:p>
        </p:txBody>
      </p:sp>
      <p:sp>
        <p:nvSpPr>
          <p:cNvPr id="4" name="幻灯片图像占位符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5867402"/>
            <a:ext cx="5486400" cy="4800599"/>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11579580"/>
            <a:ext cx="2971800" cy="61242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414" y="11579580"/>
            <a:ext cx="2971800" cy="612421"/>
          </a:xfrm>
          <a:prstGeom prst="rect">
            <a:avLst/>
          </a:prstGeom>
        </p:spPr>
        <p:txBody>
          <a:bodyPr vert="horz" lIns="91440" tIns="45720" rIns="91440" bIns="45720" rtlCol="0" anchor="b"/>
          <a:lstStyle>
            <a:lvl1pPr algn="r">
              <a:defRPr sz="1200"/>
            </a:lvl1pPr>
          </a:lstStyle>
          <a:p>
            <a:fld id="{79FCD2A3-31B0-4C1B-9F7D-50F122FAD8CC}" type="slidenum">
              <a:rPr lang="zh-CN" altLang="en-US" smtClean="0"/>
              <a:t>‹#›</a:t>
            </a:fld>
            <a:endParaRPr lang="zh-CN" altLang="en-US"/>
          </a:p>
        </p:txBody>
      </p:sp>
    </p:spTree>
    <p:extLst>
      <p:ext uri="{BB962C8B-B14F-4D97-AF65-F5344CB8AC3E}">
        <p14:creationId xmlns:p14="http://schemas.microsoft.com/office/powerpoint/2010/main" val="1233233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这一章我们来讲解</a:t>
            </a:r>
            <a:r>
              <a:rPr lang="zh-CN" altLang="en-US" sz="1200" dirty="0">
                <a:latin typeface="微软雅黑" panose="020B0503020204020204" pitchFamily="34" charset="-122"/>
                <a:ea typeface="微软雅黑" panose="020B0503020204020204" pitchFamily="34" charset="-122"/>
              </a:rPr>
              <a:t>工程项目管理平台化与治理，即建造平台化。</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1</a:t>
            </a:fld>
            <a:endParaRPr lang="zh-CN" altLang="en-US"/>
          </a:p>
        </p:txBody>
      </p:sp>
    </p:spTree>
    <p:extLst>
      <p:ext uri="{BB962C8B-B14F-4D97-AF65-F5344CB8AC3E}">
        <p14:creationId xmlns:p14="http://schemas.microsoft.com/office/powerpoint/2010/main" val="2683508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具体而言，完善数据驱动的政务服务有三个主要内容。</a:t>
            </a:r>
            <a:endParaRPr lang="en-US" altLang="zh-CN" b="1" i="0" dirty="0">
              <a:solidFill>
                <a:srgbClr val="1A2029"/>
              </a:solidFill>
              <a:effectLst/>
              <a:latin typeface="-apple-system"/>
            </a:endParaRPr>
          </a:p>
          <a:p>
            <a:pPr marL="171450" indent="-171450" algn="l" fontAlgn="base">
              <a:buFont typeface="Arial" panose="020B0604020202020204" pitchFamily="34" charset="0"/>
              <a:buChar char="•"/>
            </a:pPr>
            <a:r>
              <a:rPr lang="zh-CN" altLang="en-US" b="1" i="0" dirty="0">
                <a:solidFill>
                  <a:srgbClr val="1A2029"/>
                </a:solidFill>
                <a:effectLst/>
                <a:latin typeface="-apple-system"/>
              </a:rPr>
              <a:t>首先，是数据的获取。</a:t>
            </a:r>
            <a:r>
              <a:rPr lang="zh-CN" altLang="en-US" b="0" i="0" dirty="0">
                <a:solidFill>
                  <a:srgbClr val="1A2029"/>
                </a:solidFill>
                <a:effectLst/>
                <a:latin typeface="-apple-system"/>
              </a:rPr>
              <a:t>在工程建造领域，通过建立平台来汇聚和服务交易的数据至关重要。这包括服务质量和活动运行数据等关键信息。这些数据的积累可以帮助我们了解市场的动态，优化服务流程，提高效率。</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1" i="0" dirty="0">
                <a:solidFill>
                  <a:srgbClr val="1A2029"/>
                </a:solidFill>
                <a:effectLst/>
                <a:latin typeface="-apple-system"/>
              </a:rPr>
              <a:t>接下来，则是数据的共享。</a:t>
            </a:r>
            <a:r>
              <a:rPr lang="zh-CN" altLang="en-US" b="0" i="0" dirty="0">
                <a:solidFill>
                  <a:srgbClr val="1A2029"/>
                </a:solidFill>
                <a:effectLst/>
                <a:latin typeface="-apple-system"/>
              </a:rPr>
              <a:t>通过跨部门、跨层级、跨区域的互联互通和协同共享，我们可以打破信息孤岛，实现数据的主动服务。这样，政府可以根据这些共享的数据提供更精准、更个性化的服务。</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1" i="0" dirty="0">
                <a:solidFill>
                  <a:srgbClr val="1A2029"/>
                </a:solidFill>
                <a:effectLst/>
                <a:latin typeface="-apple-system"/>
              </a:rPr>
              <a:t>最后，通过数据驱动政务服务是整个平台化管理的核心。</a:t>
            </a:r>
            <a:r>
              <a:rPr lang="zh-CN" altLang="en-US" b="0" i="0" dirty="0">
                <a:solidFill>
                  <a:srgbClr val="1A2029"/>
                </a:solidFill>
                <a:effectLst/>
                <a:latin typeface="-apple-system"/>
              </a:rPr>
              <a:t>工程建造大数据将为主管部门提供精细化的管理和精细化服务支持。通过对用户数据和业务数据的分析和挖掘，我们可以降低服务门槛，简化服务环节，化解建筑活动参与方办事难的问题，并主动为其提供个性化的服务。</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10</a:t>
            </a:fld>
            <a:endParaRPr lang="zh-CN" altLang="en-US"/>
          </a:p>
        </p:txBody>
      </p:sp>
    </p:spTree>
    <p:extLst>
      <p:ext uri="{BB962C8B-B14F-4D97-AF65-F5344CB8AC3E}">
        <p14:creationId xmlns:p14="http://schemas.microsoft.com/office/powerpoint/2010/main" val="3396174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第二，数据驱动的业务融合。</a:t>
            </a:r>
            <a:endParaRPr lang="en-US" altLang="zh-CN" b="1"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333333"/>
                </a:solidFill>
                <a:effectLst/>
                <a:latin typeface="-apple-system"/>
              </a:rPr>
              <a:t>首先，工程建设涉及大量的人员、资金投入以及较长的项目周期，这往往导致业务目标不一致、利益分配不均等问题，从而引发纠纷和争议。</a:t>
            </a:r>
            <a:endParaRPr lang="en-US" altLang="zh-CN" b="0" i="0" dirty="0">
              <a:solidFill>
                <a:srgbClr val="333333"/>
              </a:solidFill>
              <a:effectLst/>
              <a:latin typeface="-apple-system"/>
            </a:endParaRPr>
          </a:p>
          <a:p>
            <a:pPr marL="171450" indent="-171450" algn="l" fontAlgn="base">
              <a:buFont typeface="Arial" panose="020B0604020202020204" pitchFamily="34" charset="0"/>
              <a:buChar char="•"/>
            </a:pPr>
            <a:r>
              <a:rPr lang="zh-CN" altLang="en-US" b="0" i="0" dirty="0">
                <a:solidFill>
                  <a:srgbClr val="333333"/>
                </a:solidFill>
                <a:effectLst/>
                <a:latin typeface="-apple-system"/>
              </a:rPr>
              <a:t>其次，数据的缺失和不统一也是造成行业协调困难的关键因素。目前的各种记录方式缺乏回溯能力，也加大了质量终身制的实施难度。通过工程建造平台，可以实现设计、施工到运营全过程的数字化记录，形成了终身责任信息档案。这不仅提高了工程数据的透明度，为主管部门提供了进行工程争议追溯、调解论证及事故调查的原始资料，还促进了行业的多方协调。</a:t>
            </a:r>
            <a:endParaRPr lang="en-US" altLang="zh-CN" b="0" i="0" dirty="0">
              <a:solidFill>
                <a:srgbClr val="333333"/>
              </a:solidFill>
              <a:effectLst/>
              <a:latin typeface="-apple-system"/>
            </a:endParaRPr>
          </a:p>
          <a:p>
            <a:pPr marL="171450" indent="-171450" algn="l" fontAlgn="base">
              <a:buFont typeface="Arial" panose="020B0604020202020204" pitchFamily="34" charset="0"/>
              <a:buChar char="•"/>
            </a:pPr>
            <a:r>
              <a:rPr lang="zh-CN" altLang="en-US" b="0" i="0" dirty="0">
                <a:solidFill>
                  <a:srgbClr val="333333"/>
                </a:solidFill>
                <a:effectLst/>
                <a:latin typeface="-apple-system"/>
              </a:rPr>
              <a:t>此外，工程建造平台的资源整合和价值服务匹配功能也有助于建筑业企业发挥自身核心业务优势，加强不同参建主体之间的合作紧密程度，推动整个行业的价值提升。</a:t>
            </a:r>
            <a:endParaRPr lang="en-US" altLang="zh-CN" b="0" i="0" dirty="0">
              <a:solidFill>
                <a:srgbClr val="333333"/>
              </a:solidFill>
              <a:effectLst/>
              <a:latin typeface="-apple-system"/>
            </a:endParaRPr>
          </a:p>
          <a:p>
            <a:pPr algn="l" fontAlgn="base"/>
            <a:r>
              <a:rPr lang="zh-CN" altLang="en-US" b="1" i="0" dirty="0">
                <a:solidFill>
                  <a:srgbClr val="333333"/>
                </a:solidFill>
                <a:effectLst/>
                <a:latin typeface="-apple-system"/>
              </a:rPr>
              <a:t>综上所述，数据驱动的行业协调对于提高工程建设领域的效率和质量具有重要意义。</a:t>
            </a:r>
            <a:br>
              <a:rPr lang="zh-CN" altLang="en-US" dirty="0"/>
            </a:br>
            <a:endParaRPr lang="zh-CN" altLang="en-US" b="0" i="0" dirty="0">
              <a:solidFill>
                <a:srgbClr val="1A2029"/>
              </a:solidFill>
              <a:effectLst/>
              <a:latin typeface="-apple-system"/>
            </a:endParaRPr>
          </a:p>
        </p:txBody>
      </p:sp>
      <p:sp>
        <p:nvSpPr>
          <p:cNvPr id="4" name="灯片编号占位符 3"/>
          <p:cNvSpPr>
            <a:spLocks noGrp="1"/>
          </p:cNvSpPr>
          <p:nvPr>
            <p:ph type="sldNum" sz="quarter" idx="5"/>
          </p:nvPr>
        </p:nvSpPr>
        <p:spPr/>
        <p:txBody>
          <a:bodyPr/>
          <a:lstStyle/>
          <a:p>
            <a:fld id="{79FCD2A3-31B0-4C1B-9F7D-50F122FAD8CC}" type="slidenum">
              <a:rPr lang="zh-CN" altLang="en-US" smtClean="0"/>
              <a:t>11</a:t>
            </a:fld>
            <a:endParaRPr lang="zh-CN" altLang="en-US"/>
          </a:p>
        </p:txBody>
      </p:sp>
    </p:spTree>
    <p:extLst>
      <p:ext uri="{BB962C8B-B14F-4D97-AF65-F5344CB8AC3E}">
        <p14:creationId xmlns:p14="http://schemas.microsoft.com/office/powerpoint/2010/main" val="14655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i="0" dirty="0">
                <a:solidFill>
                  <a:srgbClr val="1A2029"/>
                </a:solidFill>
                <a:effectLst/>
                <a:latin typeface="-apple-system"/>
              </a:rPr>
              <a:t>第三，数据驱动的标准制定。</a:t>
            </a:r>
            <a:endParaRPr lang="en-US" altLang="zh-CN" b="1" i="0" dirty="0">
              <a:solidFill>
                <a:srgbClr val="1A2029"/>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i="0" dirty="0">
              <a:solidFill>
                <a:srgbClr val="1A2029"/>
              </a:solidFill>
              <a:effectLst/>
              <a:latin typeface="-apple-system"/>
            </a:endParaRPr>
          </a:p>
          <a:p>
            <a:r>
              <a:rPr lang="zh-CN" altLang="en-US" b="0" i="0" dirty="0">
                <a:solidFill>
                  <a:srgbClr val="1A2029"/>
                </a:solidFill>
                <a:effectLst/>
                <a:latin typeface="-apple-system"/>
              </a:rPr>
              <a:t>在当今信息化时代，数据驱动的标准制定正成为推动各行各业发展的关键力量。以建筑行业为例，我们可以观察到数据驱动的标准制定如何深刻影响行业的发展。在此，我们以银行行业标准体系作为一个典型案例，阐述其如何体现数据驱动的标准制定及其在建筑行业中的应用。</a:t>
            </a:r>
            <a:endParaRPr lang="en-US" altLang="zh-CN" b="0" i="0" dirty="0">
              <a:solidFill>
                <a:srgbClr val="1A2029"/>
              </a:solidFill>
              <a:effectLst/>
              <a:latin typeface="-apple-system"/>
            </a:endParaRPr>
          </a:p>
          <a:p>
            <a:endParaRPr lang="en-US" altLang="zh-CN" b="0" i="0" dirty="0">
              <a:solidFill>
                <a:srgbClr val="1A2029"/>
              </a:solidFill>
              <a:effectLst/>
              <a:latin typeface="-apple-system"/>
            </a:endParaRPr>
          </a:p>
          <a:p>
            <a:r>
              <a:rPr lang="zh-CN" altLang="en-US" b="0" i="0" dirty="0">
                <a:solidFill>
                  <a:srgbClr val="1A2029"/>
                </a:solidFill>
                <a:effectLst/>
                <a:latin typeface="-apple-system"/>
              </a:rPr>
              <a:t>银行行业标准体系是一个全面、系统的框架，它包含了通用基础标准、产品服务标准、运营管理标准、信息技术标准、行业管理标准等多个层面。这一体系的建设，正是基于对大量数据的收集、分析和应用。通过数据驱动的标准制定，银行行业标准体系不仅为银行业自身提供了高效、安全的服务保障，同时也为建筑行业提供了宝贵的借鉴。</a:t>
            </a:r>
            <a:endParaRPr lang="en-US" altLang="zh-CN" b="0" i="0" dirty="0">
              <a:solidFill>
                <a:srgbClr val="1A2029"/>
              </a:solidFill>
              <a:effectLst/>
              <a:latin typeface="-apple-system"/>
            </a:endParaRPr>
          </a:p>
          <a:p>
            <a:endParaRPr lang="en-US" altLang="zh-CN" b="0" i="0" dirty="0">
              <a:solidFill>
                <a:srgbClr val="1A2029"/>
              </a:solidFill>
              <a:effectLst/>
              <a:latin typeface="-apple-system"/>
            </a:endParaRPr>
          </a:p>
          <a:p>
            <a:r>
              <a:rPr lang="zh-CN" altLang="en-US" b="0" i="0" dirty="0">
                <a:solidFill>
                  <a:srgbClr val="1A2029"/>
                </a:solidFill>
                <a:effectLst/>
                <a:latin typeface="-apple-system"/>
              </a:rPr>
              <a:t>在建筑行业中，我们可以看到，银行业标准体系的应用，使得工程建设的各个环节，如设计、施工、运营等，都能够依托于数据进行分析和优化。这在未来，将极大地提高了建筑行业的标准化水平，保证了工程质量，降低了成本，并为行业的持续发展奠定了坚实基础。因此，银行行业标准体系作为数据驱动的标准制定的成功案例，在建筑行业的推广和应用具有深远的意义。</a:t>
            </a:r>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12</a:t>
            </a:fld>
            <a:endParaRPr lang="zh-CN" altLang="en-US"/>
          </a:p>
        </p:txBody>
      </p:sp>
    </p:spTree>
    <p:extLst>
      <p:ext uri="{BB962C8B-B14F-4D97-AF65-F5344CB8AC3E}">
        <p14:creationId xmlns:p14="http://schemas.microsoft.com/office/powerpoint/2010/main" val="2889085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第四，数据驱动的企业自洽。</a:t>
            </a:r>
            <a:endParaRPr lang="en-US" altLang="zh-CN" b="1" dirty="0"/>
          </a:p>
          <a:p>
            <a:pPr marL="171450" indent="-171450">
              <a:buFont typeface="Arial" panose="020B0604020202020204" pitchFamily="34" charset="0"/>
              <a:buChar char="•"/>
            </a:pPr>
            <a:r>
              <a:rPr lang="zh-CN" altLang="en-US" dirty="0"/>
              <a:t>建筑企业长久以来粗放式的增长模式，在当前城镇化建设达到一定水平时出现了发展瓶颈，市场逐渐萎缩的同时，竞争日渐激烈。单一的盈利模式，使得企业只能通过压缩利润空间来获得项目来源，互相压价不仅严重扰乱了建筑市场秩序，还牺牲了建造产品质量，造成工程事故频发。究其根源，当前建筑企业固守原有商业模式，脱离了市场需求，故步自封。</a:t>
            </a:r>
            <a:endParaRPr lang="en-US" altLang="zh-CN" dirty="0"/>
          </a:p>
          <a:p>
            <a:pPr marL="171450" indent="-171450">
              <a:buFont typeface="Arial" panose="020B0604020202020204" pitchFamily="34" charset="0"/>
              <a:buChar char="•"/>
            </a:pPr>
            <a:r>
              <a:rPr lang="zh-CN" altLang="en-US" dirty="0"/>
              <a:t>建筑企业需要对市场供需现状、用户需求进行充分的调研与分析，结合自身的优势，拓展业务，提高自身的核心竞争力。但传统情况下，建筑企业的市场信息获取能力有限，决策难度大。工程建造平台收集了真实的用户需求、市场供需以及建造服务质量数据，通过对这些数据进行挖掘，可以发现建筑市场隐藏的商机，为企业的战略转移、组织重构提供决策支持。</a:t>
            </a:r>
            <a:endParaRPr lang="en-US" altLang="zh-CN" dirty="0"/>
          </a:p>
          <a:p>
            <a:pPr marL="171450" indent="-171450">
              <a:buFont typeface="Arial" panose="020B0604020202020204" pitchFamily="34" charset="0"/>
              <a:buChar char="•"/>
            </a:pPr>
            <a:r>
              <a:rPr lang="zh-CN" altLang="en-US" dirty="0"/>
              <a:t>同时，这种以建造服务需求为导向的方式，促使建筑企业不断去满足客户个性化的需求，也提升了企业的创新力和竞争力，促进建造业向服务化转型。行业平台数据的充分利用，不仅能解决了长期存在于建造业的顽疾，也为建造业的转型升级和可持续发展提供了必要的平台保证。进一步为企业的系统管理和政府的轻型化监管提供了底层数据支持。</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13</a:t>
            </a:fld>
            <a:endParaRPr lang="zh-CN" altLang="en-US"/>
          </a:p>
        </p:txBody>
      </p:sp>
    </p:spTree>
    <p:extLst>
      <p:ext uri="{BB962C8B-B14F-4D97-AF65-F5344CB8AC3E}">
        <p14:creationId xmlns:p14="http://schemas.microsoft.com/office/powerpoint/2010/main" val="1942170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第二部分，工程项目管理信息系统在建筑市场监督管理中的应用。</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14</a:t>
            </a:fld>
            <a:endParaRPr lang="zh-CN" altLang="en-US"/>
          </a:p>
        </p:txBody>
      </p:sp>
    </p:spTree>
    <p:extLst>
      <p:ext uri="{BB962C8B-B14F-4D97-AF65-F5344CB8AC3E}">
        <p14:creationId xmlns:p14="http://schemas.microsoft.com/office/powerpoint/2010/main" val="222918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首先我们来了解政府监管数据主体的概念及其在现代社会中的重要性。</a:t>
            </a:r>
          </a:p>
          <a:p>
            <a:pPr marL="171450" indent="-171450" algn="l" fontAlgn="base">
              <a:buFont typeface="Arial" panose="020B0604020202020204" pitchFamily="34" charset="0"/>
              <a:buChar char="•"/>
            </a:pPr>
            <a:r>
              <a:rPr lang="zh-CN" altLang="en-US" b="0" i="0" dirty="0">
                <a:solidFill>
                  <a:srgbClr val="1A2029"/>
                </a:solidFill>
                <a:effectLst/>
                <a:latin typeface="-apple-system"/>
              </a:rPr>
              <a:t>政府监管数据主体是指负责收集、存储、处理和分析与公共安全、公共卫生、环境保护、消费者权益保护等领域的数据，以实施有效监管的政府机构或部门。这些主体通常包括国家行政机关、立法机关、司法机关以及相关的专业机构和社会组织。</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在现代社会中，政府监管数据主体发挥着至关重要的作用。随着科技的飞速发展，大数据、云计算、人工智能等技术的应用，使得政府能够更好地收集、分析和利用数据，从而实现精准监管。这不仅提高了监管效率，也降低了监管成本，使政府能够更加有效地应对各种风险和挑战。</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此外，政府监管数据主体还需要建立健全的数据治理体系，确保数据的合法、合规、安全和隐私保护。这包括制定数据采集、存储、处理和共享的标准和规范，建立数据质量控制机制，以及加强数据的安全管理和隐私保护措施。只有这样，才能保证数据的准确性和可靠性，为政府监管提供有力支持。</a:t>
            </a:r>
            <a:endParaRPr lang="en-US" altLang="zh-CN" b="0" i="0" dirty="0">
              <a:solidFill>
                <a:srgbClr val="1A2029"/>
              </a:solidFill>
              <a:effectLst/>
              <a:latin typeface="-apple-system"/>
            </a:endParaRPr>
          </a:p>
          <a:p>
            <a:pPr marL="0" indent="0" algn="l" fontAlgn="base">
              <a:buFont typeface="Arial" panose="020B0604020202020204" pitchFamily="34" charset="0"/>
              <a:buNone/>
            </a:pPr>
            <a:r>
              <a:rPr lang="zh-CN" altLang="en-US" b="1" i="0" dirty="0">
                <a:solidFill>
                  <a:srgbClr val="1A2029"/>
                </a:solidFill>
                <a:effectLst/>
                <a:latin typeface="-apple-system"/>
              </a:rPr>
              <a:t>总之，政府监管数据主体在现代社会中扮演着不可或缺的角色。通过运用先进的技术手段和完善的数据治理体系，政府能够更好地履行监管职责，维护公共安全、促进经济发展、保护公民权益。</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15</a:t>
            </a:fld>
            <a:endParaRPr lang="zh-CN" altLang="en-US"/>
          </a:p>
        </p:txBody>
      </p:sp>
    </p:spTree>
    <p:extLst>
      <p:ext uri="{BB962C8B-B14F-4D97-AF65-F5344CB8AC3E}">
        <p14:creationId xmlns:p14="http://schemas.microsoft.com/office/powerpoint/2010/main" val="412314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接下来我们来看建筑市场监督信息系统监管的重要内容。</a:t>
            </a:r>
            <a:endParaRPr lang="en-US" altLang="zh-CN" b="1"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首先，我们来看左图，它详细地展示了建筑市场监管的各个方面，包括建筑业企业监管、执业人员监管和工程项目监管。在建筑业企业监管下，我们又细分为勘察、设计、施工、监理、招标代理和造价咨询等领域。每个领域都有其特定的监管重点，比如设计领域的方案设计和初步设计，施工领域的施工管理和质量安全控制，以及监理领域的工程质量和进度管理等。接下来是执业人员监管，这涉及到注册结构工程师、注册建筑师、注册监理工程师、注册造价工程师等专业人员的资质管理和行为规范。最后是工程项目监管，涵盖了从设计审查到施工许可，再到合同备案和竣工验收备案的全过程管理。</a:t>
            </a:r>
          </a:p>
          <a:p>
            <a:pPr marL="171450" indent="-171450" algn="l" fontAlgn="base">
              <a:buFont typeface="Arial" panose="020B0604020202020204" pitchFamily="34" charset="0"/>
              <a:buChar char="•"/>
            </a:pPr>
            <a:r>
              <a:rPr lang="zh-CN" altLang="en-US" b="0" i="0" dirty="0">
                <a:solidFill>
                  <a:srgbClr val="1A2029"/>
                </a:solidFill>
                <a:effectLst/>
                <a:latin typeface="-apple-system"/>
              </a:rPr>
              <a:t>接着，我们来关注监管问题。这里指出了建筑市场中存在的一些违法违规行为，如违反法定建设程序、规避招标、招投标中的弄虚作假、违法分包和无证、越级承包工程等。这些问题都严重影响了建筑市场的公平竞争和工程建设的质量。</a:t>
            </a:r>
          </a:p>
          <a:p>
            <a:pPr marL="171450" indent="-171450" algn="l" fontAlgn="base">
              <a:buFont typeface="Arial" panose="020B0604020202020204" pitchFamily="34" charset="0"/>
              <a:buChar char="•"/>
            </a:pPr>
            <a:r>
              <a:rPr lang="zh-CN" altLang="en-US" b="0" i="0" dirty="0">
                <a:solidFill>
                  <a:srgbClr val="1A2029"/>
                </a:solidFill>
                <a:effectLst/>
                <a:latin typeface="-apple-system"/>
              </a:rPr>
              <a:t>最后，我们来看工程项目、建筑市场有关企业和专业技术人员三方面的监管工作，包括监管查询、数据上报、数据统计以及汇总等功能。这些功能的实现有赖于信息系统的支持，使得监管工作更加高效和透明。</a:t>
            </a:r>
          </a:p>
          <a:p>
            <a:pPr algn="l" fontAlgn="base"/>
            <a:endParaRPr lang="en-US" altLang="zh-CN" b="1" i="0" dirty="0">
              <a:solidFill>
                <a:srgbClr val="1A2029"/>
              </a:solidFill>
              <a:effectLst/>
              <a:latin typeface="-apple-system"/>
            </a:endParaRPr>
          </a:p>
          <a:p>
            <a:pPr algn="l" fontAlgn="base"/>
            <a:r>
              <a:rPr lang="zh-CN" altLang="en-US" b="1" i="0" dirty="0">
                <a:solidFill>
                  <a:srgbClr val="1A2029"/>
                </a:solidFill>
                <a:effectLst/>
                <a:latin typeface="-apple-system"/>
              </a:rPr>
              <a:t>由此可见，在建筑市场中，工程项目管理信息系统发挥着至关重要的作用。</a:t>
            </a:r>
            <a:r>
              <a:rPr lang="zh-CN" altLang="en-US" b="0" i="0" dirty="0">
                <a:solidFill>
                  <a:srgbClr val="1A2029"/>
                </a:solidFill>
                <a:effectLst/>
                <a:latin typeface="-apple-system"/>
              </a:rPr>
              <a:t>该系统不仅能够对工程项目进行有效的监管，还能够对建筑市场中的企业和技术人员进行全面的监督和管理。</a:t>
            </a:r>
          </a:p>
          <a:p>
            <a:pPr marL="171450" indent="-171450" algn="l" fontAlgn="base">
              <a:buFont typeface="Arial" panose="020B0604020202020204" pitchFamily="34" charset="0"/>
              <a:buChar char="•"/>
            </a:pPr>
            <a:r>
              <a:rPr lang="zh-CN" altLang="en-US" b="0" i="0" dirty="0">
                <a:solidFill>
                  <a:srgbClr val="1A2029"/>
                </a:solidFill>
                <a:effectLst/>
                <a:latin typeface="-apple-system"/>
              </a:rPr>
              <a:t>首先，对于工程项目本身，管理系统可以对其进行全生命周期的监控，包括从项目立项到竣工验收的每一个阶段。通过这个系统，我们可以确保工程项目的质量、进度和安全都符合相关的标准和规定。同时，我们也能够及时发现和解决项目中可能出现的问题，从而降低风险，提高项目的整体效益。</a:t>
            </a:r>
          </a:p>
          <a:p>
            <a:pPr marL="171450" indent="-171450" algn="l" fontAlgn="base">
              <a:buFont typeface="Arial" panose="020B0604020202020204" pitchFamily="34" charset="0"/>
              <a:buChar char="•"/>
            </a:pPr>
            <a:r>
              <a:rPr lang="zh-CN" altLang="en-US" b="0" i="0" dirty="0">
                <a:solidFill>
                  <a:srgbClr val="1A2029"/>
                </a:solidFill>
                <a:effectLst/>
                <a:latin typeface="-apple-system"/>
              </a:rPr>
              <a:t>其次，对于建筑市场中的企业，管理系统可以对企业进行信用评级和资格审查。这样，我们就可以了解企业的资质和信誉情况，从而选择那些实力雄厚、信誉良好的企业来参与工程项目。此外，我们还能够对企业在市场上的行为进行监管，防止他们进行非法竞争和违规操作。</a:t>
            </a:r>
          </a:p>
          <a:p>
            <a:pPr marL="171450" indent="-171450" algn="l" fontAlgn="base">
              <a:buFont typeface="Arial" panose="020B0604020202020204" pitchFamily="34" charset="0"/>
              <a:buChar char="•"/>
            </a:pPr>
            <a:r>
              <a:rPr lang="zh-CN" altLang="en-US" b="0" i="0" dirty="0">
                <a:solidFill>
                  <a:srgbClr val="1A2029"/>
                </a:solidFill>
                <a:effectLst/>
                <a:latin typeface="-apple-system"/>
              </a:rPr>
              <a:t>最后，对于技术人员，管理系统可以对他们进行培训和教育，提高他们的专业技能和实践能力。同时，我们也能够对他们的执业情况进行监督，确保他们遵守相关的法律法规和技术标准。</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16</a:t>
            </a:fld>
            <a:endParaRPr lang="zh-CN" altLang="en-US"/>
          </a:p>
        </p:txBody>
      </p:sp>
    </p:spTree>
    <p:extLst>
      <p:ext uri="{BB962C8B-B14F-4D97-AF65-F5344CB8AC3E}">
        <p14:creationId xmlns:p14="http://schemas.microsoft.com/office/powerpoint/2010/main" val="313621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那么，建筑市场监管信息系统的关键组成部分和它们的功能又有哪些呢？</a:t>
            </a:r>
            <a:endParaRPr lang="en-US" altLang="zh-CN" b="1" i="0" dirty="0">
              <a:solidFill>
                <a:srgbClr val="1A2029"/>
              </a:solidFill>
              <a:effectLst/>
              <a:latin typeface="-apple-system"/>
            </a:endParaRPr>
          </a:p>
          <a:p>
            <a:pPr marL="171450" indent="-171450" algn="l" fontAlgn="base">
              <a:buFont typeface="Arial" panose="020B0604020202020204" pitchFamily="34" charset="0"/>
              <a:buChar char="•"/>
            </a:pPr>
            <a:r>
              <a:rPr lang="zh-CN" altLang="en-US" b="1" i="0" dirty="0">
                <a:solidFill>
                  <a:srgbClr val="1A2029"/>
                </a:solidFill>
                <a:effectLst/>
                <a:latin typeface="-apple-system"/>
              </a:rPr>
              <a:t>首先是工程项目监管模块。</a:t>
            </a:r>
            <a:r>
              <a:rPr lang="zh-CN" altLang="en-US" b="0" i="0" dirty="0">
                <a:solidFill>
                  <a:srgbClr val="1A2029"/>
                </a:solidFill>
                <a:effectLst/>
                <a:latin typeface="-apple-system"/>
              </a:rPr>
              <a:t>它包括设计审查监管、招标阶段监管、质量监督监管、安全监督监管、工程监理监管、施工许可监管、合同备案监管以及竣工验收备案监管等环节。这些监管措施共同构成了对工程项目从前期到后期进行全面监控的网络。</a:t>
            </a:r>
          </a:p>
          <a:p>
            <a:pPr marL="171450" indent="-171450" algn="l" fontAlgn="base">
              <a:buFont typeface="Arial" panose="020B0604020202020204" pitchFamily="34" charset="0"/>
              <a:buChar char="•"/>
            </a:pPr>
            <a:r>
              <a:rPr lang="zh-CN" altLang="en-US" b="1" i="0" dirty="0">
                <a:solidFill>
                  <a:srgbClr val="1A2029"/>
                </a:solidFill>
                <a:effectLst/>
                <a:latin typeface="-apple-system"/>
              </a:rPr>
              <a:t>然后是建筑市场有关企业监管模块。</a:t>
            </a:r>
            <a:r>
              <a:rPr lang="zh-CN" altLang="en-US" b="0" i="0" dirty="0">
                <a:solidFill>
                  <a:srgbClr val="1A2029"/>
                </a:solidFill>
                <a:effectLst/>
                <a:latin typeface="-apple-system"/>
              </a:rPr>
              <a:t>这个模块主要是对建设单位、勘察单位、设计单位、施工单位、监理单位、招标代理机构、造价咨询机构等企业的市场违法违规行为、业绩、基本情况进行监控。通过建立企业信用档案，实现对企业变更及市场行为的实时跟踪，逐步建立企业信用数据库，并对不同等级的企业实施不同的监管策略。</a:t>
            </a:r>
          </a:p>
          <a:p>
            <a:pPr marL="171450" indent="-171450" algn="l" fontAlgn="base">
              <a:buFont typeface="Arial" panose="020B0604020202020204" pitchFamily="34" charset="0"/>
              <a:buChar char="•"/>
            </a:pPr>
            <a:r>
              <a:rPr lang="zh-CN" altLang="en-US" b="1" i="0" dirty="0">
                <a:solidFill>
                  <a:srgbClr val="1A2029"/>
                </a:solidFill>
                <a:effectLst/>
                <a:latin typeface="-apple-system"/>
              </a:rPr>
              <a:t>最后是执业人员监管模块。</a:t>
            </a:r>
            <a:r>
              <a:rPr lang="zh-CN" altLang="en-US" b="0" i="0" dirty="0">
                <a:solidFill>
                  <a:srgbClr val="1A2029"/>
                </a:solidFill>
                <a:effectLst/>
                <a:latin typeface="-apple-system"/>
              </a:rPr>
              <a:t>这个模块主要负责对注册建筑师、结构工程师、监理工程师、造价工程师和建筑企业项目经理等执业人员的资格情况、获奖情况及违规违法情况进行监管。通过对变更信息及人员市场行为的随时跟踪，形成执业人员信用档案，并对一级执业资格的专业人员进行集中管理，而对二级以下执业资格人员进行地方管理，以确保执业人员的整体素质和专业水平。</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17</a:t>
            </a:fld>
            <a:endParaRPr lang="zh-CN" altLang="en-US"/>
          </a:p>
        </p:txBody>
      </p:sp>
    </p:spTree>
    <p:extLst>
      <p:ext uri="{BB962C8B-B14F-4D97-AF65-F5344CB8AC3E}">
        <p14:creationId xmlns:p14="http://schemas.microsoft.com/office/powerpoint/2010/main" val="63487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333333"/>
                </a:solidFill>
                <a:effectLst/>
                <a:latin typeface="-apple-system"/>
              </a:rPr>
              <a:t>接下来，我们来了解一下建筑市场监管信息系统的框架结构。</a:t>
            </a:r>
          </a:p>
          <a:p>
            <a:pPr marL="171450" indent="-171450" algn="l" fontAlgn="base">
              <a:buFont typeface="Arial" panose="020B0604020202020204" pitchFamily="34" charset="0"/>
              <a:buChar char="•"/>
            </a:pPr>
            <a:r>
              <a:rPr lang="zh-CN" altLang="en-US" b="1" i="0" dirty="0">
                <a:solidFill>
                  <a:srgbClr val="333333"/>
                </a:solidFill>
                <a:effectLst/>
                <a:latin typeface="-apple-system"/>
              </a:rPr>
              <a:t>该系统分为三个层级，分别是部、省、市。</a:t>
            </a:r>
            <a:r>
              <a:rPr lang="zh-CN" altLang="en-US" b="0" i="0" dirty="0">
                <a:solidFill>
                  <a:srgbClr val="333333"/>
                </a:solidFill>
                <a:effectLst/>
                <a:latin typeface="-apple-system"/>
              </a:rPr>
              <a:t>部级建设行政主管部门负责全省的数据整合，并通过数据传输平台上传到建设部的监管数据库中。省级建设行政主管部门则负责本省的数据整合和管理。市级建设行政主管部门则负责本市的市场监管工作。</a:t>
            </a:r>
          </a:p>
          <a:p>
            <a:pPr marL="171450" indent="-171450" algn="l" fontAlgn="base">
              <a:buFont typeface="Arial" panose="020B0604020202020204" pitchFamily="34" charset="0"/>
              <a:buChar char="•"/>
            </a:pPr>
            <a:r>
              <a:rPr lang="zh-CN" altLang="en-US" b="0" i="0" dirty="0">
                <a:solidFill>
                  <a:srgbClr val="333333"/>
                </a:solidFill>
                <a:effectLst/>
                <a:latin typeface="-apple-system"/>
              </a:rPr>
              <a:t>此外，该系统还包括省监管系统和地市管理系统，它们分别连接了省监管和地市管理系统，实现了数据的共享和交换。这样，我们可以有效地监控和管理建筑市场的各个环节，确保市场的规范化和透明度。</a:t>
            </a:r>
          </a:p>
          <a:p>
            <a:pPr algn="l" fontAlgn="base"/>
            <a:r>
              <a:rPr lang="zh-CN" altLang="en-US" b="1" i="0" dirty="0">
                <a:solidFill>
                  <a:srgbClr val="333333"/>
                </a:solidFill>
                <a:effectLst/>
                <a:latin typeface="-apple-system"/>
              </a:rPr>
              <a:t>总的来说，这个系统的设计是为了加强建筑市场的监管，提高监管效率，促进市场的健康发展。通过三级框架结构和两个管理系统，我们能够实现数据的上传、整合和共享，从而更好地服务于建筑市场的发展。</a:t>
            </a:r>
            <a:endParaRPr lang="zh-CN" altLang="en-US" b="1"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18</a:t>
            </a:fld>
            <a:endParaRPr lang="zh-CN" altLang="en-US"/>
          </a:p>
        </p:txBody>
      </p:sp>
    </p:spTree>
    <p:extLst>
      <p:ext uri="{BB962C8B-B14F-4D97-AF65-F5344CB8AC3E}">
        <p14:creationId xmlns:p14="http://schemas.microsoft.com/office/powerpoint/2010/main" val="365326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i="0" dirty="0">
                <a:solidFill>
                  <a:srgbClr val="1A2029"/>
                </a:solidFill>
                <a:effectLst/>
                <a:latin typeface="-apple-system"/>
              </a:rPr>
              <a:t>接下来为大家介绍建筑市场监管信息系统的整体技术框架。</a:t>
            </a:r>
            <a:r>
              <a:rPr lang="zh-CN" altLang="en-US" b="0" i="0" dirty="0">
                <a:solidFill>
                  <a:srgbClr val="1A2029"/>
                </a:solidFill>
                <a:effectLst/>
                <a:latin typeface="-apple-system"/>
              </a:rPr>
              <a:t>这个系统框架旨在整合各种业务数据，实现对建筑市场的有效监管和管理。</a:t>
            </a:r>
            <a:endParaRPr lang="en-US" altLang="zh-CN" b="0" i="0" dirty="0">
              <a:solidFill>
                <a:srgbClr val="1A2029"/>
              </a:solidFill>
              <a:effectLst/>
              <a:latin typeface="-apple-system"/>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i="0" dirty="0">
                <a:solidFill>
                  <a:srgbClr val="1A2029"/>
                </a:solidFill>
                <a:effectLst/>
                <a:latin typeface="-apple-system"/>
              </a:rPr>
              <a:t>首先，有一个部级监管平台，</a:t>
            </a:r>
            <a:r>
              <a:rPr lang="zh-CN" altLang="en-US" b="0" i="0" dirty="0">
                <a:solidFill>
                  <a:srgbClr val="1A2029"/>
                </a:solidFill>
                <a:effectLst/>
                <a:latin typeface="-apple-system"/>
              </a:rPr>
              <a:t>它连接了监管基础库（部级）和公众信息网发布，这使得监管信息能够及时地被公众获取和了解。</a:t>
            </a:r>
            <a:endParaRPr lang="en-US" altLang="zh-CN" b="0" i="0" dirty="0">
              <a:solidFill>
                <a:srgbClr val="1A2029"/>
              </a:solidFill>
              <a:effectLst/>
              <a:latin typeface="-apple-system"/>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i="0" dirty="0">
                <a:solidFill>
                  <a:srgbClr val="1A2029"/>
                </a:solidFill>
                <a:effectLst/>
                <a:latin typeface="-apple-system"/>
              </a:rPr>
              <a:t>其次，有一个数据传输平台，</a:t>
            </a:r>
            <a:r>
              <a:rPr lang="zh-CN" altLang="en-US" b="0" i="0" dirty="0">
                <a:solidFill>
                  <a:srgbClr val="1A2029"/>
                </a:solidFill>
                <a:effectLst/>
                <a:latin typeface="-apple-system"/>
              </a:rPr>
              <a:t>它负责部级和省级之间的数据交换和共享。在省级层面，有省级监管平台，它与省管各业务系统和业务数据库相连接。这些业务系统包括勘察设计管理系统、招标投标管理系统、工程质量管理系统、工程安全管理系统、工程监理管理系统、建筑企业管理系线、中介机构管理系统以及执业人员资格管理系统等。每个业务系统都有自己的数据采集接口，并与数据整合平台相连接。</a:t>
            </a:r>
            <a:endParaRPr lang="en-US" altLang="zh-CN" b="0" i="0" dirty="0">
              <a:solidFill>
                <a:srgbClr val="1A2029"/>
              </a:solidFill>
              <a:effectLst/>
              <a:latin typeface="-apple-system"/>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i="0" dirty="0">
                <a:solidFill>
                  <a:srgbClr val="1A2029"/>
                </a:solidFill>
                <a:effectLst/>
                <a:latin typeface="-apple-system"/>
              </a:rPr>
              <a:t>最后，在市级层面，有一个市级监管平台，</a:t>
            </a:r>
            <a:r>
              <a:rPr lang="zh-CN" altLang="en-US" b="0" i="0" dirty="0">
                <a:solidFill>
                  <a:srgbClr val="1A2029"/>
                </a:solidFill>
                <a:effectLst/>
                <a:latin typeface="-apple-system"/>
              </a:rPr>
              <a:t>它与市管各业务系统相连接，同样也有自己的数据采集接口和数据整合平台。</a:t>
            </a:r>
            <a:endParaRPr lang="en-US" altLang="zh-CN" b="0" i="0" dirty="0">
              <a:solidFill>
                <a:srgbClr val="1A2029"/>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i="0" dirty="0">
                <a:solidFill>
                  <a:srgbClr val="1A2029"/>
                </a:solidFill>
                <a:effectLst/>
                <a:latin typeface="-apple-system"/>
              </a:rPr>
              <a:t>整个系统的设计目标是实现数据的标准化、自动化和智能化管理，提高建筑市场的监管效率和服务水平。</a:t>
            </a:r>
            <a:endParaRPr lang="zh-CN" altLang="en-US" b="1"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19</a:t>
            </a:fld>
            <a:endParaRPr lang="zh-CN" altLang="en-US"/>
          </a:p>
        </p:txBody>
      </p:sp>
    </p:spTree>
    <p:extLst>
      <p:ext uri="{BB962C8B-B14F-4D97-AF65-F5344CB8AC3E}">
        <p14:creationId xmlns:p14="http://schemas.microsoft.com/office/powerpoint/2010/main" val="265889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第一部分，工程项目管理平台化治理。</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2</a:t>
            </a:fld>
            <a:endParaRPr lang="zh-CN" altLang="en-US"/>
          </a:p>
        </p:txBody>
      </p:sp>
    </p:spTree>
    <p:extLst>
      <p:ext uri="{BB962C8B-B14F-4D97-AF65-F5344CB8AC3E}">
        <p14:creationId xmlns:p14="http://schemas.microsoft.com/office/powerpoint/2010/main" val="2955247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spc="95" dirty="0">
                <a:solidFill>
                  <a:srgbClr val="FFFFFF"/>
                </a:solidFill>
              </a:rPr>
              <a:t>第三部分，建筑工程质量指数编制与发布系统。</a:t>
            </a:r>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20</a:t>
            </a:fld>
            <a:endParaRPr lang="zh-CN" altLang="en-US"/>
          </a:p>
        </p:txBody>
      </p:sp>
    </p:spTree>
    <p:extLst>
      <p:ext uri="{BB962C8B-B14F-4D97-AF65-F5344CB8AC3E}">
        <p14:creationId xmlns:p14="http://schemas.microsoft.com/office/powerpoint/2010/main" val="3067014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我们要明确，建筑工程质量指数编制与发布系统在建筑领域发挥着至关重要的作用。</a:t>
            </a:r>
            <a:endParaRPr lang="en-US" altLang="zh-CN" b="1"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首先，它通过科学、公正、客观的评价方法，准确地评价本地区的工程质量状况。这种评价不仅为质量管理提供了基础材料，还帮助及时掌握质量动态，从而能够制定出科学合理的决策和措施，实现对工程质量的预测、预报和预防。</a:t>
            </a:r>
          </a:p>
          <a:p>
            <a:pPr marL="171450" indent="-171450" algn="l" fontAlgn="base">
              <a:buFont typeface="Arial" panose="020B0604020202020204" pitchFamily="34" charset="0"/>
              <a:buChar char="•"/>
            </a:pPr>
            <a:r>
              <a:rPr lang="zh-CN" altLang="en-US" b="0" i="0" dirty="0">
                <a:solidFill>
                  <a:srgbClr val="1A2029"/>
                </a:solidFill>
                <a:effectLst/>
                <a:latin typeface="-apple-system"/>
              </a:rPr>
              <a:t>其次，该系统全面提升了工程质量。高质量的工程不仅体现在其功能性和耐久性上，更在于其对社会和经济发展的积极影响。通过系统的运行，政府和社会可以获得准确的统计信息，从而为建筑业相关企业主体的健康发展提供良性引导。</a:t>
            </a:r>
          </a:p>
          <a:p>
            <a:pPr algn="l" fontAlgn="base"/>
            <a:r>
              <a:rPr lang="zh-CN" altLang="en-US" b="1" i="0" dirty="0">
                <a:solidFill>
                  <a:srgbClr val="1A2029"/>
                </a:solidFill>
                <a:effectLst/>
                <a:latin typeface="-apple-system"/>
              </a:rPr>
              <a:t>总的来说，建筑工程质量指数编制与发布系统是确保工程质量和提高管理水平的关键工具，对于推动建筑业的可持续发展具有重要意义。</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21</a:t>
            </a:fld>
            <a:endParaRPr lang="zh-CN" altLang="en-US"/>
          </a:p>
        </p:txBody>
      </p:sp>
    </p:spTree>
    <p:extLst>
      <p:ext uri="{BB962C8B-B14F-4D97-AF65-F5344CB8AC3E}">
        <p14:creationId xmlns:p14="http://schemas.microsoft.com/office/powerpoint/2010/main" val="927021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0" i="0" dirty="0">
                <a:solidFill>
                  <a:srgbClr val="1A2029"/>
                </a:solidFill>
                <a:effectLst/>
                <a:latin typeface="-apple-system"/>
              </a:rPr>
              <a:t>接下来，我们来看一下建筑工程质量指数的含义。</a:t>
            </a:r>
            <a:r>
              <a:rPr lang="zh-CN" altLang="en-US" b="1" i="0" dirty="0">
                <a:solidFill>
                  <a:srgbClr val="1A2029"/>
                </a:solidFill>
                <a:effectLst/>
                <a:latin typeface="-apple-system"/>
              </a:rPr>
              <a:t>建筑工程质量指数作为描述衡量建筑工程质量的具体指标，是管理部门对工程项目的质量进行评价的过程中，为动态分析研究其质量的发展情况，而运用指数对产品和服务的质量进行综合反映的一种工具。简单来说，它就是一种用于评估建筑项目质量的工具。</a:t>
            </a:r>
            <a:r>
              <a:rPr lang="zh-CN" altLang="en-US" b="0" i="0" dirty="0">
                <a:solidFill>
                  <a:srgbClr val="1A2029"/>
                </a:solidFill>
                <a:effectLst/>
                <a:latin typeface="-apple-system"/>
              </a:rPr>
              <a:t>总的来说，建筑工程质量指数是一个非常重要的概念，它可以帮助我们了解建筑项目的质量水平，从而做出相应的决策和管理措施。在实际工作中，我们需要根据具体的情况来合理地运用这个指数，以确保建筑工程的质量得到有效的控制和管理。</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22</a:t>
            </a:fld>
            <a:endParaRPr lang="zh-CN" altLang="en-US"/>
          </a:p>
        </p:txBody>
      </p:sp>
    </p:spTree>
    <p:extLst>
      <p:ext uri="{BB962C8B-B14F-4D97-AF65-F5344CB8AC3E}">
        <p14:creationId xmlns:p14="http://schemas.microsoft.com/office/powerpoint/2010/main" val="1785533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具体来说，建筑工程质量指数是指通过一定的统计方法和数学模型，对建筑工程项目在一定时期内的质量状况进行量化评价的结果。</a:t>
            </a:r>
            <a:r>
              <a:rPr lang="zh-CN" altLang="en-US" b="0" i="0" dirty="0">
                <a:solidFill>
                  <a:srgbClr val="1A2029"/>
                </a:solidFill>
                <a:effectLst/>
                <a:latin typeface="-apple-system"/>
              </a:rPr>
              <a:t>它能够反映工程项目的整体质量水平，包括工程实体质量、施工工艺质量、材料设备质量等多个方面。建筑工程质量指数的作用主要分为以下三点：</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政府主管部门可以通过工程项目质量指数系统发布的质量报告了解工程项目质量的整体状况，薄弱环节和未来走势，从而为调控工程项目质量健康发展制定各项政策。</a:t>
            </a:r>
          </a:p>
          <a:p>
            <a:pPr marL="171450" indent="-171450" algn="l" fontAlgn="base">
              <a:buFont typeface="Arial" panose="020B0604020202020204" pitchFamily="34" charset="0"/>
              <a:buChar char="•"/>
            </a:pPr>
            <a:r>
              <a:rPr lang="zh-CN" altLang="en-US" b="0" i="0" dirty="0">
                <a:solidFill>
                  <a:srgbClr val="1A2029"/>
                </a:solidFill>
                <a:effectLst/>
                <a:latin typeface="-apple-system"/>
              </a:rPr>
              <a:t>对于开发商和承包方而言，质量指数报告可以帮助他们及时了解工程项目质量的整体状况和自身制度管理的缺陷和不足，以便及时作出调整，适应建设市场的发展。</a:t>
            </a:r>
          </a:p>
          <a:p>
            <a:pPr marL="171450" indent="-171450" algn="l" fontAlgn="base">
              <a:buFont typeface="Arial" panose="020B0604020202020204" pitchFamily="34" charset="0"/>
              <a:buChar char="•"/>
            </a:pPr>
            <a:r>
              <a:rPr lang="zh-CN" altLang="en-US" b="0" i="0" dirty="0">
                <a:solidFill>
                  <a:srgbClr val="1A2029"/>
                </a:solidFill>
                <a:effectLst/>
                <a:latin typeface="-apple-system"/>
              </a:rPr>
              <a:t>对顾客和消费者而言，质量指数报告可以为之心提供最佳的工程项目质量参考依据，为其正确消费提供引导。同时，也为所有的消费者提供一个透明公开的信息窗口，提高建设系统的可信度和开放度。</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23</a:t>
            </a:fld>
            <a:endParaRPr lang="zh-CN" altLang="en-US"/>
          </a:p>
        </p:txBody>
      </p:sp>
    </p:spTree>
    <p:extLst>
      <p:ext uri="{BB962C8B-B14F-4D97-AF65-F5344CB8AC3E}">
        <p14:creationId xmlns:p14="http://schemas.microsoft.com/office/powerpoint/2010/main" val="1719213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接下来，我们要了解建筑工程质量指数编制与发布系统，这是一个重要的工具，用于评估和监测建筑工程的质量状况。</a:t>
            </a:r>
            <a:r>
              <a:rPr lang="zh-CN" altLang="en-US" b="0" i="0" dirty="0">
                <a:solidFill>
                  <a:srgbClr val="1A2029"/>
                </a:solidFill>
                <a:effectLst/>
                <a:latin typeface="-apple-system"/>
              </a:rPr>
              <a:t>该系统通过收集、整理和分析大量数据，计算出反映建筑工程质量水平的指数。这些指数可以及时发布，以便于政府和公众了解建筑市场的整体质量状况。</a:t>
            </a:r>
          </a:p>
          <a:p>
            <a:pPr algn="l" fontAlgn="base"/>
            <a:endParaRPr lang="en-US" altLang="zh-CN" b="1" i="0" dirty="0">
              <a:solidFill>
                <a:srgbClr val="1A2029"/>
              </a:solidFill>
              <a:effectLst/>
              <a:latin typeface="-apple-system"/>
            </a:endParaRPr>
          </a:p>
          <a:p>
            <a:pPr algn="l" fontAlgn="base"/>
            <a:r>
              <a:rPr lang="zh-CN" altLang="en-US" b="1" i="0" dirty="0">
                <a:solidFill>
                  <a:srgbClr val="1A2029"/>
                </a:solidFill>
                <a:effectLst/>
                <a:latin typeface="-apple-system"/>
              </a:rPr>
              <a:t>首先，这个系统以城市为对象，选择一些代表性的建筑工程作为评价主体。然后，系统会对这些工程进行详细的质量检查，包括材料使用、施工工艺、安全标准等多个方面。在此基础上，系统会计算出每个工程的得分，并将这些得分汇总起来，形成一个总体的质量指数。</a:t>
            </a:r>
            <a:r>
              <a:rPr lang="zh-CN" altLang="en-US" b="0" i="0" dirty="0">
                <a:solidFill>
                  <a:srgbClr val="1A2029"/>
                </a:solidFill>
                <a:effectLst/>
                <a:latin typeface="-apple-system"/>
              </a:rPr>
              <a:t>这个质量指数可以用来说明建筑工程质量水平的变化趋势和发展态势。例如，如果某个时期的质量指数较上一个时期有所上升，那么可以说明那个时期的建筑工程质量有所提高。相反，如果质量指数下降，那么说明那个时期的建筑工程质量有所下降。</a:t>
            </a:r>
            <a:endParaRPr lang="en-US" altLang="zh-CN" b="0" i="0" dirty="0">
              <a:solidFill>
                <a:srgbClr val="1A2029"/>
              </a:solidFill>
              <a:effectLst/>
              <a:latin typeface="-apple-system"/>
            </a:endParaRPr>
          </a:p>
          <a:p>
            <a:pPr algn="l" fontAlgn="base"/>
            <a:endParaRPr lang="zh-CN" altLang="en-US" b="0" i="0" dirty="0">
              <a:solidFill>
                <a:srgbClr val="1A2029"/>
              </a:solidFill>
              <a:effectLst/>
              <a:latin typeface="-apple-system"/>
            </a:endParaRPr>
          </a:p>
          <a:p>
            <a:pPr algn="l" fontAlgn="base"/>
            <a:r>
              <a:rPr lang="zh-CN" altLang="en-US" b="1" i="0" dirty="0">
                <a:solidFill>
                  <a:srgbClr val="1A2029"/>
                </a:solidFill>
                <a:effectLst/>
                <a:latin typeface="-apple-system"/>
              </a:rPr>
              <a:t>此外，这个系统还可以为城市建设行政主管部门提供科学的数据支持。他们可以根据这些数据来制定相应的政策和管理措施，以确保建筑工程的质量。同时，社会也可以通过这些数据来加强对建筑工程质量的监督，引导建筑施工企业朝着健康发展的方向前进。</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24</a:t>
            </a:fld>
            <a:endParaRPr lang="zh-CN" altLang="en-US"/>
          </a:p>
        </p:txBody>
      </p:sp>
    </p:spTree>
    <p:extLst>
      <p:ext uri="{BB962C8B-B14F-4D97-AF65-F5344CB8AC3E}">
        <p14:creationId xmlns:p14="http://schemas.microsoft.com/office/powerpoint/2010/main" val="1354763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建筑工程质量指数编制与发布系统的主要目标是通过对建筑工程质量进行科学度量，帮助监管主体和行业企业及时发现质量管理工作中存在的问题或薄弱环节，从而提高质量管理水平，增强地区和企业综合竞争力。</a:t>
            </a:r>
          </a:p>
          <a:p>
            <a:pPr algn="l" fontAlgn="base"/>
            <a:r>
              <a:rPr lang="zh-CN" altLang="en-US" b="0" i="0" dirty="0">
                <a:solidFill>
                  <a:srgbClr val="1A2029"/>
                </a:solidFill>
                <a:effectLst/>
                <a:latin typeface="-apple-system"/>
              </a:rPr>
              <a:t>具体来说，这个系统采用了相对数的形式来表示建筑工程的质量指标或质量指标的综合变动方向。这种方法使得建筑工程质量指数能够有效地反映本地区建筑工程质量和各企业主体的工程质量管理绩效的科学度量。通过这些数据，我们可以对区域性建筑工程质量总体长时间发展趋势进行分析，从而为监管主体和行业企业提供了重要的参考信息。</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25</a:t>
            </a:fld>
            <a:endParaRPr lang="zh-CN" altLang="en-US"/>
          </a:p>
        </p:txBody>
      </p:sp>
    </p:spTree>
    <p:extLst>
      <p:ext uri="{BB962C8B-B14F-4D97-AF65-F5344CB8AC3E}">
        <p14:creationId xmlns:p14="http://schemas.microsoft.com/office/powerpoint/2010/main" val="476065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那么，这个质量指数是如何编制的呢？</a:t>
            </a:r>
            <a:endParaRPr lang="en-US" altLang="zh-CN" b="1" i="0" dirty="0">
              <a:solidFill>
                <a:srgbClr val="1A2029"/>
              </a:solidFill>
              <a:effectLst/>
              <a:latin typeface="-apple-system"/>
            </a:endParaRPr>
          </a:p>
          <a:p>
            <a:pPr algn="l" fontAlgn="base"/>
            <a:endParaRPr lang="en-US" altLang="zh-CN" b="1" i="0" dirty="0">
              <a:solidFill>
                <a:srgbClr val="1A2029"/>
              </a:solidFill>
              <a:effectLst/>
              <a:latin typeface="-apple-system"/>
            </a:endParaRPr>
          </a:p>
          <a:p>
            <a:pPr algn="l" fontAlgn="base"/>
            <a:r>
              <a:rPr lang="zh-CN" altLang="en-US" b="0" i="0" dirty="0">
                <a:solidFill>
                  <a:srgbClr val="1A2029"/>
                </a:solidFill>
                <a:effectLst/>
                <a:latin typeface="-apple-system"/>
              </a:rPr>
              <a:t>这个过程主要包括以下几个步骤：</a:t>
            </a:r>
          </a:p>
          <a:p>
            <a:pPr algn="l" fontAlgn="base">
              <a:buFont typeface="+mj-lt"/>
              <a:buAutoNum type="arabicPeriod"/>
            </a:pPr>
            <a:r>
              <a:rPr lang="zh-CN" altLang="en-US" b="1" i="0" dirty="0">
                <a:solidFill>
                  <a:srgbClr val="1A2029"/>
                </a:solidFill>
                <a:effectLst/>
                <a:latin typeface="-apple-system"/>
              </a:rPr>
              <a:t>数据收集</a:t>
            </a:r>
            <a:r>
              <a:rPr lang="zh-CN" altLang="en-US" b="0" i="0" dirty="0">
                <a:solidFill>
                  <a:srgbClr val="1A2029"/>
                </a:solidFill>
                <a:effectLst/>
                <a:latin typeface="-apple-system"/>
              </a:rPr>
              <a:t>：首先，我们需要收集大量的工程质量数据。这些数据可能包括原材料的质量、施工工艺的执行情况、工程验收的结果等。</a:t>
            </a:r>
          </a:p>
          <a:p>
            <a:pPr algn="l" fontAlgn="base">
              <a:buFont typeface="+mj-lt"/>
              <a:buAutoNum type="arabicPeriod"/>
            </a:pPr>
            <a:r>
              <a:rPr lang="zh-CN" altLang="en-US" b="1" i="0" dirty="0">
                <a:solidFill>
                  <a:srgbClr val="1A2029"/>
                </a:solidFill>
                <a:effectLst/>
                <a:latin typeface="-apple-system"/>
              </a:rPr>
              <a:t>数据整理</a:t>
            </a:r>
            <a:r>
              <a:rPr lang="zh-CN" altLang="en-US" b="0" i="0" dirty="0">
                <a:solidFill>
                  <a:srgbClr val="1A2029"/>
                </a:solidFill>
                <a:effectLst/>
                <a:latin typeface="-apple-system"/>
              </a:rPr>
              <a:t>：收集到的数据需要进行整理和分类，以便于分析和比较。这可能涉及到对数据的清洗、筛选和校准等工作。</a:t>
            </a:r>
          </a:p>
          <a:p>
            <a:pPr algn="l" fontAlgn="base">
              <a:buFont typeface="+mj-lt"/>
              <a:buAutoNum type="arabicPeriod"/>
            </a:pPr>
            <a:r>
              <a:rPr lang="zh-CN" altLang="en-US" b="1" i="0" dirty="0">
                <a:solidFill>
                  <a:srgbClr val="1A2029"/>
                </a:solidFill>
                <a:effectLst/>
                <a:latin typeface="-apple-system"/>
              </a:rPr>
              <a:t>指标计算</a:t>
            </a:r>
            <a:r>
              <a:rPr lang="zh-CN" altLang="en-US" b="0" i="0" dirty="0">
                <a:solidFill>
                  <a:srgbClr val="1A2029"/>
                </a:solidFill>
                <a:effectLst/>
                <a:latin typeface="-apple-system"/>
              </a:rPr>
              <a:t>：接下来，我们利用一定的数学模型和方法，对整理好的数据进行计算，以得到各个质量指标的值。这些指标可能包括工程实体质量、分部工程质量、单位工程质量等。</a:t>
            </a:r>
          </a:p>
          <a:p>
            <a:pPr algn="l" fontAlgn="base">
              <a:buFont typeface="+mj-lt"/>
              <a:buAutoNum type="arabicPeriod"/>
            </a:pPr>
            <a:r>
              <a:rPr lang="zh-CN" altLang="en-US" b="1" i="0" dirty="0">
                <a:solidFill>
                  <a:srgbClr val="1A2029"/>
                </a:solidFill>
                <a:effectLst/>
                <a:latin typeface="-apple-system"/>
              </a:rPr>
              <a:t>权重分配</a:t>
            </a:r>
            <a:r>
              <a:rPr lang="zh-CN" altLang="en-US" b="0" i="0" dirty="0">
                <a:solidFill>
                  <a:srgbClr val="1A2029"/>
                </a:solidFill>
                <a:effectLst/>
                <a:latin typeface="-apple-system"/>
              </a:rPr>
              <a:t>：在计算过程中，不同的质量指标可能会有不同的权重。这取决于每个指标对于整体质量的重要性程度。例如，工程实体质量可能会比分部工程质量或单位工程质量更重要。</a:t>
            </a:r>
          </a:p>
          <a:p>
            <a:pPr algn="l" fontAlgn="base">
              <a:buFont typeface="+mj-lt"/>
              <a:buAutoNum type="arabicPeriod"/>
            </a:pPr>
            <a:r>
              <a:rPr lang="zh-CN" altLang="en-US" b="1" i="0" dirty="0">
                <a:solidFill>
                  <a:srgbClr val="1A2029"/>
                </a:solidFill>
                <a:effectLst/>
                <a:latin typeface="-apple-system"/>
              </a:rPr>
              <a:t>综合评价</a:t>
            </a:r>
            <a:r>
              <a:rPr lang="zh-CN" altLang="en-US" b="0" i="0" dirty="0">
                <a:solidFill>
                  <a:srgbClr val="1A2029"/>
                </a:solidFill>
                <a:effectLst/>
                <a:latin typeface="-apple-system"/>
              </a:rPr>
              <a:t>：最后，我们将各个质量指标的值进行加权求和，得到一个总的质量指数得分。这个得分反映了整个建筑项目的质量水平。</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26</a:t>
            </a:fld>
            <a:endParaRPr lang="zh-CN" altLang="en-US"/>
          </a:p>
        </p:txBody>
      </p:sp>
    </p:spTree>
    <p:extLst>
      <p:ext uri="{BB962C8B-B14F-4D97-AF65-F5344CB8AC3E}">
        <p14:creationId xmlns:p14="http://schemas.microsoft.com/office/powerpoint/2010/main" val="3118460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那么，这个质量指数又是如何发布的呢？</a:t>
            </a:r>
            <a:endParaRPr lang="en-US" altLang="zh-CN" b="1" i="0" dirty="0">
              <a:solidFill>
                <a:srgbClr val="1A2029"/>
              </a:solidFill>
              <a:effectLst/>
              <a:latin typeface="-apple-system"/>
            </a:endParaRPr>
          </a:p>
          <a:p>
            <a:pPr algn="l" fontAlgn="base"/>
            <a:endParaRPr lang="en-US" altLang="zh-CN" b="1" i="0" dirty="0">
              <a:solidFill>
                <a:srgbClr val="1A2029"/>
              </a:solidFill>
              <a:effectLst/>
              <a:latin typeface="-apple-system"/>
            </a:endParaRPr>
          </a:p>
          <a:p>
            <a:pPr algn="l" fontAlgn="base"/>
            <a:r>
              <a:rPr lang="zh-CN" altLang="en-US" b="0" i="0" dirty="0">
                <a:solidFill>
                  <a:srgbClr val="1A2029"/>
                </a:solidFill>
                <a:effectLst/>
                <a:latin typeface="-apple-system"/>
              </a:rPr>
              <a:t>一般来说，建筑工程质量指数会定期发布，比如按月或按年。这样，利益相关者可以根据这些数据来了解建筑行业的整体质量状况，以及特定项目的质量表现。通过这种方式，我们可以实现建筑工程质量的信息化、自动化和公开化，提高透明度，促进建筑行业的健康发展。当然，在实际操作中，这个过程可能会更加复杂，需要考虑更多的因素和标准。但是，总的来说，建筑工程质量指数的编制与发布系统是一个重要的工具，可以帮助我们监控和管理建筑工程的质量，并为决策者提供参考依据。</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27</a:t>
            </a:fld>
            <a:endParaRPr lang="zh-CN" altLang="en-US"/>
          </a:p>
        </p:txBody>
      </p:sp>
    </p:spTree>
    <p:extLst>
      <p:ext uri="{BB962C8B-B14F-4D97-AF65-F5344CB8AC3E}">
        <p14:creationId xmlns:p14="http://schemas.microsoft.com/office/powerpoint/2010/main" val="4103898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接下来，我们来看一下系统的结构设计，主要由以下几个模块组成：</a:t>
            </a:r>
          </a:p>
          <a:p>
            <a:pPr marL="171450" indent="-171450" algn="l" fontAlgn="base">
              <a:buFont typeface="Arial" panose="020B0604020202020204" pitchFamily="34" charset="0"/>
              <a:buChar char="•"/>
            </a:pPr>
            <a:r>
              <a:rPr lang="zh-CN" altLang="en-US" b="0" i="0" dirty="0">
                <a:solidFill>
                  <a:srgbClr val="1A2029"/>
                </a:solidFill>
                <a:effectLst/>
                <a:latin typeface="-apple-system"/>
              </a:rPr>
              <a:t>指数项管理：这一模块负责对各种质量指标进行定义和管理，包括质量验收评分指数、质量检测指数、质量投诉数、质量事故指数和获奖工程指数等。每个指标都可以通过不同的参数进行详细的定制和调整。</a:t>
            </a:r>
          </a:p>
          <a:p>
            <a:pPr marL="171450" indent="-171450" algn="l" fontAlgn="base">
              <a:buFont typeface="Arial" panose="020B0604020202020204" pitchFamily="34" charset="0"/>
              <a:buChar char="•"/>
            </a:pPr>
            <a:r>
              <a:rPr lang="zh-CN" altLang="en-US" b="0" i="0" dirty="0">
                <a:solidFill>
                  <a:srgbClr val="1A2029"/>
                </a:solidFill>
                <a:effectLst/>
                <a:latin typeface="-apple-system"/>
              </a:rPr>
              <a:t>区域管理：这一模块允许用户按照地理位置或行政区域来划分质量数据，从而实现对特定地区建筑质量的监控和管理。</a:t>
            </a:r>
          </a:p>
          <a:p>
            <a:pPr marL="171450" indent="-171450" algn="l" fontAlgn="base">
              <a:buFont typeface="Arial" panose="020B0604020202020204" pitchFamily="34" charset="0"/>
              <a:buChar char="•"/>
            </a:pPr>
            <a:r>
              <a:rPr lang="zh-CN" altLang="en-US" b="0" i="0" dirty="0">
                <a:solidFill>
                  <a:srgbClr val="1A2029"/>
                </a:solidFill>
                <a:effectLst/>
                <a:latin typeface="-apple-system"/>
              </a:rPr>
              <a:t>指数评分：这一模块是基于一定的评价标准和算法，对采集到的质量数据进行评分和排名，以便于用户了解各建筑项目的质量水平。</a:t>
            </a:r>
          </a:p>
          <a:p>
            <a:pPr marL="171450" indent="-171450" algn="l" fontAlgn="base">
              <a:buFont typeface="Arial" panose="020B0604020202020204" pitchFamily="34" charset="0"/>
              <a:buChar char="•"/>
            </a:pPr>
            <a:r>
              <a:rPr lang="zh-CN" altLang="en-US" b="0" i="0" dirty="0">
                <a:solidFill>
                  <a:srgbClr val="1A2029"/>
                </a:solidFill>
                <a:effectLst/>
                <a:latin typeface="-apple-system"/>
              </a:rPr>
              <a:t>统计图表：这一模块提供了丰富的统计图表功能，用户可以通过柱状图、折线图、饼图等形式直观地展示质量数据的分布情况和趋势变化。</a:t>
            </a:r>
          </a:p>
          <a:p>
            <a:pPr marL="0" indent="0" algn="l" fontAlgn="base">
              <a:buFont typeface="Arial" panose="020B0604020202020204" pitchFamily="34" charset="0"/>
              <a:buNone/>
            </a:pPr>
            <a:endParaRPr lang="en-US" altLang="zh-CN" b="0" i="0" dirty="0">
              <a:solidFill>
                <a:srgbClr val="1A2029"/>
              </a:solidFill>
              <a:effectLst/>
              <a:latin typeface="-apple-system"/>
            </a:endParaRPr>
          </a:p>
        </p:txBody>
      </p:sp>
      <p:sp>
        <p:nvSpPr>
          <p:cNvPr id="4" name="灯片编号占位符 3"/>
          <p:cNvSpPr>
            <a:spLocks noGrp="1"/>
          </p:cNvSpPr>
          <p:nvPr>
            <p:ph type="sldNum" sz="quarter" idx="5"/>
          </p:nvPr>
        </p:nvSpPr>
        <p:spPr/>
        <p:txBody>
          <a:bodyPr/>
          <a:lstStyle/>
          <a:p>
            <a:fld id="{79FCD2A3-31B0-4C1B-9F7D-50F122FAD8CC}" type="slidenum">
              <a:rPr lang="zh-CN" altLang="en-US" smtClean="0"/>
              <a:t>28</a:t>
            </a:fld>
            <a:endParaRPr lang="zh-CN" altLang="en-US"/>
          </a:p>
        </p:txBody>
      </p:sp>
    </p:spTree>
    <p:extLst>
      <p:ext uri="{BB962C8B-B14F-4D97-AF65-F5344CB8AC3E}">
        <p14:creationId xmlns:p14="http://schemas.microsoft.com/office/powerpoint/2010/main" val="3291328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i="0" dirty="0">
                <a:solidFill>
                  <a:srgbClr val="1A2029"/>
                </a:solidFill>
                <a:effectLst/>
                <a:latin typeface="-apple-system"/>
              </a:rPr>
              <a:t>具体来看，第一，指数项管理。</a:t>
            </a:r>
            <a:r>
              <a:rPr lang="zh-CN" altLang="en-US" b="0" i="0" dirty="0">
                <a:solidFill>
                  <a:srgbClr val="1A2029"/>
                </a:solidFill>
                <a:effectLst/>
                <a:latin typeface="-apple-system"/>
              </a:rPr>
              <a:t>指数项管理模块包括施工质量验收评分指数、质量检测指数、质量投诉数、质量事故指数和获奖工程指数等评价指数体系的维护。</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29</a:t>
            </a:fld>
            <a:endParaRPr lang="zh-CN" altLang="en-US"/>
          </a:p>
        </p:txBody>
      </p:sp>
    </p:spTree>
    <p:extLst>
      <p:ext uri="{BB962C8B-B14F-4D97-AF65-F5344CB8AC3E}">
        <p14:creationId xmlns:p14="http://schemas.microsoft.com/office/powerpoint/2010/main" val="248746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大家可以发现，在传统的工程项目管理方式中，我们常常面临一些挑战</a:t>
            </a:r>
            <a:r>
              <a:rPr lang="zh-CN" altLang="en-US" b="0" i="0" dirty="0">
                <a:solidFill>
                  <a:srgbClr val="1A2029"/>
                </a:solidFill>
                <a:effectLst/>
                <a:latin typeface="-apple-system"/>
              </a:rPr>
              <a:t>，比如信息孤岛、市场封闭、工业化程度低、资源浪费严重以及信用缺失等问题。这些问题不仅影响了项目的效率和质量，也增加了企业的风险和成本。</a:t>
            </a:r>
            <a:r>
              <a:rPr lang="zh-CN" altLang="en-US" b="1" i="0" dirty="0">
                <a:solidFill>
                  <a:srgbClr val="1A2029"/>
                </a:solidFill>
                <a:effectLst/>
                <a:latin typeface="-apple-system"/>
              </a:rPr>
              <a:t>而互联网平台作为一种全新的组织形态，它具有资源集成、信息共享、交易开放和多主体协作等特性。</a:t>
            </a:r>
            <a:r>
              <a:rPr lang="zh-CN" altLang="en-US" b="0" i="0" dirty="0">
                <a:solidFill>
                  <a:srgbClr val="1A2029"/>
                </a:solidFill>
                <a:effectLst/>
                <a:latin typeface="-apple-system"/>
              </a:rPr>
              <a:t>这些特性使得互联网平台在工程项目管理中能够发挥重要的作用。首先，通过信息共享，我们可以打破信息孤岛，实现数据的互联互通。其次，交易开放允许更多的参与者进入市场，促进竞争和效率的提升。最后，多主体协作则有助于实现项目的协同管理和多方共赢。在我国，目前实行的是科层的管理模式。这种模式过分强调了专业化、协调手段单一和行为约束僵化等因素。这导致相关职能部门出现了功能碎片化、服务裂解化和信息阻隔化的现象。例如，同一个工程建造相关的问题或现象，在不同专业面前呈现出不同的视角，不同管理部门和层级也会出台不同的管理措施。</a:t>
            </a:r>
            <a:r>
              <a:rPr lang="zh-CN" altLang="en-US" b="1" i="0" dirty="0">
                <a:solidFill>
                  <a:srgbClr val="1A2029"/>
                </a:solidFill>
                <a:effectLst/>
                <a:latin typeface="-apple-system"/>
              </a:rPr>
              <a:t>这种治理模式已经阻碍了建筑业的良性发展。为了进行行业治理变革，我们需要引入平台化治理的方式。将互联网平台的观念引入到建筑业工程项目管理的平台化治理中，是非常必要的且有效的。</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3</a:t>
            </a:fld>
            <a:endParaRPr lang="zh-CN" altLang="en-US"/>
          </a:p>
        </p:txBody>
      </p:sp>
    </p:spTree>
    <p:extLst>
      <p:ext uri="{BB962C8B-B14F-4D97-AF65-F5344CB8AC3E}">
        <p14:creationId xmlns:p14="http://schemas.microsoft.com/office/powerpoint/2010/main" val="3933631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第二，区域管理。它主要是对城市的区域进行管理，以便在统计分析中选择区域编号进行对比。</a:t>
            </a:r>
            <a:r>
              <a:rPr lang="zh-CN" altLang="en-US" b="0" i="0" dirty="0">
                <a:solidFill>
                  <a:srgbClr val="1A2029"/>
                </a:solidFill>
                <a:effectLst/>
                <a:latin typeface="-apple-system"/>
              </a:rPr>
              <a:t>在建筑工程质量指数编制与发布系统中，区域管理是一个重要的功能模块，它允许用户对不同的城市或地区进行分类和管理，以便于数据的统计和分析。通过区域管理，系统能够更好地了解不同地区的建筑质量状况，从而为决策者提供依据。在实际操作中，区域管理通常包括以下几个步骤：首先，用户需要创建不同的区域，例如按照地理位置、行政区划或其他标准来划分。然后，为每个区域分配一个唯一的区域编号，以便在系统中对其进行标识和分类。接下来，用户可以输入或导入该区域的建筑质量数据，如工程数量、质量等级等。这些数据可以通过区域编号进行汇总和统计，从而得到整个城市或地区的建筑质量指数。此外，区域管理还可以帮助用户分析和比较不同区域的建筑质量状况。通过比较不同区域的建筑质量指数，可以找出质量较好的区域和需要改进的区域。这有助于决策者制定相应的政策和措施，以提高建筑质量的整体水平。</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30</a:t>
            </a:fld>
            <a:endParaRPr lang="zh-CN" altLang="en-US"/>
          </a:p>
        </p:txBody>
      </p:sp>
    </p:spTree>
    <p:extLst>
      <p:ext uri="{BB962C8B-B14F-4D97-AF65-F5344CB8AC3E}">
        <p14:creationId xmlns:p14="http://schemas.microsoft.com/office/powerpoint/2010/main" val="980397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第三，指数评分。</a:t>
            </a:r>
            <a:r>
              <a:rPr lang="zh-CN" altLang="en-US" b="0" i="0" dirty="0">
                <a:solidFill>
                  <a:srgbClr val="1A2029"/>
                </a:solidFill>
                <a:effectLst/>
                <a:latin typeface="-apple-system"/>
              </a:rPr>
              <a:t>它的主要作用是对建筑工程的基本信息进行维护，并针对这些信息进行指标评分。这包括对工程的设计、施工、材料等方面的数据进行收集、分析和处理。然后，将这些数据转换成一系列的分数或等级，以便于对工程的质量进行直观的比较和评价。这些评分结果可以用于多种目的。首先，它们可以帮助项目团队了解工程的整体质量状况，从而及时发现潜在的问题并进行整改。其次，这些评分还可以作为决策依据，帮助决策者确定哪些工程需要重点关注，哪些工程可以按时完成。最后，这些评分还可以用于反馈和改进质量管理体系，通过不断地积累和分析数据，提高系统的准确性和可靠性。</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31</a:t>
            </a:fld>
            <a:endParaRPr lang="zh-CN" altLang="en-US"/>
          </a:p>
        </p:txBody>
      </p:sp>
    </p:spTree>
    <p:extLst>
      <p:ext uri="{BB962C8B-B14F-4D97-AF65-F5344CB8AC3E}">
        <p14:creationId xmlns:p14="http://schemas.microsoft.com/office/powerpoint/2010/main" val="1244862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第四，统计图表。</a:t>
            </a:r>
            <a:r>
              <a:rPr lang="zh-CN" altLang="en-US" dirty="0"/>
              <a:t>它主要是针对建筑工程、施工单 位和项目经理进行统计分析，并能根据城 市质量监督系统中已经包含的相关质量指 数信息进行获取，并自动计算质量指数得 分，可以通过设置查询条件（如建筑类型、 区域等）获取查询结果。</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32</a:t>
            </a:fld>
            <a:endParaRPr lang="zh-CN" altLang="en-US"/>
          </a:p>
        </p:txBody>
      </p:sp>
    </p:spTree>
    <p:extLst>
      <p:ext uri="{BB962C8B-B14F-4D97-AF65-F5344CB8AC3E}">
        <p14:creationId xmlns:p14="http://schemas.microsoft.com/office/powerpoint/2010/main" val="2048796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1A2029"/>
                </a:solidFill>
                <a:effectLst/>
                <a:latin typeface="-apple-system"/>
              </a:rPr>
              <a:t>在实际应用中，这个工程质量指数系统可以广泛应用于建筑行业的各个领域，如房地产开发企业、建筑设计院、施工单位、监理公司等。通过使用这个系统，各单位可以方便地进行质量管理和控制，提高建筑质量水平，降低风险，促进可持续发展。 总之，建筑工程质量指数编制与发布系统是一个集成了多种功能的综合性平台，旨在为用户提供全面、准确的建筑质量信息和数据分析服务。希望大家都能够充分利用这个系统，共同推动建筑行业的高质量发展。</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33</a:t>
            </a:fld>
            <a:endParaRPr lang="zh-CN" altLang="en-US"/>
          </a:p>
        </p:txBody>
      </p:sp>
    </p:spTree>
    <p:extLst>
      <p:ext uri="{BB962C8B-B14F-4D97-AF65-F5344CB8AC3E}">
        <p14:creationId xmlns:p14="http://schemas.microsoft.com/office/powerpoint/2010/main" val="3220277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谢谢大家！</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34</a:t>
            </a:fld>
            <a:endParaRPr lang="zh-CN" altLang="en-US"/>
          </a:p>
        </p:txBody>
      </p:sp>
    </p:spTree>
    <p:extLst>
      <p:ext uri="{BB962C8B-B14F-4D97-AF65-F5344CB8AC3E}">
        <p14:creationId xmlns:p14="http://schemas.microsoft.com/office/powerpoint/2010/main" val="70238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首先，我们要明确什么是工程项目管理平台化治理。</a:t>
            </a:r>
            <a:r>
              <a:rPr lang="zh-CN" altLang="en-US" b="0" i="0" dirty="0">
                <a:solidFill>
                  <a:srgbClr val="1A2029"/>
                </a:solidFill>
                <a:effectLst/>
                <a:latin typeface="-apple-system"/>
              </a:rPr>
              <a:t>简单来说，就是通过建立一个统一的平台来管理和整合工程项目的各种信息，实现数据的共享和互通，从而提高工作效率和质量，促进整个行业的健康发展。那么，如何实施工程项目管理平台化治理呢？这里我给大家介绍两种具体的实施途径：</a:t>
            </a:r>
          </a:p>
          <a:p>
            <a:pPr marL="171450" indent="-171450" algn="l" fontAlgn="base">
              <a:buFont typeface="Arial" panose="020B0604020202020204" pitchFamily="34" charset="0"/>
              <a:buChar char="•"/>
            </a:pPr>
            <a:r>
              <a:rPr lang="zh-CN" altLang="en-US" b="1" i="0" dirty="0">
                <a:solidFill>
                  <a:srgbClr val="1A2029"/>
                </a:solidFill>
                <a:effectLst/>
                <a:latin typeface="-apple-system"/>
              </a:rPr>
              <a:t>第一，传构建工程项目管理平台</a:t>
            </a:r>
            <a:r>
              <a:rPr lang="zh-CN" altLang="en-US" b="0" i="0" dirty="0">
                <a:solidFill>
                  <a:srgbClr val="1A2029"/>
                </a:solidFill>
                <a:effectLst/>
                <a:latin typeface="-apple-system"/>
              </a:rPr>
              <a:t>：我们需要建立一个强大的工程项目管理平台，这个平台能够集成所有必要的信息，如项目计划、预算、进度、资源等，让团队成员能够随时随地访问和更新信息。这样，大家就能更好地协同工作，减少信息的重复劳动和错误。</a:t>
            </a:r>
          </a:p>
          <a:p>
            <a:pPr marL="171450" indent="-171450" algn="l" fontAlgn="base">
              <a:buFont typeface="Arial" panose="020B0604020202020204" pitchFamily="34" charset="0"/>
              <a:buChar char="•"/>
            </a:pPr>
            <a:r>
              <a:rPr lang="zh-CN" altLang="en-US" b="1" i="0" dirty="0">
                <a:solidFill>
                  <a:srgbClr val="1A2029"/>
                </a:solidFill>
                <a:effectLst/>
                <a:latin typeface="-apple-system"/>
              </a:rPr>
              <a:t>第二，数据分析和挖掘技术</a:t>
            </a:r>
            <a:r>
              <a:rPr lang="zh-CN" altLang="en-US" b="0" i="0" dirty="0">
                <a:solidFill>
                  <a:srgbClr val="1A2029"/>
                </a:solidFill>
                <a:effectLst/>
                <a:latin typeface="-apple-system"/>
              </a:rPr>
              <a:t>：我们可以利用数据分析与挖掘技术来驱动政务服务、行业协调、标准制定和企业自治等行业行为的变革。通过分析大量的数据，我们可以发现潜在的问题和趋势，从而为决策提供支持。同时，我们也能够根据这些数据来优化流程和服务，提高行业的整体效率。</a:t>
            </a:r>
          </a:p>
          <a:p>
            <a:pPr algn="l" fontAlgn="base"/>
            <a:r>
              <a:rPr lang="zh-CN" altLang="en-US" b="1" i="0" dirty="0">
                <a:solidFill>
                  <a:srgbClr val="1A2029"/>
                </a:solidFill>
                <a:effectLst/>
                <a:latin typeface="-apple-system"/>
              </a:rPr>
              <a:t>总的来说，工程项目管理平台化治理是一种通过技术和信息共享来实现行业整体治理优化的有效方法。它可以帮助我们打破信息孤岛，实现数据的共享和互通，从而推动行业的数字化转型和发展。</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4</a:t>
            </a:fld>
            <a:endParaRPr lang="zh-CN" altLang="en-US"/>
          </a:p>
        </p:txBody>
      </p:sp>
    </p:spTree>
    <p:extLst>
      <p:ext uri="{BB962C8B-B14F-4D97-AF65-F5344CB8AC3E}">
        <p14:creationId xmlns:p14="http://schemas.microsoft.com/office/powerpoint/2010/main" val="1373521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具体来说，工程项目管理平台化在提高政府对建造业的治理能力和治理水平方面发挥着重要作用。</a:t>
            </a:r>
            <a:endParaRPr lang="en-US" altLang="zh-CN" b="1"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首先，通过建立统一的平台，政府可以实现对工程项目的全面监管和管理。这个平台能够整合各种资源，包括政策、资金和技术等，从而更好地协调和指导项目实施。此外，平台还可以收集和分析数据，帮助政府做出更明智的决策，提高治理效率。</a:t>
            </a:r>
          </a:p>
          <a:p>
            <a:pPr marL="171450" indent="-171450" algn="l" fontAlgn="base">
              <a:buFont typeface="Arial" panose="020B0604020202020204" pitchFamily="34" charset="0"/>
              <a:buChar char="•"/>
            </a:pPr>
            <a:r>
              <a:rPr lang="zh-CN" altLang="en-US" b="0" i="0" dirty="0">
                <a:solidFill>
                  <a:srgbClr val="1A2029"/>
                </a:solidFill>
                <a:effectLst/>
                <a:latin typeface="-apple-system"/>
              </a:rPr>
              <a:t>其次，工程项目管理平台化治理也有助于提升建造业的发展水平。对于企业来说，这个平台提供了标准化、规范化的操作流程，减少了不必要的浪费和成本。同时，平台还可以提供技术支持和信息共享，帮助企业提高自身的管理和创新能力。此外，平台的建立还有助于推动行业的规范化和自律，促进整个行业的健康发展。</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5</a:t>
            </a:fld>
            <a:endParaRPr lang="zh-CN" altLang="en-US"/>
          </a:p>
        </p:txBody>
      </p:sp>
    </p:spTree>
    <p:extLst>
      <p:ext uri="{BB962C8B-B14F-4D97-AF65-F5344CB8AC3E}">
        <p14:creationId xmlns:p14="http://schemas.microsoft.com/office/powerpoint/2010/main" val="4134974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接下来，我给大家介绍三个重要的工程项目管理平台：设计服务平台、建材交易平台和监管平台。</a:t>
            </a:r>
            <a:endParaRPr lang="en-US" altLang="zh-CN" b="1" i="0" dirty="0">
              <a:solidFill>
                <a:srgbClr val="1A2029"/>
              </a:solidFill>
              <a:effectLst/>
              <a:latin typeface="-apple-system"/>
            </a:endParaRPr>
          </a:p>
          <a:p>
            <a:pPr marL="171450" indent="-171450" algn="l" fontAlgn="base">
              <a:buFont typeface="Arial" panose="020B0604020202020204" pitchFamily="34" charset="0"/>
              <a:buChar char="•"/>
            </a:pPr>
            <a:r>
              <a:rPr lang="zh-CN" altLang="en-US" b="1" i="0" dirty="0">
                <a:solidFill>
                  <a:srgbClr val="1A2029"/>
                </a:solidFill>
                <a:effectLst/>
                <a:latin typeface="-apple-system"/>
              </a:rPr>
              <a:t>首先是，</a:t>
            </a:r>
            <a:r>
              <a:rPr lang="zh-CN" altLang="en-US" b="1" dirty="0"/>
              <a:t>设计服务平台。</a:t>
            </a:r>
            <a:r>
              <a:rPr lang="zh-CN" altLang="en-US" b="0" dirty="0"/>
              <a:t>设计服务平台集成了众多工程设计公司和独立设计师的资源，旨在为广大客户提供全面而专业的咨询服务。无论是对于建筑设计的需求，还是对于结构设计的复杂性挑战，该平台都能够迅速匹配到最合适的专家团队。这不仅提升了项目设计的效率和质量，而且确保了客户需求的精确满足。随着行业的不断进步，该平台持续更新，以提供给客户最新颖的设计理念和技术支持。</a:t>
            </a:r>
            <a:endParaRPr lang="en-US" altLang="zh-CN"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dirty="0"/>
              <a:t>其次是，建材交易平台。</a:t>
            </a:r>
            <a:r>
              <a:rPr lang="en-US" altLang="zh-CN" b="0" dirty="0"/>
              <a:t> </a:t>
            </a:r>
            <a:r>
              <a:rPr lang="zh-CN" altLang="en-US" b="0" dirty="0"/>
              <a:t>该平台连接了大量的建材生产商、分销商和终端消费者。在此平台上，供需双方可以轻松获取市场上最真实的报价信息和库存数据，极大地简化了采购过程。平台的透明化操作不仅促进了交易的公正性，还显著降低了交易成本。此外，平台还提供了一系列增值服务，例如质量检测报告查询和物流追踪等，以确保每笔交易的安全性及可靠性。</a:t>
            </a:r>
          </a:p>
          <a:p>
            <a:pPr marL="171450" indent="-171450">
              <a:buFont typeface="Arial" panose="020B0604020202020204" pitchFamily="34" charset="0"/>
              <a:buChar char="•"/>
            </a:pPr>
            <a:r>
              <a:rPr lang="zh-CN" altLang="en-US" b="1" dirty="0"/>
              <a:t>最后是，监管平台。</a:t>
            </a:r>
            <a:r>
              <a:rPr lang="zh-CN" altLang="en-US" b="0" dirty="0"/>
              <a:t>为了保障整个建筑市场的健康发展，监管平台应运而生。该平台与政府部门紧密合作，实现对建筑企业资质、从业人员资格、工程质量等多方面的严格监控。通过深入的数据分析和挖掘，平台能够及时发现潜在风险点，并进行预警或干预。这不仅提高了监管工作的效率和准确性，同时也为建立一个更为规范的建筑市场环境奠定了坚实的基础。</a:t>
            </a:r>
            <a:endParaRPr lang="zh-CN" altLang="en-US" b="1" dirty="0"/>
          </a:p>
          <a:p>
            <a:r>
              <a:rPr lang="zh-CN" altLang="en-US" b="1" dirty="0"/>
              <a:t>这三个平台相互支持、协同工作，共同构成了一套高效、智能的工程项目管理体系。未来，它们将继续致力于技术创新和服务提升，为客户创造更大的价值。</a:t>
            </a:r>
          </a:p>
        </p:txBody>
      </p:sp>
      <p:sp>
        <p:nvSpPr>
          <p:cNvPr id="4" name="灯片编号占位符 3"/>
          <p:cNvSpPr>
            <a:spLocks noGrp="1"/>
          </p:cNvSpPr>
          <p:nvPr>
            <p:ph type="sldNum" sz="quarter" idx="5"/>
          </p:nvPr>
        </p:nvSpPr>
        <p:spPr/>
        <p:txBody>
          <a:bodyPr/>
          <a:lstStyle/>
          <a:p>
            <a:fld id="{79FCD2A3-31B0-4C1B-9F7D-50F122FAD8CC}" type="slidenum">
              <a:rPr lang="zh-CN" altLang="en-US" smtClean="0"/>
              <a:t>6</a:t>
            </a:fld>
            <a:endParaRPr lang="zh-CN" altLang="en-US"/>
          </a:p>
        </p:txBody>
      </p:sp>
    </p:spTree>
    <p:extLst>
      <p:ext uri="{BB962C8B-B14F-4D97-AF65-F5344CB8AC3E}">
        <p14:creationId xmlns:p14="http://schemas.microsoft.com/office/powerpoint/2010/main" val="1078789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在实际研究过程中，我们发现，当项目管理平台在建筑业中得到具体运用时，它为建筑业提供了一个在工程建设理念、治理能力、治理观念、治理策略等方面实现整体性转向的机会。这包括从被动管理转变为主动管理，从经验决策转变为科学决策，以及从封闭管理转变为开放管理。通过这些转变，我们可以更好地实现行业的共治，提高整个行业的治理水平。</a:t>
            </a:r>
            <a:r>
              <a:rPr lang="zh-CN" altLang="en-US" b="0" i="0" dirty="0">
                <a:solidFill>
                  <a:srgbClr val="1A2029"/>
                </a:solidFill>
                <a:effectLst/>
                <a:latin typeface="-apple-system"/>
              </a:rPr>
              <a:t>此外，我们还发现，工程项目管理平台为行业治理提供了坚实的数据基础。如何通过建设整体性治理体系，提升整体协同能力，最终持续推动工程建造的数字化变革，科学引导工程建造相关产业持续地为人类提供高质量的工程基础设施产品和服务，成为了最新的研究重点。</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7</a:t>
            </a:fld>
            <a:endParaRPr lang="zh-CN" altLang="en-US"/>
          </a:p>
        </p:txBody>
      </p:sp>
    </p:spTree>
    <p:extLst>
      <p:ext uri="{BB962C8B-B14F-4D97-AF65-F5344CB8AC3E}">
        <p14:creationId xmlns:p14="http://schemas.microsoft.com/office/powerpoint/2010/main" val="346740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在现代项目管理领域，平台化治理是一种重要的理念和实践。</a:t>
            </a:r>
            <a:r>
              <a:rPr lang="zh-CN" altLang="en-US" b="0" i="0" dirty="0">
                <a:solidFill>
                  <a:srgbClr val="1A2029"/>
                </a:solidFill>
                <a:effectLst/>
                <a:latin typeface="-apple-system"/>
              </a:rPr>
              <a:t>它强调通过构建一个统一、开放的平台，整合各种资源和服务，实现项目管理的协同高效和智能化。这个平台就像一个生态系统，其中的各个参与者都可以在这个平台上找到自己所需的服务和工具，并进行高效的协作和沟通。</a:t>
            </a:r>
          </a:p>
          <a:p>
            <a:pPr marL="171450" indent="-171450" algn="l" fontAlgn="base">
              <a:buFont typeface="Arial" panose="020B0604020202020204" pitchFamily="34" charset="0"/>
              <a:buChar char="•"/>
            </a:pPr>
            <a:r>
              <a:rPr lang="zh-CN" altLang="en-US" b="1" i="0" dirty="0">
                <a:solidFill>
                  <a:srgbClr val="1A2029"/>
                </a:solidFill>
                <a:effectLst/>
                <a:latin typeface="-apple-system"/>
              </a:rPr>
              <a:t>第一，平台化治理能够促进政务服务的优化。</a:t>
            </a:r>
            <a:r>
              <a:rPr lang="zh-CN" altLang="en-US" b="0" i="0" dirty="0">
                <a:solidFill>
                  <a:srgbClr val="1A2029"/>
                </a:solidFill>
                <a:effectLst/>
                <a:latin typeface="-apple-system"/>
              </a:rPr>
              <a:t>政府可以通过建设统一的政务服务平台，提供一站式的公共服务，提高行政效率，降低公众办事的难度和成本。同时，平台还可以收集和分析大数据，为政府的决策提供支持，实现精准施政。</a:t>
            </a:r>
          </a:p>
          <a:p>
            <a:pPr marL="171450" indent="-171450" algn="l" fontAlgn="base">
              <a:buFont typeface="Arial" panose="020B0604020202020204" pitchFamily="34" charset="0"/>
              <a:buChar char="•"/>
            </a:pPr>
            <a:r>
              <a:rPr lang="zh-CN" altLang="en-US" b="1" i="0" dirty="0">
                <a:solidFill>
                  <a:srgbClr val="1A2029"/>
                </a:solidFill>
                <a:effectLst/>
                <a:latin typeface="-apple-system"/>
              </a:rPr>
              <a:t>第二，业务融合也是平台化治理的重要组成部分。</a:t>
            </a:r>
            <a:r>
              <a:rPr lang="zh-CN" altLang="en-US" b="0" i="0" dirty="0">
                <a:solidFill>
                  <a:srgbClr val="1A2029"/>
                </a:solidFill>
                <a:effectLst/>
                <a:latin typeface="-apple-system"/>
              </a:rPr>
              <a:t>通过建立行业联盟或协会，企业可以共同制定标准和规范，促进产业的健康发展。平台还可以帮助企业之间的资源共享和合作，实现产业链的协同发展。</a:t>
            </a:r>
          </a:p>
          <a:p>
            <a:pPr marL="171450" indent="-171450" algn="l" fontAlgn="base">
              <a:buFont typeface="Arial" panose="020B0604020202020204" pitchFamily="34" charset="0"/>
              <a:buChar char="•"/>
            </a:pPr>
            <a:r>
              <a:rPr lang="zh-CN" altLang="en-US" b="1" i="0" dirty="0">
                <a:solidFill>
                  <a:srgbClr val="1A2029"/>
                </a:solidFill>
                <a:effectLst/>
                <a:latin typeface="-apple-system"/>
              </a:rPr>
              <a:t>第三，数据驱动也是平台化治理的关键因素。</a:t>
            </a:r>
            <a:r>
              <a:rPr lang="zh-CN" altLang="en-US" b="0" i="0" dirty="0">
                <a:solidFill>
                  <a:srgbClr val="1A2029"/>
                </a:solidFill>
                <a:effectLst/>
                <a:latin typeface="-apple-system"/>
              </a:rPr>
              <a:t>利用大数据技术和智能算法，平台可以分析和预测项目的需求和趋势，优化资源分配和调度。同时，平台还可以提供实时的项目监控和风险预警，确保项目的顺利进行。</a:t>
            </a:r>
          </a:p>
          <a:p>
            <a:pPr marL="171450" indent="-171450" algn="l" fontAlgn="base">
              <a:buFont typeface="Arial" panose="020B0604020202020204" pitchFamily="34" charset="0"/>
              <a:buChar char="•"/>
            </a:pPr>
            <a:r>
              <a:rPr lang="zh-CN" altLang="en-US" b="1" i="0" dirty="0">
                <a:solidFill>
                  <a:srgbClr val="1A2029"/>
                </a:solidFill>
                <a:effectLst/>
                <a:latin typeface="-apple-system"/>
              </a:rPr>
              <a:t>第四，标准制定也是平台化治理的重要方面。</a:t>
            </a:r>
            <a:r>
              <a:rPr lang="zh-CN" altLang="en-US" b="0" i="0" dirty="0">
                <a:solidFill>
                  <a:srgbClr val="1A2029"/>
                </a:solidFill>
                <a:effectLst/>
                <a:latin typeface="-apple-system"/>
              </a:rPr>
              <a:t>通过制定统一的标准和规范，平台可以帮助不同参与者和系统之间进行有效的互联互通和信息共享。这不仅可以提高工作效率，还可以降低成本，避免重复建设和浪费。</a:t>
            </a:r>
          </a:p>
          <a:p>
            <a:endParaRPr lang="zh-CN" altLang="en-US" dirty="0"/>
          </a:p>
        </p:txBody>
      </p:sp>
      <p:sp>
        <p:nvSpPr>
          <p:cNvPr id="4" name="灯片编号占位符 3"/>
          <p:cNvSpPr>
            <a:spLocks noGrp="1"/>
          </p:cNvSpPr>
          <p:nvPr>
            <p:ph type="sldNum" sz="quarter" idx="5"/>
          </p:nvPr>
        </p:nvSpPr>
        <p:spPr/>
        <p:txBody>
          <a:bodyPr/>
          <a:lstStyle/>
          <a:p>
            <a:fld id="{79FCD2A3-31B0-4C1B-9F7D-50F122FAD8CC}" type="slidenum">
              <a:rPr lang="zh-CN" altLang="en-US" smtClean="0"/>
              <a:t>8</a:t>
            </a:fld>
            <a:endParaRPr lang="zh-CN" altLang="en-US"/>
          </a:p>
        </p:txBody>
      </p:sp>
    </p:spTree>
    <p:extLst>
      <p:ext uri="{BB962C8B-B14F-4D97-AF65-F5344CB8AC3E}">
        <p14:creationId xmlns:p14="http://schemas.microsoft.com/office/powerpoint/2010/main" val="3943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第一，完善数据驱动的政务服务。</a:t>
            </a:r>
            <a:r>
              <a:rPr lang="zh-CN" altLang="en-US" sz="1200" spc="10" dirty="0">
                <a:latin typeface="微软雅黑"/>
                <a:cs typeface="微软雅黑"/>
              </a:rPr>
              <a:t>建造业的</a:t>
            </a:r>
            <a:r>
              <a:rPr lang="zh-CN" altLang="en-US" sz="1200" dirty="0">
                <a:latin typeface="微软雅黑"/>
                <a:cs typeface="微软雅黑"/>
              </a:rPr>
              <a:t>良</a:t>
            </a:r>
            <a:r>
              <a:rPr lang="zh-CN" altLang="en-US" sz="1200" spc="10" dirty="0">
                <a:latin typeface="微软雅黑"/>
                <a:cs typeface="微软雅黑"/>
              </a:rPr>
              <a:t>性发展有赖于公</a:t>
            </a:r>
            <a:r>
              <a:rPr lang="zh-CN" altLang="en-US" sz="1200" spc="25" dirty="0">
                <a:latin typeface="微软雅黑"/>
                <a:cs typeface="微软雅黑"/>
              </a:rPr>
              <a:t>平</a:t>
            </a:r>
            <a:r>
              <a:rPr lang="zh-CN" altLang="en-US" sz="1200" spc="10" dirty="0">
                <a:latin typeface="微软雅黑"/>
                <a:cs typeface="微软雅黑"/>
              </a:rPr>
              <a:t>、公正</a:t>
            </a:r>
            <a:r>
              <a:rPr lang="zh-CN" altLang="en-US" sz="1200" spc="15" dirty="0">
                <a:latin typeface="微软雅黑"/>
                <a:cs typeface="微软雅黑"/>
              </a:rPr>
              <a:t>、</a:t>
            </a:r>
            <a:r>
              <a:rPr lang="zh-CN" altLang="en-US" sz="1200" spc="10" dirty="0">
                <a:latin typeface="微软雅黑"/>
                <a:cs typeface="微软雅黑"/>
              </a:rPr>
              <a:t>公开的市场环境，但由于建造活动的参与方众</a:t>
            </a:r>
            <a:r>
              <a:rPr lang="zh-CN" altLang="en-US" sz="1200" spc="15" dirty="0">
                <a:latin typeface="微软雅黑"/>
                <a:cs typeface="微软雅黑"/>
              </a:rPr>
              <a:t>多</a:t>
            </a:r>
            <a:r>
              <a:rPr lang="zh-CN" altLang="en-US" sz="1200" spc="10" dirty="0">
                <a:latin typeface="微软雅黑"/>
                <a:cs typeface="微软雅黑"/>
              </a:rPr>
              <a:t>、中</a:t>
            </a:r>
            <a:r>
              <a:rPr lang="zh-CN" altLang="en-US" sz="1200" spc="20" dirty="0">
                <a:latin typeface="微软雅黑"/>
                <a:cs typeface="微软雅黑"/>
              </a:rPr>
              <a:t>间</a:t>
            </a:r>
            <a:r>
              <a:rPr lang="zh-CN" altLang="en-US" sz="1200" dirty="0">
                <a:latin typeface="微软雅黑"/>
                <a:cs typeface="微软雅黑"/>
              </a:rPr>
              <a:t>环 </a:t>
            </a:r>
            <a:r>
              <a:rPr lang="zh-CN" altLang="en-US" sz="1200" spc="20" dirty="0">
                <a:latin typeface="微软雅黑"/>
                <a:cs typeface="微软雅黑"/>
              </a:rPr>
              <a:t>节繁杂、各种关系错综复</a:t>
            </a:r>
            <a:r>
              <a:rPr lang="zh-CN" altLang="en-US" sz="1200" spc="25" dirty="0">
                <a:latin typeface="微软雅黑"/>
                <a:cs typeface="微软雅黑"/>
              </a:rPr>
              <a:t>杂</a:t>
            </a:r>
            <a:r>
              <a:rPr lang="zh-CN" altLang="en-US" sz="1200" spc="20" dirty="0">
                <a:latin typeface="微软雅黑"/>
                <a:cs typeface="微软雅黑"/>
              </a:rPr>
              <a:t>，导致建造活动的监管出现缺</a:t>
            </a:r>
            <a:r>
              <a:rPr lang="zh-CN" altLang="en-US" sz="1200" spc="25" dirty="0">
                <a:latin typeface="微软雅黑"/>
                <a:cs typeface="微软雅黑"/>
              </a:rPr>
              <a:t>位</a:t>
            </a:r>
            <a:r>
              <a:rPr lang="zh-CN" altLang="en-US" sz="1200" spc="20" dirty="0">
                <a:latin typeface="微软雅黑"/>
                <a:cs typeface="微软雅黑"/>
              </a:rPr>
              <a:t>、错位和越位的现</a:t>
            </a:r>
            <a:r>
              <a:rPr lang="zh-CN" altLang="en-US" sz="1200" spc="25" dirty="0">
                <a:latin typeface="微软雅黑"/>
                <a:cs typeface="微软雅黑"/>
              </a:rPr>
              <a:t>象</a:t>
            </a:r>
            <a:r>
              <a:rPr lang="zh-CN" altLang="en-US" sz="1200" spc="20" dirty="0">
                <a:latin typeface="微软雅黑"/>
                <a:cs typeface="微软雅黑"/>
              </a:rPr>
              <a:t>。工程的隐蔽性特征 </a:t>
            </a:r>
            <a:r>
              <a:rPr lang="zh-CN" altLang="en-US" sz="1200" dirty="0">
                <a:latin typeface="微软雅黑"/>
                <a:cs typeface="微软雅黑"/>
              </a:rPr>
              <a:t>进一步加大了监督的难度，行政主管部门将工作重心前移，出现了</a:t>
            </a:r>
            <a:r>
              <a:rPr lang="zh-CN" altLang="en-US" sz="1200" dirty="0">
                <a:latin typeface="Arial"/>
                <a:cs typeface="Arial"/>
              </a:rPr>
              <a:t>“</a:t>
            </a:r>
            <a:r>
              <a:rPr lang="zh-CN" altLang="en-US" sz="1400" dirty="0">
                <a:solidFill>
                  <a:srgbClr val="FF0000"/>
                </a:solidFill>
                <a:latin typeface="微软雅黑"/>
                <a:cs typeface="微软雅黑"/>
              </a:rPr>
              <a:t>重准</a:t>
            </a:r>
            <a:r>
              <a:rPr lang="zh-CN" altLang="en-US" sz="1400" spc="-5" dirty="0">
                <a:solidFill>
                  <a:srgbClr val="FF0000"/>
                </a:solidFill>
                <a:latin typeface="微软雅黑"/>
                <a:cs typeface="微软雅黑"/>
              </a:rPr>
              <a:t>入</a:t>
            </a:r>
            <a:r>
              <a:rPr lang="zh-CN" altLang="en-US" sz="1400" dirty="0">
                <a:solidFill>
                  <a:srgbClr val="FF0000"/>
                </a:solidFill>
                <a:latin typeface="微软雅黑"/>
                <a:cs typeface="微软雅黑"/>
              </a:rPr>
              <a:t>，轻监管</a:t>
            </a:r>
            <a:r>
              <a:rPr lang="zh-CN" altLang="en-US" sz="1200" dirty="0">
                <a:latin typeface="Arial"/>
                <a:cs typeface="Arial"/>
              </a:rPr>
              <a:t>”</a:t>
            </a:r>
            <a:r>
              <a:rPr lang="zh-CN" altLang="en-US" sz="1200" dirty="0">
                <a:latin typeface="微软雅黑"/>
                <a:cs typeface="微软雅黑"/>
              </a:rPr>
              <a:t>的现象。因此进行高效的政务服务至关重要。</a:t>
            </a:r>
            <a:endParaRPr lang="en-US" altLang="zh-CN" sz="1200" dirty="0">
              <a:latin typeface="微软雅黑"/>
              <a:cs typeface="微软雅黑"/>
            </a:endParaRPr>
          </a:p>
        </p:txBody>
      </p:sp>
      <p:sp>
        <p:nvSpPr>
          <p:cNvPr id="4" name="灯片编号占位符 3"/>
          <p:cNvSpPr>
            <a:spLocks noGrp="1"/>
          </p:cNvSpPr>
          <p:nvPr>
            <p:ph type="sldNum" sz="quarter" idx="5"/>
          </p:nvPr>
        </p:nvSpPr>
        <p:spPr/>
        <p:txBody>
          <a:bodyPr/>
          <a:lstStyle/>
          <a:p>
            <a:fld id="{79FCD2A3-31B0-4C1B-9F7D-50F122FAD8CC}" type="slidenum">
              <a:rPr lang="zh-CN" altLang="en-US" smtClean="0"/>
              <a:t>9</a:t>
            </a:fld>
            <a:endParaRPr lang="zh-CN" altLang="en-US"/>
          </a:p>
        </p:txBody>
      </p:sp>
    </p:spTree>
    <p:extLst>
      <p:ext uri="{BB962C8B-B14F-4D97-AF65-F5344CB8AC3E}">
        <p14:creationId xmlns:p14="http://schemas.microsoft.com/office/powerpoint/2010/main" val="1689082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57250" y="519125"/>
            <a:ext cx="10877499" cy="3917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85858"/>
                </a:solidFill>
                <a:latin typeface="微软雅黑"/>
                <a:cs typeface="微软雅黑"/>
              </a:defRPr>
            </a:lvl1pPr>
          </a:lstStyle>
          <a:p>
            <a:endParaRPr/>
          </a:p>
        </p:txBody>
      </p:sp>
      <p:sp>
        <p:nvSpPr>
          <p:cNvPr id="3" name="Holder 3"/>
          <p:cNvSpPr>
            <a:spLocks noGrp="1"/>
          </p:cNvSpPr>
          <p:nvPr>
            <p:ph type="body" idx="1"/>
          </p:nvPr>
        </p:nvSpPr>
        <p:spPr/>
        <p:txBody>
          <a:bodyPr lIns="0" tIns="0" rIns="0" bIns="0"/>
          <a:lstStyle>
            <a:lvl1pPr>
              <a:defRPr sz="2000" b="1" i="0">
                <a:solidFill>
                  <a:schemeClr val="tx1"/>
                </a:solidFill>
                <a:latin typeface="微软雅黑"/>
                <a:cs typeface="微软雅黑"/>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85858"/>
                </a:solidFill>
                <a:latin typeface="微软雅黑"/>
                <a:cs typeface="微软雅黑"/>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695700" y="0"/>
            <a:ext cx="8496300" cy="6858000"/>
          </a:xfrm>
          <a:custGeom>
            <a:avLst/>
            <a:gdLst/>
            <a:ahLst/>
            <a:cxnLst/>
            <a:rect l="l" t="t" r="r" b="b"/>
            <a:pathLst>
              <a:path w="8496300" h="6858000">
                <a:moveTo>
                  <a:pt x="0" y="6858000"/>
                </a:moveTo>
                <a:lnTo>
                  <a:pt x="8496300" y="6858000"/>
                </a:lnTo>
                <a:lnTo>
                  <a:pt x="8496300" y="0"/>
                </a:lnTo>
                <a:lnTo>
                  <a:pt x="0" y="0"/>
                </a:lnTo>
                <a:lnTo>
                  <a:pt x="0" y="6858000"/>
                </a:lnTo>
                <a:close/>
              </a:path>
            </a:pathLst>
          </a:custGeom>
          <a:solidFill>
            <a:srgbClr val="99CCFF">
              <a:alpha val="85096"/>
            </a:srgbClr>
          </a:solidFill>
        </p:spPr>
        <p:txBody>
          <a:bodyPr wrap="square" lIns="0" tIns="0" rIns="0" bIns="0" rtlCol="0"/>
          <a:lstStyle/>
          <a:p>
            <a:endParaRPr/>
          </a:p>
        </p:txBody>
      </p:sp>
      <p:sp>
        <p:nvSpPr>
          <p:cNvPr id="17" name="bk object 17"/>
          <p:cNvSpPr/>
          <p:nvPr/>
        </p:nvSpPr>
        <p:spPr>
          <a:xfrm>
            <a:off x="0" y="0"/>
            <a:ext cx="4206240" cy="68580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rgbClr val="585858"/>
                </a:solidFill>
                <a:latin typeface="微软雅黑"/>
                <a:cs typeface="微软雅黑"/>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695700" y="0"/>
            <a:ext cx="8496300" cy="6858000"/>
          </a:xfrm>
          <a:custGeom>
            <a:avLst/>
            <a:gdLst/>
            <a:ahLst/>
            <a:cxnLst/>
            <a:rect l="l" t="t" r="r" b="b"/>
            <a:pathLst>
              <a:path w="8496300" h="6858000">
                <a:moveTo>
                  <a:pt x="0" y="6858000"/>
                </a:moveTo>
                <a:lnTo>
                  <a:pt x="8496300" y="6858000"/>
                </a:lnTo>
                <a:lnTo>
                  <a:pt x="8496300" y="0"/>
                </a:lnTo>
                <a:lnTo>
                  <a:pt x="0" y="0"/>
                </a:lnTo>
                <a:lnTo>
                  <a:pt x="0" y="6858000"/>
                </a:lnTo>
                <a:close/>
              </a:path>
            </a:pathLst>
          </a:custGeom>
          <a:solidFill>
            <a:srgbClr val="99CCFF">
              <a:alpha val="85096"/>
            </a:srgbClr>
          </a:solidFill>
        </p:spPr>
        <p:txBody>
          <a:bodyPr wrap="square" lIns="0" tIns="0" rIns="0" bIns="0" rtlCol="0"/>
          <a:lstStyle/>
          <a:p>
            <a:endParaRPr/>
          </a:p>
        </p:txBody>
      </p:sp>
      <p:sp>
        <p:nvSpPr>
          <p:cNvPr id="17" name="bk object 17"/>
          <p:cNvSpPr/>
          <p:nvPr/>
        </p:nvSpPr>
        <p:spPr>
          <a:xfrm>
            <a:off x="0" y="0"/>
            <a:ext cx="4206240" cy="6858000"/>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4152900" y="2095500"/>
            <a:ext cx="6350635" cy="477520"/>
          </a:xfrm>
          <a:custGeom>
            <a:avLst/>
            <a:gdLst/>
            <a:ahLst/>
            <a:cxnLst/>
            <a:rect l="l" t="t" r="r" b="b"/>
            <a:pathLst>
              <a:path w="6350634" h="477519">
                <a:moveTo>
                  <a:pt x="0" y="477012"/>
                </a:moveTo>
                <a:lnTo>
                  <a:pt x="6350508" y="477012"/>
                </a:lnTo>
                <a:lnTo>
                  <a:pt x="6350508" y="0"/>
                </a:lnTo>
                <a:lnTo>
                  <a:pt x="0" y="0"/>
                </a:lnTo>
                <a:lnTo>
                  <a:pt x="0" y="477012"/>
                </a:lnTo>
                <a:close/>
              </a:path>
            </a:pathLst>
          </a:custGeom>
          <a:solidFill>
            <a:srgbClr val="000000">
              <a:alpha val="79998"/>
            </a:srgbClr>
          </a:solidFill>
        </p:spPr>
        <p:txBody>
          <a:bodyPr wrap="square" lIns="0" tIns="0" rIns="0" bIns="0" rtlCol="0"/>
          <a:lstStyle/>
          <a:p>
            <a:endParaRPr/>
          </a:p>
        </p:txBody>
      </p:sp>
      <p:sp>
        <p:nvSpPr>
          <p:cNvPr id="19" name="bk object 19"/>
          <p:cNvSpPr/>
          <p:nvPr/>
        </p:nvSpPr>
        <p:spPr>
          <a:xfrm>
            <a:off x="4152900" y="3005327"/>
            <a:ext cx="6350635" cy="502920"/>
          </a:xfrm>
          <a:custGeom>
            <a:avLst/>
            <a:gdLst/>
            <a:ahLst/>
            <a:cxnLst/>
            <a:rect l="l" t="t" r="r" b="b"/>
            <a:pathLst>
              <a:path w="6350634" h="502920">
                <a:moveTo>
                  <a:pt x="0" y="502920"/>
                </a:moveTo>
                <a:lnTo>
                  <a:pt x="6350508" y="502920"/>
                </a:lnTo>
                <a:lnTo>
                  <a:pt x="6350508" y="0"/>
                </a:lnTo>
                <a:lnTo>
                  <a:pt x="0" y="0"/>
                </a:lnTo>
                <a:lnTo>
                  <a:pt x="0" y="502920"/>
                </a:lnTo>
                <a:close/>
              </a:path>
            </a:pathLst>
          </a:custGeom>
          <a:solidFill>
            <a:srgbClr val="000000">
              <a:alpha val="79998"/>
            </a:srgbClr>
          </a:solidFill>
        </p:spPr>
        <p:txBody>
          <a:bodyPr wrap="square" lIns="0" tIns="0" rIns="0" bIns="0" rtlCol="0"/>
          <a:lstStyle/>
          <a:p>
            <a:endParaRPr/>
          </a:p>
        </p:txBody>
      </p:sp>
      <p:sp>
        <p:nvSpPr>
          <p:cNvPr id="20" name="bk object 20"/>
          <p:cNvSpPr/>
          <p:nvPr/>
        </p:nvSpPr>
        <p:spPr>
          <a:xfrm>
            <a:off x="4152900" y="3936491"/>
            <a:ext cx="6350635" cy="495300"/>
          </a:xfrm>
          <a:custGeom>
            <a:avLst/>
            <a:gdLst/>
            <a:ahLst/>
            <a:cxnLst/>
            <a:rect l="l" t="t" r="r" b="b"/>
            <a:pathLst>
              <a:path w="6350634" h="495300">
                <a:moveTo>
                  <a:pt x="0" y="495299"/>
                </a:moveTo>
                <a:lnTo>
                  <a:pt x="6350508" y="495299"/>
                </a:lnTo>
                <a:lnTo>
                  <a:pt x="6350508" y="0"/>
                </a:lnTo>
                <a:lnTo>
                  <a:pt x="0" y="0"/>
                </a:lnTo>
                <a:lnTo>
                  <a:pt x="0" y="495299"/>
                </a:lnTo>
                <a:close/>
              </a:path>
            </a:pathLst>
          </a:custGeom>
          <a:solidFill>
            <a:srgbClr val="000000">
              <a:alpha val="79998"/>
            </a:srgbClr>
          </a:solidFill>
        </p:spPr>
        <p:txBody>
          <a:bodyPr wrap="square" lIns="0" tIns="0" rIns="0" bIns="0" rtlCol="0"/>
          <a:lstStyle/>
          <a:p>
            <a:endParaRPr/>
          </a:p>
        </p:txBody>
      </p:sp>
      <p:sp>
        <p:nvSpPr>
          <p:cNvPr id="21" name="bk object 21"/>
          <p:cNvSpPr/>
          <p:nvPr/>
        </p:nvSpPr>
        <p:spPr>
          <a:xfrm>
            <a:off x="4152900" y="4863084"/>
            <a:ext cx="6350635" cy="481965"/>
          </a:xfrm>
          <a:custGeom>
            <a:avLst/>
            <a:gdLst/>
            <a:ahLst/>
            <a:cxnLst/>
            <a:rect l="l" t="t" r="r" b="b"/>
            <a:pathLst>
              <a:path w="6350634" h="481964">
                <a:moveTo>
                  <a:pt x="0" y="481583"/>
                </a:moveTo>
                <a:lnTo>
                  <a:pt x="6350508" y="481583"/>
                </a:lnTo>
                <a:lnTo>
                  <a:pt x="6350508" y="0"/>
                </a:lnTo>
                <a:lnTo>
                  <a:pt x="0" y="0"/>
                </a:lnTo>
                <a:lnTo>
                  <a:pt x="0" y="481583"/>
                </a:lnTo>
                <a:close/>
              </a:path>
            </a:pathLst>
          </a:custGeom>
          <a:solidFill>
            <a:srgbClr val="000000">
              <a:alpha val="79998"/>
            </a:srgbClr>
          </a:solidFill>
        </p:spPr>
        <p:txBody>
          <a:bodyPr wrap="square" lIns="0" tIns="0" rIns="0" bIns="0" rtlCol="0"/>
          <a:lstStyle/>
          <a:p>
            <a:endParaRPr/>
          </a:p>
        </p:txBody>
      </p:sp>
      <p:sp>
        <p:nvSpPr>
          <p:cNvPr id="22" name="bk object 22"/>
          <p:cNvSpPr/>
          <p:nvPr/>
        </p:nvSpPr>
        <p:spPr>
          <a:xfrm>
            <a:off x="3663696" y="2083307"/>
            <a:ext cx="489584" cy="486409"/>
          </a:xfrm>
          <a:custGeom>
            <a:avLst/>
            <a:gdLst/>
            <a:ahLst/>
            <a:cxnLst/>
            <a:rect l="l" t="t" r="r" b="b"/>
            <a:pathLst>
              <a:path w="489585" h="486410">
                <a:moveTo>
                  <a:pt x="244601" y="0"/>
                </a:moveTo>
                <a:lnTo>
                  <a:pt x="195295" y="4938"/>
                </a:lnTo>
                <a:lnTo>
                  <a:pt x="149375" y="19103"/>
                </a:lnTo>
                <a:lnTo>
                  <a:pt x="107825" y="41516"/>
                </a:lnTo>
                <a:lnTo>
                  <a:pt x="71627" y="71199"/>
                </a:lnTo>
                <a:lnTo>
                  <a:pt x="41764" y="107174"/>
                </a:lnTo>
                <a:lnTo>
                  <a:pt x="19216" y="148464"/>
                </a:lnTo>
                <a:lnTo>
                  <a:pt x="4967" y="194091"/>
                </a:lnTo>
                <a:lnTo>
                  <a:pt x="0" y="243077"/>
                </a:lnTo>
                <a:lnTo>
                  <a:pt x="4967" y="292064"/>
                </a:lnTo>
                <a:lnTo>
                  <a:pt x="19216" y="337691"/>
                </a:lnTo>
                <a:lnTo>
                  <a:pt x="41764" y="378981"/>
                </a:lnTo>
                <a:lnTo>
                  <a:pt x="71628" y="414956"/>
                </a:lnTo>
                <a:lnTo>
                  <a:pt x="107825" y="444639"/>
                </a:lnTo>
                <a:lnTo>
                  <a:pt x="149375" y="467052"/>
                </a:lnTo>
                <a:lnTo>
                  <a:pt x="195295" y="481217"/>
                </a:lnTo>
                <a:lnTo>
                  <a:pt x="244601" y="486155"/>
                </a:lnTo>
                <a:lnTo>
                  <a:pt x="293908" y="481217"/>
                </a:lnTo>
                <a:lnTo>
                  <a:pt x="339828" y="467052"/>
                </a:lnTo>
                <a:lnTo>
                  <a:pt x="381378" y="444639"/>
                </a:lnTo>
                <a:lnTo>
                  <a:pt x="417575" y="414956"/>
                </a:lnTo>
                <a:lnTo>
                  <a:pt x="447439" y="378981"/>
                </a:lnTo>
                <a:lnTo>
                  <a:pt x="469987" y="337691"/>
                </a:lnTo>
                <a:lnTo>
                  <a:pt x="484236" y="292064"/>
                </a:lnTo>
                <a:lnTo>
                  <a:pt x="489203" y="243077"/>
                </a:lnTo>
                <a:lnTo>
                  <a:pt x="484236" y="194091"/>
                </a:lnTo>
                <a:lnTo>
                  <a:pt x="469987" y="148464"/>
                </a:lnTo>
                <a:lnTo>
                  <a:pt x="447439" y="107174"/>
                </a:lnTo>
                <a:lnTo>
                  <a:pt x="417575" y="71199"/>
                </a:lnTo>
                <a:lnTo>
                  <a:pt x="381378" y="41516"/>
                </a:lnTo>
                <a:lnTo>
                  <a:pt x="339828" y="19103"/>
                </a:lnTo>
                <a:lnTo>
                  <a:pt x="293908" y="4938"/>
                </a:lnTo>
                <a:lnTo>
                  <a:pt x="244601" y="0"/>
                </a:lnTo>
                <a:close/>
              </a:path>
            </a:pathLst>
          </a:custGeom>
          <a:solidFill>
            <a:srgbClr val="99CC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lvl1pPr>
              <a:defRPr>
                <a:solidFill>
                  <a:schemeClr val="tx1"/>
                </a:solidFill>
              </a:defRPr>
            </a:lvl1pPr>
          </a:lstStyle>
          <a:p>
            <a:fld id="{760FBDFE-C587-4B4C-A407-44438C67B59E}" type="datetimeFigureOut">
              <a:rPr lang="zh-CN" altLang="en-US" smtClean="0"/>
              <a:t>2024/08/31</a:t>
            </a:fld>
            <a:endParaRPr lang="zh-CN" altLang="en-US"/>
          </a:p>
        </p:txBody>
      </p:sp>
      <p:sp>
        <p:nvSpPr>
          <p:cNvPr id="17" name="页脚占位符 16"/>
          <p:cNvSpPr>
            <a:spLocks noGrp="1"/>
          </p:cNvSpPr>
          <p:nvPr>
            <p:ph type="ftr" sz="quarter" idx="11"/>
            <p:custDataLst>
              <p:tags r:id="rId2"/>
            </p:custDataLst>
          </p:nvPr>
        </p:nvSpPr>
        <p:spPr/>
        <p:txBody>
          <a:bodyPr/>
          <a:lstStyle>
            <a:lvl1pPr>
              <a:defRPr>
                <a:solidFill>
                  <a:schemeClr val="tx1"/>
                </a:solidFill>
              </a:defRPr>
            </a:lvl1pPr>
          </a:lstStyle>
          <a:p>
            <a:endParaRPr lang="zh-CN" altLang="en-US" dirty="0"/>
          </a:p>
        </p:txBody>
      </p:sp>
      <p:sp>
        <p:nvSpPr>
          <p:cNvPr id="18" name="灯片编号占位符 17"/>
          <p:cNvSpPr>
            <a:spLocks noGrp="1"/>
          </p:cNvSpPr>
          <p:nvPr>
            <p:ph type="sldNum" sz="quarter" idx="12"/>
            <p:custDataLst>
              <p:tags r:id="rId3"/>
            </p:custDataLst>
          </p:nvPr>
        </p:nvSpPr>
        <p:spPr/>
        <p:txBody>
          <a:bodyPr/>
          <a:lstStyle>
            <a:lvl1pPr>
              <a:defRPr>
                <a:solidFill>
                  <a:schemeClr val="tx1"/>
                </a:solidFill>
              </a:defRPr>
            </a:lvl1p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565372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367665" cy="6858000"/>
          </a:xfrm>
          <a:custGeom>
            <a:avLst/>
            <a:gdLst/>
            <a:ahLst/>
            <a:cxnLst/>
            <a:rect l="l" t="t" r="r" b="b"/>
            <a:pathLst>
              <a:path w="367665" h="6858000">
                <a:moveTo>
                  <a:pt x="0" y="6858000"/>
                </a:moveTo>
                <a:lnTo>
                  <a:pt x="367284" y="6858000"/>
                </a:lnTo>
                <a:lnTo>
                  <a:pt x="367284" y="0"/>
                </a:lnTo>
                <a:lnTo>
                  <a:pt x="0" y="0"/>
                </a:lnTo>
                <a:lnTo>
                  <a:pt x="0" y="6858000"/>
                </a:lnTo>
                <a:close/>
              </a:path>
            </a:pathLst>
          </a:custGeom>
          <a:solidFill>
            <a:srgbClr val="99CCFF"/>
          </a:solidFill>
        </p:spPr>
        <p:txBody>
          <a:bodyPr wrap="square" lIns="0" tIns="0" rIns="0" bIns="0" rtlCol="0"/>
          <a:lstStyle/>
          <a:p>
            <a:endParaRPr/>
          </a:p>
        </p:txBody>
      </p:sp>
      <p:sp>
        <p:nvSpPr>
          <p:cNvPr id="17" name="bk object 17"/>
          <p:cNvSpPr/>
          <p:nvPr/>
        </p:nvSpPr>
        <p:spPr>
          <a:xfrm>
            <a:off x="11824716" y="0"/>
            <a:ext cx="367665" cy="6858000"/>
          </a:xfrm>
          <a:custGeom>
            <a:avLst/>
            <a:gdLst/>
            <a:ahLst/>
            <a:cxnLst/>
            <a:rect l="l" t="t" r="r" b="b"/>
            <a:pathLst>
              <a:path w="367665" h="6858000">
                <a:moveTo>
                  <a:pt x="0" y="6858000"/>
                </a:moveTo>
                <a:lnTo>
                  <a:pt x="367283" y="6858000"/>
                </a:lnTo>
                <a:lnTo>
                  <a:pt x="367283" y="0"/>
                </a:lnTo>
                <a:lnTo>
                  <a:pt x="0" y="0"/>
                </a:lnTo>
                <a:lnTo>
                  <a:pt x="0" y="6858000"/>
                </a:lnTo>
                <a:close/>
              </a:path>
            </a:pathLst>
          </a:custGeom>
          <a:solidFill>
            <a:srgbClr val="99CCFF"/>
          </a:solidFill>
        </p:spPr>
        <p:txBody>
          <a:bodyPr wrap="square" lIns="0" tIns="0" rIns="0" bIns="0" rtlCol="0"/>
          <a:lstStyle/>
          <a:p>
            <a:endParaRPr/>
          </a:p>
        </p:txBody>
      </p:sp>
      <p:sp>
        <p:nvSpPr>
          <p:cNvPr id="2" name="Holder 2"/>
          <p:cNvSpPr>
            <a:spLocks noGrp="1"/>
          </p:cNvSpPr>
          <p:nvPr>
            <p:ph type="title"/>
          </p:nvPr>
        </p:nvSpPr>
        <p:spPr>
          <a:xfrm>
            <a:off x="5168265" y="1221181"/>
            <a:ext cx="1855469" cy="574675"/>
          </a:xfrm>
          <a:prstGeom prst="rect">
            <a:avLst/>
          </a:prstGeom>
        </p:spPr>
        <p:txBody>
          <a:bodyPr wrap="square" lIns="0" tIns="0" rIns="0" bIns="0">
            <a:spAutoFit/>
          </a:bodyPr>
          <a:lstStyle>
            <a:lvl1pPr>
              <a:defRPr sz="3600" b="1" i="0">
                <a:solidFill>
                  <a:srgbClr val="585858"/>
                </a:solidFill>
                <a:latin typeface="微软雅黑"/>
                <a:cs typeface="微软雅黑"/>
              </a:defRPr>
            </a:lvl1pPr>
          </a:lstStyle>
          <a:p>
            <a:endParaRPr/>
          </a:p>
        </p:txBody>
      </p:sp>
      <p:sp>
        <p:nvSpPr>
          <p:cNvPr id="3" name="Holder 3"/>
          <p:cNvSpPr>
            <a:spLocks noGrp="1"/>
          </p:cNvSpPr>
          <p:nvPr>
            <p:ph type="body" idx="1"/>
          </p:nvPr>
        </p:nvSpPr>
        <p:spPr>
          <a:xfrm>
            <a:off x="991006" y="1102868"/>
            <a:ext cx="10209987" cy="3819525"/>
          </a:xfrm>
          <a:prstGeom prst="rect">
            <a:avLst/>
          </a:prstGeom>
        </p:spPr>
        <p:txBody>
          <a:bodyPr wrap="square" lIns="0" tIns="0" rIns="0" bIns="0">
            <a:spAutoFit/>
          </a:bodyPr>
          <a:lstStyle>
            <a:lvl1pPr>
              <a:defRPr sz="2000" b="1" i="0">
                <a:solidFill>
                  <a:schemeClr val="tx1"/>
                </a:solidFill>
                <a:latin typeface="微软雅黑"/>
                <a:cs typeface="微软雅黑"/>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3.png"/><Relationship Id="rId5" Type="http://schemas.openxmlformats.org/officeDocument/2006/relationships/image" Target="../media/image22.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F1E789-28D9-2A53-A879-5F66890E700A}"/>
              </a:ext>
            </a:extLst>
          </p:cNvPr>
          <p:cNvPicPr>
            <a:picLocks noChangeAspect="1"/>
          </p:cNvPicPr>
          <p:nvPr/>
        </p:nvPicPr>
        <p:blipFill>
          <a:blip r:embed="rId5"/>
          <a:stretch>
            <a:fillRect/>
          </a:stretch>
        </p:blipFill>
        <p:spPr>
          <a:xfrm>
            <a:off x="5385714" y="247797"/>
            <a:ext cx="1420568" cy="1080000"/>
          </a:xfrm>
          <a:prstGeom prst="rect">
            <a:avLst/>
          </a:prstGeom>
        </p:spPr>
      </p:pic>
      <p:sp>
        <p:nvSpPr>
          <p:cNvPr id="5" name="矩形 4">
            <a:extLst>
              <a:ext uri="{FF2B5EF4-FFF2-40B4-BE49-F238E27FC236}">
                <a16:creationId xmlns:a16="http://schemas.microsoft.com/office/drawing/2014/main" id="{4A607946-D8C6-08D8-85CF-FD8C229DE0E5}"/>
              </a:ext>
            </a:extLst>
          </p:cNvPr>
          <p:cNvSpPr/>
          <p:nvPr/>
        </p:nvSpPr>
        <p:spPr>
          <a:xfrm>
            <a:off x="0" y="2598003"/>
            <a:ext cx="12192000" cy="830997"/>
          </a:xfrm>
          <a:prstGeom prst="rect">
            <a:avLst/>
          </a:prstGeom>
          <a:noFill/>
        </p:spPr>
        <p:txBody>
          <a:bodyPr wrap="square" lIns="91440" tIns="45720" rIns="91440" bIns="45720">
            <a:spAutoFit/>
          </a:bodyPr>
          <a:lstStyle/>
          <a:p>
            <a:pPr algn="ctr"/>
            <a:r>
              <a:rPr lang="zh-CN" altLang="en-US" sz="4800" dirty="0">
                <a:latin typeface="微软雅黑" panose="020B0503020204020204" pitchFamily="34" charset="-122"/>
                <a:ea typeface="微软雅黑" panose="020B0503020204020204" pitchFamily="34" charset="-122"/>
              </a:rPr>
              <a:t>工程项目管理平台化与治理</a:t>
            </a:r>
          </a:p>
        </p:txBody>
      </p:sp>
      <p:sp>
        <p:nvSpPr>
          <p:cNvPr id="7" name="文本框 6">
            <a:extLst>
              <a:ext uri="{FF2B5EF4-FFF2-40B4-BE49-F238E27FC236}">
                <a16:creationId xmlns:a16="http://schemas.microsoft.com/office/drawing/2014/main" id="{276166C0-0C9A-C98E-8690-3BC462853FFE}"/>
              </a:ext>
            </a:extLst>
          </p:cNvPr>
          <p:cNvSpPr txBox="1"/>
          <p:nvPr/>
        </p:nvSpPr>
        <p:spPr>
          <a:xfrm>
            <a:off x="-1" y="3429000"/>
            <a:ext cx="12191999" cy="461665"/>
          </a:xfrm>
          <a:prstGeom prst="rect">
            <a:avLst/>
          </a:prstGeom>
          <a:noFill/>
        </p:spPr>
        <p:txBody>
          <a:bodyPr wrap="square">
            <a:spAutoFit/>
          </a:bodyPr>
          <a:lstStyle/>
          <a:p>
            <a:pPr algn="ctr"/>
            <a:r>
              <a:rPr lang="en-GB" altLang="zh-CN" sz="2400" dirty="0">
                <a:latin typeface="微软雅黑" panose="020B0503020204020204" pitchFamily="34" charset="-122"/>
                <a:ea typeface="微软雅黑" panose="020B0503020204020204" pitchFamily="34" charset="-122"/>
              </a:rPr>
              <a:t>Construction platformization</a:t>
            </a:r>
          </a:p>
        </p:txBody>
      </p:sp>
      <p:sp>
        <p:nvSpPr>
          <p:cNvPr id="11" name="文本框 10">
            <a:extLst>
              <a:ext uri="{FF2B5EF4-FFF2-40B4-BE49-F238E27FC236}">
                <a16:creationId xmlns:a16="http://schemas.microsoft.com/office/drawing/2014/main" id="{C7A91F1C-FD65-3ABB-1DA4-3F027558BE18}"/>
              </a:ext>
            </a:extLst>
          </p:cNvPr>
          <p:cNvSpPr txBox="1"/>
          <p:nvPr/>
        </p:nvSpPr>
        <p:spPr>
          <a:xfrm>
            <a:off x="-1" y="5160871"/>
            <a:ext cx="12191999" cy="1061381"/>
          </a:xfrm>
          <a:prstGeom prst="rect">
            <a:avLst/>
          </a:prstGeom>
          <a:noFill/>
        </p:spPr>
        <p:txBody>
          <a:bodyPr wrap="square">
            <a:spAutoFit/>
          </a:bodyPr>
          <a:lstStyle/>
          <a:p>
            <a:pPr algn="ctr">
              <a:lnSpc>
                <a:spcPct val="120000"/>
              </a:lnSpc>
            </a:pPr>
            <a:r>
              <a:rPr lang="zh-CN" altLang="en-US" dirty="0">
                <a:latin typeface="微软雅黑" panose="020B0503020204020204" pitchFamily="34" charset="-122"/>
                <a:ea typeface="微软雅黑" panose="020B0503020204020204" pitchFamily="34" charset="-122"/>
              </a:rPr>
              <a:t>华中科技大学</a:t>
            </a:r>
            <a:endParaRPr lang="en-US" altLang="zh-CN" dirty="0">
              <a:latin typeface="微软雅黑" panose="020B0503020204020204" pitchFamily="34" charset="-122"/>
              <a:ea typeface="微软雅黑" panose="020B0503020204020204" pitchFamily="34" charset="-122"/>
            </a:endParaRPr>
          </a:p>
          <a:p>
            <a:pPr algn="ctr">
              <a:lnSpc>
                <a:spcPct val="120000"/>
              </a:lnSpc>
            </a:pPr>
            <a:r>
              <a:rPr lang="zh-CN" altLang="en-US" dirty="0">
                <a:latin typeface="微软雅黑" panose="020B0503020204020204" pitchFamily="34" charset="-122"/>
                <a:ea typeface="微软雅黑" panose="020B0503020204020204" pitchFamily="34" charset="-122"/>
              </a:rPr>
              <a:t>土木与水利工程学院</a:t>
            </a:r>
            <a:endParaRPr lang="en-US" altLang="zh-CN" dirty="0">
              <a:latin typeface="微软雅黑" panose="020B0503020204020204" pitchFamily="34" charset="-122"/>
              <a:ea typeface="微软雅黑" panose="020B0503020204020204" pitchFamily="34" charset="-122"/>
            </a:endParaRPr>
          </a:p>
          <a:p>
            <a:pPr algn="ctr">
              <a:lnSpc>
                <a:spcPct val="120000"/>
              </a:lnSpc>
            </a:pPr>
            <a:r>
              <a:rPr lang="zh-CN" altLang="en-US" dirty="0">
                <a:latin typeface="微软雅黑" panose="020B0503020204020204" pitchFamily="34" charset="-122"/>
                <a:ea typeface="微软雅黑" panose="020B0503020204020204" pitchFamily="34" charset="-122"/>
              </a:rPr>
              <a:t>马灵教授</a:t>
            </a:r>
          </a:p>
        </p:txBody>
      </p:sp>
      <p:pic>
        <p:nvPicPr>
          <p:cNvPr id="3" name="luvvoice.com-20240823-fQUh">
            <a:hlinkClick r:id="" action="ppaction://media"/>
            <a:extLst>
              <a:ext uri="{FF2B5EF4-FFF2-40B4-BE49-F238E27FC236}">
                <a16:creationId xmlns:a16="http://schemas.microsoft.com/office/drawing/2014/main" id="{2162E7E1-9221-FA62-8094-6FE55EB27A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extLst>
      <p:ext uri="{BB962C8B-B14F-4D97-AF65-F5344CB8AC3E}">
        <p14:creationId xmlns:p14="http://schemas.microsoft.com/office/powerpoint/2010/main" val="19275513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7863" y="1650492"/>
            <a:ext cx="2374900" cy="408940"/>
          </a:xfrm>
          <a:prstGeom prst="rect">
            <a:avLst/>
          </a:prstGeom>
          <a:solidFill>
            <a:srgbClr val="99CCFF"/>
          </a:solidFill>
        </p:spPr>
        <p:txBody>
          <a:bodyPr vert="horz" wrap="square" lIns="0" tIns="42545" rIns="0" bIns="0" rtlCol="0">
            <a:spAutoFit/>
          </a:bodyPr>
          <a:lstStyle/>
          <a:p>
            <a:pPr marL="676910">
              <a:lnSpc>
                <a:spcPct val="100000"/>
              </a:lnSpc>
              <a:spcBef>
                <a:spcPts val="335"/>
              </a:spcBef>
            </a:pPr>
            <a:r>
              <a:rPr sz="2000" b="1" dirty="0">
                <a:solidFill>
                  <a:srgbClr val="FFFFFF"/>
                </a:solidFill>
                <a:latin typeface="微软雅黑"/>
                <a:cs typeface="微软雅黑"/>
              </a:rPr>
              <a:t>数据获取</a:t>
            </a:r>
            <a:endParaRPr sz="2000">
              <a:latin typeface="微软雅黑"/>
              <a:cs typeface="微软雅黑"/>
            </a:endParaRPr>
          </a:p>
        </p:txBody>
      </p:sp>
      <p:sp>
        <p:nvSpPr>
          <p:cNvPr id="3" name="object 3"/>
          <p:cNvSpPr txBox="1"/>
          <p:nvPr/>
        </p:nvSpPr>
        <p:spPr>
          <a:xfrm>
            <a:off x="4709159" y="1626107"/>
            <a:ext cx="2374900" cy="407034"/>
          </a:xfrm>
          <a:prstGeom prst="rect">
            <a:avLst/>
          </a:prstGeom>
          <a:solidFill>
            <a:srgbClr val="99CCFF"/>
          </a:solidFill>
        </p:spPr>
        <p:txBody>
          <a:bodyPr vert="horz" wrap="square" lIns="0" tIns="41275" rIns="0" bIns="0" rtlCol="0">
            <a:spAutoFit/>
          </a:bodyPr>
          <a:lstStyle/>
          <a:p>
            <a:pPr marL="676910">
              <a:lnSpc>
                <a:spcPct val="100000"/>
              </a:lnSpc>
              <a:spcBef>
                <a:spcPts val="325"/>
              </a:spcBef>
            </a:pPr>
            <a:r>
              <a:rPr sz="2000" b="1" dirty="0">
                <a:solidFill>
                  <a:srgbClr val="FFFFFF"/>
                </a:solidFill>
                <a:latin typeface="微软雅黑"/>
                <a:cs typeface="微软雅黑"/>
              </a:rPr>
              <a:t>数据共享</a:t>
            </a:r>
            <a:endParaRPr sz="2000">
              <a:latin typeface="微软雅黑"/>
              <a:cs typeface="微软雅黑"/>
            </a:endParaRPr>
          </a:p>
        </p:txBody>
      </p:sp>
      <p:sp>
        <p:nvSpPr>
          <p:cNvPr id="4" name="object 4"/>
          <p:cNvSpPr txBox="1"/>
          <p:nvPr/>
        </p:nvSpPr>
        <p:spPr>
          <a:xfrm>
            <a:off x="8436864" y="1586483"/>
            <a:ext cx="2376170" cy="407034"/>
          </a:xfrm>
          <a:prstGeom prst="rect">
            <a:avLst/>
          </a:prstGeom>
          <a:solidFill>
            <a:srgbClr val="99CCFF"/>
          </a:solidFill>
        </p:spPr>
        <p:txBody>
          <a:bodyPr vert="horz" wrap="square" lIns="0" tIns="41275" rIns="0" bIns="0" rtlCol="0">
            <a:spAutoFit/>
          </a:bodyPr>
          <a:lstStyle/>
          <a:p>
            <a:pPr marL="679450">
              <a:lnSpc>
                <a:spcPct val="100000"/>
              </a:lnSpc>
              <a:spcBef>
                <a:spcPts val="325"/>
              </a:spcBef>
            </a:pPr>
            <a:r>
              <a:rPr sz="2000" b="1" dirty="0">
                <a:solidFill>
                  <a:srgbClr val="FFFFFF"/>
                </a:solidFill>
                <a:latin typeface="微软雅黑"/>
                <a:cs typeface="微软雅黑"/>
              </a:rPr>
              <a:t>数据驱动</a:t>
            </a:r>
            <a:endParaRPr sz="2000">
              <a:latin typeface="微软雅黑"/>
              <a:cs typeface="微软雅黑"/>
            </a:endParaRPr>
          </a:p>
        </p:txBody>
      </p:sp>
      <p:sp>
        <p:nvSpPr>
          <p:cNvPr id="7" name="object 7"/>
          <p:cNvSpPr txBox="1">
            <a:spLocks noGrp="1"/>
          </p:cNvSpPr>
          <p:nvPr>
            <p:ph type="title"/>
          </p:nvPr>
        </p:nvSpPr>
        <p:spPr>
          <a:xfrm>
            <a:off x="441451" y="269080"/>
            <a:ext cx="3962400" cy="807720"/>
          </a:xfrm>
          <a:prstGeom prst="rect">
            <a:avLst/>
          </a:prstGeom>
        </p:spPr>
        <p:txBody>
          <a:bodyPr vert="horz" wrap="square" lIns="0" tIns="73025" rIns="0" bIns="0" rtlCol="0">
            <a:spAutoFit/>
          </a:bodyPr>
          <a:lstStyle/>
          <a:p>
            <a:pPr marL="12700">
              <a:lnSpc>
                <a:spcPct val="100000"/>
              </a:lnSpc>
              <a:spcBef>
                <a:spcPts val="575"/>
              </a:spcBef>
            </a:pPr>
            <a:r>
              <a:rPr sz="2400" spc="195" dirty="0">
                <a:solidFill>
                  <a:srgbClr val="000000"/>
                </a:solidFill>
              </a:rPr>
              <a:t>1.</a:t>
            </a:r>
            <a:r>
              <a:rPr sz="2400" spc="200" dirty="0">
                <a:solidFill>
                  <a:srgbClr val="000000"/>
                </a:solidFill>
              </a:rPr>
              <a:t>工程项目管理平台化</a:t>
            </a:r>
            <a:r>
              <a:rPr sz="2400" spc="190" dirty="0">
                <a:solidFill>
                  <a:srgbClr val="000000"/>
                </a:solidFill>
              </a:rPr>
              <a:t>治</a:t>
            </a:r>
            <a:r>
              <a:rPr sz="2400" dirty="0">
                <a:solidFill>
                  <a:srgbClr val="000000"/>
                </a:solidFill>
              </a:rPr>
              <a:t>理</a:t>
            </a:r>
            <a:endParaRPr sz="2400"/>
          </a:p>
          <a:p>
            <a:pPr marL="245745">
              <a:lnSpc>
                <a:spcPct val="100000"/>
              </a:lnSpc>
              <a:spcBef>
                <a:spcPts val="400"/>
              </a:spcBef>
            </a:pPr>
            <a:r>
              <a:rPr sz="2000" dirty="0">
                <a:solidFill>
                  <a:srgbClr val="000000"/>
                </a:solidFill>
              </a:rPr>
              <a:t>1</a:t>
            </a:r>
            <a:r>
              <a:rPr sz="2000" spc="-400" dirty="0">
                <a:solidFill>
                  <a:srgbClr val="000000"/>
                </a:solidFill>
              </a:rPr>
              <a:t> </a:t>
            </a:r>
            <a:r>
              <a:rPr sz="2000" dirty="0">
                <a:solidFill>
                  <a:srgbClr val="000000"/>
                </a:solidFill>
              </a:rPr>
              <a:t>.</a:t>
            </a:r>
            <a:r>
              <a:rPr sz="2000" spc="-395" dirty="0">
                <a:solidFill>
                  <a:srgbClr val="000000"/>
                </a:solidFill>
              </a:rPr>
              <a:t> </a:t>
            </a:r>
            <a:r>
              <a:rPr sz="2000" dirty="0">
                <a:solidFill>
                  <a:srgbClr val="000000"/>
                </a:solidFill>
              </a:rPr>
              <a:t>1</a:t>
            </a:r>
            <a:r>
              <a:rPr sz="2000" spc="-395" dirty="0">
                <a:solidFill>
                  <a:srgbClr val="000000"/>
                </a:solidFill>
              </a:rPr>
              <a:t> </a:t>
            </a:r>
            <a:r>
              <a:rPr sz="2000" spc="200" dirty="0">
                <a:solidFill>
                  <a:srgbClr val="000000"/>
                </a:solidFill>
              </a:rPr>
              <a:t>数据</a:t>
            </a:r>
            <a:r>
              <a:rPr sz="2000" spc="190" dirty="0">
                <a:solidFill>
                  <a:srgbClr val="000000"/>
                </a:solidFill>
              </a:rPr>
              <a:t>驱</a:t>
            </a:r>
            <a:r>
              <a:rPr sz="2000" spc="200" dirty="0">
                <a:solidFill>
                  <a:srgbClr val="000000"/>
                </a:solidFill>
              </a:rPr>
              <a:t>动</a:t>
            </a:r>
            <a:r>
              <a:rPr sz="2000" spc="190" dirty="0">
                <a:solidFill>
                  <a:srgbClr val="000000"/>
                </a:solidFill>
              </a:rPr>
              <a:t>的政</a:t>
            </a:r>
            <a:r>
              <a:rPr sz="2000" spc="200" dirty="0">
                <a:solidFill>
                  <a:srgbClr val="000000"/>
                </a:solidFill>
              </a:rPr>
              <a:t>务</a:t>
            </a:r>
            <a:r>
              <a:rPr sz="2000" spc="190" dirty="0">
                <a:solidFill>
                  <a:srgbClr val="000000"/>
                </a:solidFill>
              </a:rPr>
              <a:t>服</a:t>
            </a:r>
            <a:r>
              <a:rPr sz="2000" dirty="0">
                <a:solidFill>
                  <a:srgbClr val="000000"/>
                </a:solidFill>
              </a:rPr>
              <a:t>务</a:t>
            </a:r>
            <a:endParaRPr sz="2000"/>
          </a:p>
        </p:txBody>
      </p:sp>
      <p:sp>
        <p:nvSpPr>
          <p:cNvPr id="9" name="object 9"/>
          <p:cNvSpPr txBox="1"/>
          <p:nvPr/>
        </p:nvSpPr>
        <p:spPr>
          <a:xfrm>
            <a:off x="1203197" y="2286761"/>
            <a:ext cx="2365375" cy="3587750"/>
          </a:xfrm>
          <a:prstGeom prst="rect">
            <a:avLst/>
          </a:prstGeom>
          <a:ln w="19811">
            <a:solidFill>
              <a:srgbClr val="000000"/>
            </a:solidFill>
          </a:ln>
        </p:spPr>
        <p:txBody>
          <a:bodyPr vert="horz" wrap="square" lIns="0" tIns="0" rIns="0" bIns="0" rtlCol="0">
            <a:spAutoFit/>
          </a:bodyPr>
          <a:lstStyle/>
          <a:p>
            <a:pPr>
              <a:lnSpc>
                <a:spcPct val="100000"/>
              </a:lnSpc>
            </a:pPr>
            <a:endParaRPr sz="2400">
              <a:latin typeface="Times New Roman"/>
              <a:cs typeface="Times New Roman"/>
            </a:endParaRPr>
          </a:p>
          <a:p>
            <a:pPr>
              <a:lnSpc>
                <a:spcPct val="100000"/>
              </a:lnSpc>
              <a:spcBef>
                <a:spcPts val="50"/>
              </a:spcBef>
            </a:pPr>
            <a:endParaRPr sz="3200">
              <a:latin typeface="Times New Roman"/>
              <a:cs typeface="Times New Roman"/>
            </a:endParaRPr>
          </a:p>
          <a:p>
            <a:pPr marL="89535" marR="210820" algn="just">
              <a:lnSpc>
                <a:spcPct val="100000"/>
              </a:lnSpc>
            </a:pPr>
            <a:r>
              <a:rPr sz="1800" dirty="0">
                <a:latin typeface="微软雅黑"/>
                <a:cs typeface="微软雅黑"/>
              </a:rPr>
              <a:t>工程建造平台作为建 造服务交易的虚拟市 </a:t>
            </a:r>
            <a:r>
              <a:rPr sz="1800" spc="-5" dirty="0">
                <a:latin typeface="微软雅黑"/>
                <a:cs typeface="微软雅黑"/>
              </a:rPr>
              <a:t>场，在感知技术的支 </a:t>
            </a:r>
            <a:r>
              <a:rPr sz="1800" dirty="0">
                <a:latin typeface="微软雅黑"/>
                <a:cs typeface="微软雅黑"/>
              </a:rPr>
              <a:t>持下，可以积累大量 的</a:t>
            </a:r>
            <a:r>
              <a:rPr sz="1800" dirty="0">
                <a:solidFill>
                  <a:srgbClr val="FF0000"/>
                </a:solidFill>
                <a:latin typeface="微软雅黑"/>
                <a:cs typeface="微软雅黑"/>
              </a:rPr>
              <a:t>建造服务质量数据</a:t>
            </a:r>
            <a:endParaRPr sz="1800">
              <a:latin typeface="微软雅黑"/>
              <a:cs typeface="微软雅黑"/>
            </a:endParaRPr>
          </a:p>
          <a:p>
            <a:pPr marL="89535" marR="210820" algn="just">
              <a:lnSpc>
                <a:spcPts val="2170"/>
              </a:lnSpc>
              <a:spcBef>
                <a:spcPts val="70"/>
              </a:spcBef>
            </a:pPr>
            <a:r>
              <a:rPr sz="1800" dirty="0">
                <a:solidFill>
                  <a:srgbClr val="FF0000"/>
                </a:solidFill>
                <a:latin typeface="微软雅黑"/>
                <a:cs typeface="微软雅黑"/>
              </a:rPr>
              <a:t>、建造活动运行数据 </a:t>
            </a:r>
            <a:r>
              <a:rPr sz="1800" dirty="0">
                <a:latin typeface="微软雅黑"/>
                <a:cs typeface="微软雅黑"/>
              </a:rPr>
              <a:t>等。</a:t>
            </a:r>
            <a:endParaRPr sz="1800">
              <a:latin typeface="微软雅黑"/>
              <a:cs typeface="微软雅黑"/>
            </a:endParaRPr>
          </a:p>
        </p:txBody>
      </p:sp>
      <p:sp>
        <p:nvSpPr>
          <p:cNvPr id="10" name="object 10"/>
          <p:cNvSpPr txBox="1"/>
          <p:nvPr/>
        </p:nvSpPr>
        <p:spPr>
          <a:xfrm>
            <a:off x="4714494" y="2286761"/>
            <a:ext cx="2365375" cy="3587750"/>
          </a:xfrm>
          <a:prstGeom prst="rect">
            <a:avLst/>
          </a:prstGeom>
          <a:ln w="19811">
            <a:solidFill>
              <a:srgbClr val="000000"/>
            </a:solidFill>
          </a:ln>
        </p:spPr>
        <p:txBody>
          <a:bodyPr vert="horz" wrap="square" lIns="0" tIns="0" rIns="0" bIns="0" rtlCol="0">
            <a:spAutoFit/>
          </a:bodyPr>
          <a:lstStyle/>
          <a:p>
            <a:pPr>
              <a:lnSpc>
                <a:spcPct val="100000"/>
              </a:lnSpc>
            </a:pPr>
            <a:endParaRPr sz="2400">
              <a:latin typeface="Times New Roman"/>
              <a:cs typeface="Times New Roman"/>
            </a:endParaRPr>
          </a:p>
          <a:p>
            <a:pPr>
              <a:lnSpc>
                <a:spcPct val="100000"/>
              </a:lnSpc>
            </a:pPr>
            <a:endParaRPr sz="2400">
              <a:latin typeface="Times New Roman"/>
              <a:cs typeface="Times New Roman"/>
            </a:endParaRPr>
          </a:p>
          <a:p>
            <a:pPr>
              <a:lnSpc>
                <a:spcPct val="100000"/>
              </a:lnSpc>
              <a:spcBef>
                <a:spcPts val="25"/>
              </a:spcBef>
            </a:pPr>
            <a:endParaRPr sz="2700">
              <a:latin typeface="Times New Roman"/>
              <a:cs typeface="Times New Roman"/>
            </a:endParaRPr>
          </a:p>
          <a:p>
            <a:pPr marL="90805">
              <a:lnSpc>
                <a:spcPct val="100000"/>
              </a:lnSpc>
            </a:pPr>
            <a:r>
              <a:rPr sz="1800" dirty="0">
                <a:latin typeface="微软雅黑"/>
                <a:cs typeface="微软雅黑"/>
              </a:rPr>
              <a:t>这些数据通过跨部门</a:t>
            </a:r>
            <a:endParaRPr sz="1800">
              <a:latin typeface="微软雅黑"/>
              <a:cs typeface="微软雅黑"/>
            </a:endParaRPr>
          </a:p>
          <a:p>
            <a:pPr marL="90805">
              <a:lnSpc>
                <a:spcPct val="100000"/>
              </a:lnSpc>
            </a:pPr>
            <a:r>
              <a:rPr sz="1800" spc="-5" dirty="0">
                <a:latin typeface="微软雅黑"/>
                <a:cs typeface="微软雅黑"/>
              </a:rPr>
              <a:t>、跨层级、跨区域的</a:t>
            </a:r>
            <a:endParaRPr sz="1800">
              <a:latin typeface="微软雅黑"/>
              <a:cs typeface="微软雅黑"/>
            </a:endParaRPr>
          </a:p>
          <a:p>
            <a:pPr marL="90805">
              <a:lnSpc>
                <a:spcPct val="100000"/>
              </a:lnSpc>
              <a:spcBef>
                <a:spcPts val="5"/>
              </a:spcBef>
            </a:pPr>
            <a:r>
              <a:rPr sz="1800" dirty="0">
                <a:solidFill>
                  <a:srgbClr val="FF0000"/>
                </a:solidFill>
                <a:latin typeface="微软雅黑"/>
                <a:cs typeface="微软雅黑"/>
              </a:rPr>
              <a:t>互联互通和协同共享</a:t>
            </a:r>
            <a:endParaRPr sz="1800">
              <a:latin typeface="微软雅黑"/>
              <a:cs typeface="微软雅黑"/>
            </a:endParaRPr>
          </a:p>
          <a:p>
            <a:pPr marL="90805" marR="208915">
              <a:lnSpc>
                <a:spcPts val="2170"/>
              </a:lnSpc>
              <a:spcBef>
                <a:spcPts val="65"/>
              </a:spcBef>
            </a:pPr>
            <a:r>
              <a:rPr sz="1800" dirty="0">
                <a:latin typeface="微软雅黑"/>
                <a:cs typeface="微软雅黑"/>
              </a:rPr>
              <a:t>，将驱动政府实现基 于数据的</a:t>
            </a:r>
            <a:r>
              <a:rPr sz="1800" dirty="0">
                <a:solidFill>
                  <a:srgbClr val="FF0000"/>
                </a:solidFill>
                <a:latin typeface="微软雅黑"/>
                <a:cs typeface="微软雅黑"/>
              </a:rPr>
              <a:t>主动服务</a:t>
            </a:r>
            <a:r>
              <a:rPr sz="1800" dirty="0">
                <a:latin typeface="微软雅黑"/>
                <a:cs typeface="微软雅黑"/>
              </a:rPr>
              <a:t>。</a:t>
            </a:r>
            <a:endParaRPr sz="1800">
              <a:latin typeface="微软雅黑"/>
              <a:cs typeface="微软雅黑"/>
            </a:endParaRPr>
          </a:p>
        </p:txBody>
      </p:sp>
      <p:sp>
        <p:nvSpPr>
          <p:cNvPr id="11" name="object 11"/>
          <p:cNvSpPr txBox="1"/>
          <p:nvPr/>
        </p:nvSpPr>
        <p:spPr>
          <a:xfrm>
            <a:off x="8443721" y="2286761"/>
            <a:ext cx="2365375" cy="3587750"/>
          </a:xfrm>
          <a:prstGeom prst="rect">
            <a:avLst/>
          </a:prstGeom>
          <a:ln w="19811">
            <a:solidFill>
              <a:srgbClr val="000000"/>
            </a:solidFill>
          </a:ln>
        </p:spPr>
        <p:txBody>
          <a:bodyPr vert="horz" wrap="square" lIns="0" tIns="5715" rIns="0" bIns="0" rtlCol="0">
            <a:spAutoFit/>
          </a:bodyPr>
          <a:lstStyle/>
          <a:p>
            <a:pPr>
              <a:lnSpc>
                <a:spcPct val="100000"/>
              </a:lnSpc>
              <a:spcBef>
                <a:spcPts val="45"/>
              </a:spcBef>
            </a:pPr>
            <a:endParaRPr sz="1850">
              <a:latin typeface="Times New Roman"/>
              <a:cs typeface="Times New Roman"/>
            </a:endParaRPr>
          </a:p>
          <a:p>
            <a:pPr marL="90805" marR="208915" algn="just">
              <a:lnSpc>
                <a:spcPct val="100000"/>
              </a:lnSpc>
            </a:pPr>
            <a:r>
              <a:rPr sz="1800" dirty="0">
                <a:latin typeface="微软雅黑"/>
                <a:cs typeface="微软雅黑"/>
              </a:rPr>
              <a:t>工程建造大数据将为 主管部门精细化管理 和精细化服务提供支 撑，通过对用户数据 </a:t>
            </a:r>
            <a:r>
              <a:rPr sz="1800" spc="-5" dirty="0">
                <a:latin typeface="微软雅黑"/>
                <a:cs typeface="微软雅黑"/>
              </a:rPr>
              <a:t>和业务数据的搜集和 </a:t>
            </a:r>
            <a:r>
              <a:rPr sz="1800" dirty="0">
                <a:latin typeface="微软雅黑"/>
                <a:cs typeface="微软雅黑"/>
              </a:rPr>
              <a:t>分析，可以降低服务 门槛、简化服务环节</a:t>
            </a:r>
            <a:endParaRPr sz="1800">
              <a:latin typeface="微软雅黑"/>
              <a:cs typeface="微软雅黑"/>
            </a:endParaRPr>
          </a:p>
          <a:p>
            <a:pPr marL="90805" marR="209550" algn="just">
              <a:lnSpc>
                <a:spcPct val="100000"/>
              </a:lnSpc>
            </a:pPr>
            <a:r>
              <a:rPr sz="1800" dirty="0">
                <a:latin typeface="微软雅黑"/>
                <a:cs typeface="微软雅黑"/>
              </a:rPr>
              <a:t>、化解建筑活动参与 方办事难的问题，并 </a:t>
            </a:r>
            <a:r>
              <a:rPr sz="1800" spc="-5" dirty="0">
                <a:latin typeface="微软雅黑"/>
                <a:cs typeface="微软雅黑"/>
              </a:rPr>
              <a:t>主动为</a:t>
            </a:r>
            <a:r>
              <a:rPr sz="1800" dirty="0">
                <a:latin typeface="微软雅黑"/>
                <a:cs typeface="微软雅黑"/>
              </a:rPr>
              <a:t>其</a:t>
            </a:r>
            <a:r>
              <a:rPr sz="1800" spc="-5" dirty="0">
                <a:solidFill>
                  <a:srgbClr val="FF0000"/>
                </a:solidFill>
                <a:latin typeface="微软雅黑"/>
                <a:cs typeface="微软雅黑"/>
              </a:rPr>
              <a:t>提供个性化</a:t>
            </a:r>
            <a:endParaRPr sz="1800">
              <a:latin typeface="微软雅黑"/>
              <a:cs typeface="微软雅黑"/>
            </a:endParaRPr>
          </a:p>
          <a:p>
            <a:pPr marL="90805" algn="just">
              <a:lnSpc>
                <a:spcPct val="100000"/>
              </a:lnSpc>
              <a:spcBef>
                <a:spcPts val="15"/>
              </a:spcBef>
            </a:pPr>
            <a:r>
              <a:rPr sz="1800" dirty="0">
                <a:solidFill>
                  <a:srgbClr val="FF0000"/>
                </a:solidFill>
                <a:latin typeface="微软雅黑"/>
                <a:cs typeface="微软雅黑"/>
              </a:rPr>
              <a:t>的服务</a:t>
            </a:r>
            <a:r>
              <a:rPr sz="1800" dirty="0">
                <a:latin typeface="微软雅黑"/>
                <a:cs typeface="微软雅黑"/>
              </a:rPr>
              <a:t>。</a:t>
            </a:r>
            <a:endParaRPr sz="1800">
              <a:latin typeface="微软雅黑"/>
              <a:cs typeface="微软雅黑"/>
            </a:endParaRPr>
          </a:p>
        </p:txBody>
      </p:sp>
      <p:pic>
        <p:nvPicPr>
          <p:cNvPr id="5" name="luvvoice.com-20240823-GMsW">
            <a:hlinkClick r:id="" action="ppaction://media"/>
            <a:extLst>
              <a:ext uri="{FF2B5EF4-FFF2-40B4-BE49-F238E27FC236}">
                <a16:creationId xmlns:a16="http://schemas.microsoft.com/office/drawing/2014/main" id="{95DDD91D-502D-6B2C-414A-F8B2B3291C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15848" y="82557"/>
            <a:ext cx="3963035" cy="808355"/>
          </a:xfrm>
          <a:prstGeom prst="rect">
            <a:avLst/>
          </a:prstGeom>
        </p:spPr>
        <p:txBody>
          <a:bodyPr vert="horz" wrap="square" lIns="0" tIns="73025" rIns="0" bIns="0" rtlCol="0">
            <a:spAutoFit/>
          </a:bodyPr>
          <a:lstStyle/>
          <a:p>
            <a:pPr marL="12700">
              <a:lnSpc>
                <a:spcPct val="100000"/>
              </a:lnSpc>
              <a:spcBef>
                <a:spcPts val="575"/>
              </a:spcBef>
            </a:pPr>
            <a:r>
              <a:rPr sz="2400" spc="200" dirty="0">
                <a:solidFill>
                  <a:srgbClr val="000000"/>
                </a:solidFill>
              </a:rPr>
              <a:t>1.工程项目管理平台化</a:t>
            </a:r>
            <a:r>
              <a:rPr sz="2400" spc="190" dirty="0">
                <a:solidFill>
                  <a:srgbClr val="000000"/>
                </a:solidFill>
              </a:rPr>
              <a:t>治</a:t>
            </a:r>
            <a:r>
              <a:rPr sz="2400" dirty="0">
                <a:solidFill>
                  <a:srgbClr val="000000"/>
                </a:solidFill>
              </a:rPr>
              <a:t>理</a:t>
            </a:r>
            <a:endParaRPr sz="2400" dirty="0"/>
          </a:p>
          <a:p>
            <a:pPr marL="245745">
              <a:lnSpc>
                <a:spcPct val="100000"/>
              </a:lnSpc>
              <a:spcBef>
                <a:spcPts val="405"/>
              </a:spcBef>
            </a:pPr>
            <a:r>
              <a:rPr sz="2000" dirty="0">
                <a:solidFill>
                  <a:srgbClr val="000000"/>
                </a:solidFill>
              </a:rPr>
              <a:t>1</a:t>
            </a:r>
            <a:r>
              <a:rPr sz="2000" spc="-400" dirty="0">
                <a:solidFill>
                  <a:srgbClr val="000000"/>
                </a:solidFill>
              </a:rPr>
              <a:t> </a:t>
            </a:r>
            <a:r>
              <a:rPr sz="2000" dirty="0">
                <a:solidFill>
                  <a:srgbClr val="000000"/>
                </a:solidFill>
              </a:rPr>
              <a:t>.</a:t>
            </a:r>
            <a:r>
              <a:rPr sz="2000" spc="-395" dirty="0">
                <a:solidFill>
                  <a:srgbClr val="000000"/>
                </a:solidFill>
              </a:rPr>
              <a:t> </a:t>
            </a:r>
            <a:r>
              <a:rPr sz="2000" dirty="0">
                <a:solidFill>
                  <a:srgbClr val="000000"/>
                </a:solidFill>
              </a:rPr>
              <a:t>2</a:t>
            </a:r>
            <a:r>
              <a:rPr sz="2000" spc="-395" dirty="0">
                <a:solidFill>
                  <a:srgbClr val="000000"/>
                </a:solidFill>
              </a:rPr>
              <a:t> </a:t>
            </a:r>
            <a:r>
              <a:rPr sz="2000" spc="200" dirty="0" err="1">
                <a:solidFill>
                  <a:srgbClr val="000000"/>
                </a:solidFill>
              </a:rPr>
              <a:t>数据</a:t>
            </a:r>
            <a:r>
              <a:rPr sz="2000" spc="190" dirty="0" err="1">
                <a:solidFill>
                  <a:srgbClr val="000000"/>
                </a:solidFill>
              </a:rPr>
              <a:t>驱</a:t>
            </a:r>
            <a:r>
              <a:rPr sz="2000" spc="200" dirty="0" err="1">
                <a:solidFill>
                  <a:srgbClr val="000000"/>
                </a:solidFill>
              </a:rPr>
              <a:t>动</a:t>
            </a:r>
            <a:r>
              <a:rPr sz="2000" spc="190" dirty="0" err="1">
                <a:solidFill>
                  <a:srgbClr val="000000"/>
                </a:solidFill>
              </a:rPr>
              <a:t>的</a:t>
            </a:r>
            <a:r>
              <a:rPr lang="zh-CN" altLang="en-US" sz="2000" spc="190" dirty="0">
                <a:solidFill>
                  <a:srgbClr val="000000"/>
                </a:solidFill>
              </a:rPr>
              <a:t>业务融合</a:t>
            </a:r>
            <a:endParaRPr sz="2000" dirty="0"/>
          </a:p>
        </p:txBody>
      </p:sp>
      <p:sp>
        <p:nvSpPr>
          <p:cNvPr id="5" name="object 5"/>
          <p:cNvSpPr txBox="1"/>
          <p:nvPr/>
        </p:nvSpPr>
        <p:spPr>
          <a:xfrm>
            <a:off x="988567" y="1353058"/>
            <a:ext cx="5717033" cy="4731423"/>
          </a:xfrm>
          <a:prstGeom prst="rect">
            <a:avLst/>
          </a:prstGeom>
        </p:spPr>
        <p:txBody>
          <a:bodyPr vert="horz" wrap="square" lIns="0" tIns="12065" rIns="0" bIns="0" rtlCol="0">
            <a:spAutoFit/>
          </a:bodyPr>
          <a:lstStyle/>
          <a:p>
            <a:pPr marL="12700" marR="5080" algn="just">
              <a:lnSpc>
                <a:spcPct val="100200"/>
              </a:lnSpc>
              <a:spcBef>
                <a:spcPts val="95"/>
              </a:spcBef>
            </a:pPr>
            <a:r>
              <a:rPr sz="1800" dirty="0">
                <a:latin typeface="微软雅黑"/>
                <a:cs typeface="微软雅黑"/>
              </a:rPr>
              <a:t>工程建设涉及人员数量大、资金多，且项目周期长，由于目标不一致或利益分配不均，纠纷和争议多 发。但是，这一类问题的处理难度较大，主要原因在于，建设项目的独特性提高了举证的难度，若处 理不当，容易引发更大的事件，影响社会安定，甚至有损司法的公信力。因此，主管部门对待这类问 题会非常慎重。</a:t>
            </a:r>
          </a:p>
          <a:p>
            <a:pPr marL="12700">
              <a:lnSpc>
                <a:spcPts val="2150"/>
              </a:lnSpc>
            </a:pPr>
            <a:r>
              <a:rPr sz="1800" spc="-5" dirty="0">
                <a:latin typeface="微软雅黑"/>
                <a:cs typeface="微软雅黑"/>
              </a:rPr>
              <a:t>数据的缺失是行业协调难度大的重要原因，当前的各种记录方式都不具有回溯力，也加大了质量终生</a:t>
            </a:r>
            <a:endParaRPr sz="1800" dirty="0">
              <a:latin typeface="微软雅黑"/>
              <a:cs typeface="微软雅黑"/>
            </a:endParaRPr>
          </a:p>
          <a:p>
            <a:pPr marL="12700" marR="5080">
              <a:lnSpc>
                <a:spcPct val="100000"/>
              </a:lnSpc>
              <a:spcBef>
                <a:spcPts val="15"/>
              </a:spcBef>
            </a:pPr>
            <a:r>
              <a:rPr sz="1800" dirty="0">
                <a:latin typeface="微软雅黑"/>
                <a:cs typeface="微软雅黑"/>
              </a:rPr>
              <a:t>制的实施难度。工程建造平台在物联网和移动互联网的支持下，设</a:t>
            </a:r>
            <a:r>
              <a:rPr sz="1800" spc="5" dirty="0">
                <a:latin typeface="微软雅黑"/>
                <a:cs typeface="微软雅黑"/>
              </a:rPr>
              <a:t>计</a:t>
            </a:r>
            <a:r>
              <a:rPr sz="1800" dirty="0">
                <a:latin typeface="Arial"/>
                <a:cs typeface="Arial"/>
              </a:rPr>
              <a:t>-</a:t>
            </a:r>
            <a:r>
              <a:rPr sz="1800" dirty="0">
                <a:latin typeface="微软雅黑"/>
                <a:cs typeface="微软雅黑"/>
              </a:rPr>
              <a:t>施工</a:t>
            </a:r>
            <a:r>
              <a:rPr sz="1800" dirty="0">
                <a:latin typeface="Arial"/>
                <a:cs typeface="Arial"/>
              </a:rPr>
              <a:t>-</a:t>
            </a:r>
            <a:r>
              <a:rPr sz="1800" dirty="0">
                <a:latin typeface="微软雅黑"/>
                <a:cs typeface="微软雅黑"/>
              </a:rPr>
              <a:t>运营的每一个环节都将产 生过程记录并形成终身责任信息档案，提高了工程数据的透明度，为主管部门进行工程争议追溯、工 程调解论证以及工程事故调查提供了原始资料，实现了过程监管和质量追溯，也促进了行业多方的协 调。另一方面，工程建造平台的资源整合以及服务匹配功能，也促使建造业企业着力发展自身核心业 </a:t>
            </a:r>
            <a:r>
              <a:rPr sz="1800" spc="-5" dirty="0">
                <a:latin typeface="微软雅黑"/>
                <a:cs typeface="微软雅黑"/>
              </a:rPr>
              <a:t>务，加大了不同参建主体之间的合作紧密程度，促进行业共同发展。</a:t>
            </a:r>
            <a:endParaRPr sz="1800" dirty="0">
              <a:latin typeface="微软雅黑"/>
              <a:cs typeface="微软雅黑"/>
            </a:endParaRPr>
          </a:p>
        </p:txBody>
      </p:sp>
      <p:pic>
        <p:nvPicPr>
          <p:cNvPr id="2" name="luvvoice.com-20240823-4RNW">
            <a:hlinkClick r:id="" action="ppaction://media"/>
            <a:extLst>
              <a:ext uri="{FF2B5EF4-FFF2-40B4-BE49-F238E27FC236}">
                <a16:creationId xmlns:a16="http://schemas.microsoft.com/office/drawing/2014/main" id="{87F2DD73-B0A6-E98F-39A9-7C5344383F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pic>
        <p:nvPicPr>
          <p:cNvPr id="6" name="图片 5">
            <a:extLst>
              <a:ext uri="{FF2B5EF4-FFF2-40B4-BE49-F238E27FC236}">
                <a16:creationId xmlns:a16="http://schemas.microsoft.com/office/drawing/2014/main" id="{5A5FFB32-B326-A350-A2C2-7D3D2B528A3C}"/>
              </a:ext>
            </a:extLst>
          </p:cNvPr>
          <p:cNvPicPr>
            <a:picLocks noChangeAspect="1"/>
          </p:cNvPicPr>
          <p:nvPr/>
        </p:nvPicPr>
        <p:blipFill>
          <a:blip r:embed="rId6"/>
          <a:stretch>
            <a:fillRect/>
          </a:stretch>
        </p:blipFill>
        <p:spPr>
          <a:xfrm>
            <a:off x="7086600" y="1735617"/>
            <a:ext cx="4637928" cy="33867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15848" y="82557"/>
            <a:ext cx="3963035" cy="808355"/>
          </a:xfrm>
          <a:prstGeom prst="rect">
            <a:avLst/>
          </a:prstGeom>
        </p:spPr>
        <p:txBody>
          <a:bodyPr vert="horz" wrap="square" lIns="0" tIns="73025" rIns="0" bIns="0" rtlCol="0">
            <a:spAutoFit/>
          </a:bodyPr>
          <a:lstStyle/>
          <a:p>
            <a:pPr marL="12700">
              <a:lnSpc>
                <a:spcPct val="100000"/>
              </a:lnSpc>
              <a:spcBef>
                <a:spcPts val="575"/>
              </a:spcBef>
            </a:pPr>
            <a:r>
              <a:rPr sz="2400" spc="200" dirty="0">
                <a:solidFill>
                  <a:srgbClr val="000000"/>
                </a:solidFill>
              </a:rPr>
              <a:t>1.工程项目管理平台化</a:t>
            </a:r>
            <a:r>
              <a:rPr sz="2400" spc="190" dirty="0">
                <a:solidFill>
                  <a:srgbClr val="000000"/>
                </a:solidFill>
              </a:rPr>
              <a:t>治</a:t>
            </a:r>
            <a:r>
              <a:rPr sz="2400" dirty="0">
                <a:solidFill>
                  <a:srgbClr val="000000"/>
                </a:solidFill>
              </a:rPr>
              <a:t>理</a:t>
            </a:r>
            <a:endParaRPr sz="2400" dirty="0"/>
          </a:p>
          <a:p>
            <a:pPr marL="245745">
              <a:lnSpc>
                <a:spcPct val="100000"/>
              </a:lnSpc>
              <a:spcBef>
                <a:spcPts val="405"/>
              </a:spcBef>
            </a:pPr>
            <a:r>
              <a:rPr sz="2000" dirty="0">
                <a:solidFill>
                  <a:srgbClr val="000000"/>
                </a:solidFill>
              </a:rPr>
              <a:t>1</a:t>
            </a:r>
            <a:r>
              <a:rPr sz="2000" spc="-400" dirty="0">
                <a:solidFill>
                  <a:srgbClr val="000000"/>
                </a:solidFill>
              </a:rPr>
              <a:t> </a:t>
            </a:r>
            <a:r>
              <a:rPr sz="2000" dirty="0">
                <a:solidFill>
                  <a:srgbClr val="000000"/>
                </a:solidFill>
              </a:rPr>
              <a:t>.</a:t>
            </a:r>
            <a:r>
              <a:rPr sz="2000" spc="-395" dirty="0">
                <a:solidFill>
                  <a:srgbClr val="000000"/>
                </a:solidFill>
              </a:rPr>
              <a:t> </a:t>
            </a:r>
            <a:r>
              <a:rPr sz="2000" dirty="0">
                <a:solidFill>
                  <a:srgbClr val="000000"/>
                </a:solidFill>
              </a:rPr>
              <a:t>3</a:t>
            </a:r>
            <a:r>
              <a:rPr sz="2000" spc="-395" dirty="0">
                <a:solidFill>
                  <a:srgbClr val="000000"/>
                </a:solidFill>
              </a:rPr>
              <a:t> </a:t>
            </a:r>
            <a:r>
              <a:rPr sz="2000" spc="200" dirty="0">
                <a:solidFill>
                  <a:srgbClr val="000000"/>
                </a:solidFill>
              </a:rPr>
              <a:t>数据</a:t>
            </a:r>
            <a:r>
              <a:rPr sz="2000" spc="190" dirty="0">
                <a:solidFill>
                  <a:srgbClr val="000000"/>
                </a:solidFill>
              </a:rPr>
              <a:t>驱</a:t>
            </a:r>
            <a:r>
              <a:rPr sz="2000" spc="200" dirty="0">
                <a:solidFill>
                  <a:srgbClr val="000000"/>
                </a:solidFill>
              </a:rPr>
              <a:t>动</a:t>
            </a:r>
            <a:r>
              <a:rPr sz="2000" spc="190" dirty="0">
                <a:solidFill>
                  <a:srgbClr val="000000"/>
                </a:solidFill>
              </a:rPr>
              <a:t>的标</a:t>
            </a:r>
            <a:r>
              <a:rPr sz="2000" spc="200" dirty="0">
                <a:solidFill>
                  <a:srgbClr val="000000"/>
                </a:solidFill>
              </a:rPr>
              <a:t>准</a:t>
            </a:r>
            <a:r>
              <a:rPr sz="2000" spc="190" dirty="0">
                <a:solidFill>
                  <a:srgbClr val="000000"/>
                </a:solidFill>
              </a:rPr>
              <a:t>制</a:t>
            </a:r>
            <a:r>
              <a:rPr sz="2000" dirty="0">
                <a:solidFill>
                  <a:srgbClr val="000000"/>
                </a:solidFill>
              </a:rPr>
              <a:t>定</a:t>
            </a:r>
            <a:endParaRPr sz="2000" dirty="0"/>
          </a:p>
        </p:txBody>
      </p:sp>
      <p:sp>
        <p:nvSpPr>
          <p:cNvPr id="5" name="object 5"/>
          <p:cNvSpPr txBox="1"/>
          <p:nvPr/>
        </p:nvSpPr>
        <p:spPr>
          <a:xfrm>
            <a:off x="962583" y="1219200"/>
            <a:ext cx="10083800" cy="2771140"/>
          </a:xfrm>
          <a:prstGeom prst="rect">
            <a:avLst/>
          </a:prstGeom>
        </p:spPr>
        <p:txBody>
          <a:bodyPr vert="horz" wrap="square" lIns="0" tIns="12065" rIns="0" bIns="0" rtlCol="0">
            <a:spAutoFit/>
          </a:bodyPr>
          <a:lstStyle/>
          <a:p>
            <a:pPr marL="12700" marR="5080" algn="just">
              <a:lnSpc>
                <a:spcPct val="100099"/>
              </a:lnSpc>
              <a:spcBef>
                <a:spcPts val="95"/>
              </a:spcBef>
            </a:pPr>
            <a:r>
              <a:rPr sz="1800" dirty="0">
                <a:latin typeface="微软雅黑"/>
                <a:cs typeface="微软雅黑"/>
              </a:rPr>
              <a:t>标准是为在一定范围内获得最佳秩序，经协商一致制定并由公认机构批准，共同使用的和重复使用的 一种规范性文件。建造业长久以来实行粗放式增长，通过标准的制定以及标准化的实施，提高了建造 效率，保证了建造产品质量，节约资源，保护环境，为行业带来更好的经济效益和社会效益。但是， 标准化的实施也会面临一定的困境。由于无法及时获得工程数据，标准制定部门很难对现有标准的应 </a:t>
            </a:r>
            <a:r>
              <a:rPr sz="1800" spc="-5" dirty="0">
                <a:latin typeface="微软雅黑"/>
                <a:cs typeface="微软雅黑"/>
              </a:rPr>
              <a:t>用情况进行分析，也难以获得实施反馈，进而影响工程标准的更新决策，阻碍了新型建筑体系和施工 </a:t>
            </a:r>
            <a:r>
              <a:rPr sz="1800" dirty="0">
                <a:latin typeface="微软雅黑"/>
                <a:cs typeface="微软雅黑"/>
              </a:rPr>
              <a:t>技术的推广。</a:t>
            </a:r>
          </a:p>
          <a:p>
            <a:pPr marL="12700" marR="5080" algn="just">
              <a:lnSpc>
                <a:spcPts val="2160"/>
              </a:lnSpc>
              <a:spcBef>
                <a:spcPts val="60"/>
              </a:spcBef>
            </a:pPr>
            <a:r>
              <a:rPr sz="1800" dirty="0">
                <a:latin typeface="微软雅黑"/>
                <a:cs typeface="微软雅黑"/>
              </a:rPr>
              <a:t>工程建造平台通过汇聚工程资源与服务，实时监控建造活动运行状态，通过存储工程建造数据，并对 其分析处理，可以及时掌握工程标准的应用现状，发现标准化实施过程的问题，为行业主管部门的监 管工作提供依据，并为标准的更新决策收集建议，加速工程标准的迭代，促进新技术的推广，驱动建</a:t>
            </a:r>
          </a:p>
          <a:p>
            <a:pPr marL="12700" algn="just">
              <a:lnSpc>
                <a:spcPts val="2100"/>
              </a:lnSpc>
            </a:pPr>
            <a:r>
              <a:rPr sz="1800" spc="-5" dirty="0">
                <a:latin typeface="微软雅黑"/>
                <a:cs typeface="微软雅黑"/>
              </a:rPr>
              <a:t>造业进一步向工业化转型。</a:t>
            </a:r>
            <a:endParaRPr sz="1800" dirty="0">
              <a:latin typeface="微软雅黑"/>
              <a:cs typeface="微软雅黑"/>
            </a:endParaRPr>
          </a:p>
        </p:txBody>
      </p:sp>
      <p:pic>
        <p:nvPicPr>
          <p:cNvPr id="2" name="luvvoice.com-20240823-097s">
            <a:hlinkClick r:id="" action="ppaction://media"/>
            <a:extLst>
              <a:ext uri="{FF2B5EF4-FFF2-40B4-BE49-F238E27FC236}">
                <a16:creationId xmlns:a16="http://schemas.microsoft.com/office/drawing/2014/main" id="{1733C72E-A1FB-48D1-120D-7F7ABDB40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pic>
        <p:nvPicPr>
          <p:cNvPr id="1026" name="Picture 2">
            <a:extLst>
              <a:ext uri="{FF2B5EF4-FFF2-40B4-BE49-F238E27FC236}">
                <a16:creationId xmlns:a16="http://schemas.microsoft.com/office/drawing/2014/main" id="{D31D3BB5-70C9-C6F4-7377-5F52B526A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6183" y="3977640"/>
            <a:ext cx="6667500" cy="2657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15848" y="82557"/>
            <a:ext cx="3963035" cy="808355"/>
          </a:xfrm>
          <a:prstGeom prst="rect">
            <a:avLst/>
          </a:prstGeom>
        </p:spPr>
        <p:txBody>
          <a:bodyPr vert="horz" wrap="square" lIns="0" tIns="73025" rIns="0" bIns="0" rtlCol="0">
            <a:spAutoFit/>
          </a:bodyPr>
          <a:lstStyle/>
          <a:p>
            <a:pPr marL="12700">
              <a:lnSpc>
                <a:spcPct val="100000"/>
              </a:lnSpc>
              <a:spcBef>
                <a:spcPts val="575"/>
              </a:spcBef>
            </a:pPr>
            <a:r>
              <a:rPr sz="2400" spc="200" dirty="0">
                <a:solidFill>
                  <a:srgbClr val="000000"/>
                </a:solidFill>
              </a:rPr>
              <a:t>1.工程项目管理平台化</a:t>
            </a:r>
            <a:r>
              <a:rPr sz="2400" spc="190" dirty="0">
                <a:solidFill>
                  <a:srgbClr val="000000"/>
                </a:solidFill>
              </a:rPr>
              <a:t>治</a:t>
            </a:r>
            <a:r>
              <a:rPr sz="2400" dirty="0">
                <a:solidFill>
                  <a:srgbClr val="000000"/>
                </a:solidFill>
              </a:rPr>
              <a:t>理</a:t>
            </a:r>
            <a:endParaRPr sz="2400" dirty="0"/>
          </a:p>
          <a:p>
            <a:pPr marL="245745">
              <a:lnSpc>
                <a:spcPct val="100000"/>
              </a:lnSpc>
              <a:spcBef>
                <a:spcPts val="405"/>
              </a:spcBef>
            </a:pPr>
            <a:r>
              <a:rPr sz="2000" dirty="0">
                <a:solidFill>
                  <a:srgbClr val="000000"/>
                </a:solidFill>
              </a:rPr>
              <a:t>1</a:t>
            </a:r>
            <a:r>
              <a:rPr sz="2000" spc="-400" dirty="0">
                <a:solidFill>
                  <a:srgbClr val="000000"/>
                </a:solidFill>
              </a:rPr>
              <a:t> </a:t>
            </a:r>
            <a:r>
              <a:rPr sz="2000" dirty="0">
                <a:solidFill>
                  <a:srgbClr val="000000"/>
                </a:solidFill>
              </a:rPr>
              <a:t>.</a:t>
            </a:r>
            <a:r>
              <a:rPr sz="2000" spc="-395" dirty="0">
                <a:solidFill>
                  <a:srgbClr val="000000"/>
                </a:solidFill>
              </a:rPr>
              <a:t> </a:t>
            </a:r>
            <a:r>
              <a:rPr sz="2000" dirty="0">
                <a:solidFill>
                  <a:srgbClr val="000000"/>
                </a:solidFill>
              </a:rPr>
              <a:t>4</a:t>
            </a:r>
            <a:r>
              <a:rPr sz="2000" spc="-395" dirty="0">
                <a:solidFill>
                  <a:srgbClr val="000000"/>
                </a:solidFill>
              </a:rPr>
              <a:t> </a:t>
            </a:r>
            <a:r>
              <a:rPr sz="2000" spc="200" dirty="0">
                <a:solidFill>
                  <a:srgbClr val="000000"/>
                </a:solidFill>
              </a:rPr>
              <a:t>数据</a:t>
            </a:r>
            <a:r>
              <a:rPr sz="2000" spc="190" dirty="0">
                <a:solidFill>
                  <a:srgbClr val="000000"/>
                </a:solidFill>
              </a:rPr>
              <a:t>驱</a:t>
            </a:r>
            <a:r>
              <a:rPr sz="2000" spc="200" dirty="0">
                <a:solidFill>
                  <a:srgbClr val="000000"/>
                </a:solidFill>
              </a:rPr>
              <a:t>动</a:t>
            </a:r>
            <a:r>
              <a:rPr sz="2000" spc="190" dirty="0">
                <a:solidFill>
                  <a:srgbClr val="000000"/>
                </a:solidFill>
              </a:rPr>
              <a:t>的企</a:t>
            </a:r>
            <a:r>
              <a:rPr sz="2000" spc="200" dirty="0">
                <a:solidFill>
                  <a:srgbClr val="000000"/>
                </a:solidFill>
              </a:rPr>
              <a:t>业</a:t>
            </a:r>
            <a:r>
              <a:rPr sz="2000" spc="190" dirty="0">
                <a:solidFill>
                  <a:srgbClr val="000000"/>
                </a:solidFill>
              </a:rPr>
              <a:t>自</a:t>
            </a:r>
            <a:r>
              <a:rPr sz="2000" dirty="0">
                <a:solidFill>
                  <a:srgbClr val="000000"/>
                </a:solidFill>
              </a:rPr>
              <a:t>治</a:t>
            </a:r>
            <a:endParaRPr sz="2000" dirty="0"/>
          </a:p>
        </p:txBody>
      </p:sp>
      <p:sp>
        <p:nvSpPr>
          <p:cNvPr id="5" name="object 5"/>
          <p:cNvSpPr txBox="1"/>
          <p:nvPr/>
        </p:nvSpPr>
        <p:spPr>
          <a:xfrm>
            <a:off x="557105" y="1429258"/>
            <a:ext cx="4345433" cy="4921604"/>
          </a:xfrm>
          <a:prstGeom prst="rect">
            <a:avLst/>
          </a:prstGeom>
        </p:spPr>
        <p:txBody>
          <a:bodyPr vert="horz" wrap="square" lIns="0" tIns="12065" rIns="0" bIns="0" rtlCol="0">
            <a:spAutoFit/>
          </a:bodyPr>
          <a:lstStyle/>
          <a:p>
            <a:pPr marL="12700" marR="5080" algn="just">
              <a:lnSpc>
                <a:spcPct val="100200"/>
              </a:lnSpc>
              <a:spcBef>
                <a:spcPts val="95"/>
              </a:spcBef>
            </a:pPr>
            <a:r>
              <a:rPr sz="1400" dirty="0">
                <a:latin typeface="微软雅黑"/>
                <a:cs typeface="微软雅黑"/>
              </a:rPr>
              <a:t>建筑企业长久以来粗放式的增长模式，在当前城镇化建设达到一定水平时出现了发展瓶颈，市场逐渐 萎缩的同时，竞争日渐激烈。单一的盈利模式，使得企业只能通过压缩利润空间来获得项目来源，互 相压价不仅严重扰乱了建筑市场秩序，还牺牲了建造产品质量，造成工程事故频发。究其根源，当前 建筑企业固守原有商业模式，脱离了市场需求，故步自封。</a:t>
            </a:r>
          </a:p>
          <a:p>
            <a:pPr marL="12700">
              <a:lnSpc>
                <a:spcPts val="2150"/>
              </a:lnSpc>
            </a:pPr>
            <a:r>
              <a:rPr sz="1400" spc="-5" dirty="0">
                <a:latin typeface="微软雅黑"/>
                <a:cs typeface="微软雅黑"/>
              </a:rPr>
              <a:t>建筑企业需要对市场供需现状、用户需求进行充分的调研与分析，结合自身的优势，拓展业务，提高</a:t>
            </a:r>
            <a:endParaRPr sz="1400" dirty="0">
              <a:latin typeface="微软雅黑"/>
              <a:cs typeface="微软雅黑"/>
            </a:endParaRPr>
          </a:p>
          <a:p>
            <a:pPr marL="12700" marR="5080" algn="just">
              <a:lnSpc>
                <a:spcPct val="100099"/>
              </a:lnSpc>
            </a:pPr>
            <a:r>
              <a:rPr sz="1400" dirty="0">
                <a:latin typeface="微软雅黑"/>
                <a:cs typeface="微软雅黑"/>
              </a:rPr>
              <a:t>自身的核心竞争力。但传统情况下，建筑企业的市场信息获取能力有限，决策难度大。工程建造平台 收集了真实的用户需求、市场供需以及建造服务质量数据，通过对这些数据进行挖掘，可以发现建筑 市场隐藏的商机，为企业的战略转移、组织重构提供决策支持。同时，这种以建造服务需求为导向的 方式，促使建筑企业不断去满足客户个性化的需求，也提升了企业的创新力和竞争力，促进建造业向 </a:t>
            </a:r>
            <a:r>
              <a:rPr sz="1400" spc="-5" dirty="0">
                <a:latin typeface="微软雅黑"/>
                <a:cs typeface="微软雅黑"/>
              </a:rPr>
              <a:t>服务化转型。</a:t>
            </a:r>
            <a:endParaRPr sz="1400" dirty="0">
              <a:latin typeface="微软雅黑"/>
              <a:cs typeface="微软雅黑"/>
            </a:endParaRPr>
          </a:p>
          <a:p>
            <a:pPr marL="12700" marR="5080" algn="just">
              <a:lnSpc>
                <a:spcPts val="2170"/>
              </a:lnSpc>
              <a:spcBef>
                <a:spcPts val="55"/>
              </a:spcBef>
            </a:pPr>
            <a:r>
              <a:rPr sz="1400" dirty="0">
                <a:latin typeface="微软雅黑"/>
                <a:cs typeface="微软雅黑"/>
              </a:rPr>
              <a:t>行业平台数据的充分利用，不仅能解决了长期存在于建造业的顽疾，也为建造业的转型升级和可持续 发展提供了必要的平台保证。进一步为企业的系统管理和政府的轻型化监管提供了底层数据支持。</a:t>
            </a:r>
          </a:p>
        </p:txBody>
      </p:sp>
      <p:pic>
        <p:nvPicPr>
          <p:cNvPr id="2" name="luvvoice.com-20240823-QEDw">
            <a:hlinkClick r:id="" action="ppaction://media"/>
            <a:extLst>
              <a:ext uri="{FF2B5EF4-FFF2-40B4-BE49-F238E27FC236}">
                <a16:creationId xmlns:a16="http://schemas.microsoft.com/office/drawing/2014/main" id="{BCAA172D-FF3E-71E9-FB78-F6DF9A19B0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pic>
        <p:nvPicPr>
          <p:cNvPr id="7" name="图片 6">
            <a:extLst>
              <a:ext uri="{FF2B5EF4-FFF2-40B4-BE49-F238E27FC236}">
                <a16:creationId xmlns:a16="http://schemas.microsoft.com/office/drawing/2014/main" id="{47B79D40-4FDC-9C4B-8C63-216FFF9874B3}"/>
              </a:ext>
            </a:extLst>
          </p:cNvPr>
          <p:cNvPicPr>
            <a:picLocks noChangeAspect="1"/>
          </p:cNvPicPr>
          <p:nvPr/>
        </p:nvPicPr>
        <p:blipFill>
          <a:blip r:embed="rId6"/>
          <a:stretch>
            <a:fillRect/>
          </a:stretch>
        </p:blipFill>
        <p:spPr>
          <a:xfrm>
            <a:off x="5181600" y="1295400"/>
            <a:ext cx="6578938" cy="49342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91940" y="2601467"/>
            <a:ext cx="7298690" cy="1024255"/>
          </a:xfrm>
          <a:custGeom>
            <a:avLst/>
            <a:gdLst/>
            <a:ahLst/>
            <a:cxnLst/>
            <a:rect l="l" t="t" r="r" b="b"/>
            <a:pathLst>
              <a:path w="7298690" h="1024254">
                <a:moveTo>
                  <a:pt x="0" y="1024128"/>
                </a:moveTo>
                <a:lnTo>
                  <a:pt x="7298435" y="1024128"/>
                </a:lnTo>
                <a:lnTo>
                  <a:pt x="7298435" y="0"/>
                </a:lnTo>
                <a:lnTo>
                  <a:pt x="0" y="0"/>
                </a:lnTo>
                <a:lnTo>
                  <a:pt x="0" y="1024128"/>
                </a:lnTo>
                <a:close/>
              </a:path>
            </a:pathLst>
          </a:custGeom>
          <a:solidFill>
            <a:srgbClr val="000000">
              <a:alpha val="79998"/>
            </a:srgbClr>
          </a:solidFill>
        </p:spPr>
        <p:txBody>
          <a:bodyPr wrap="square" lIns="0" tIns="0" rIns="0" bIns="0" rtlCol="0"/>
          <a:lstStyle/>
          <a:p>
            <a:endParaRPr/>
          </a:p>
        </p:txBody>
      </p:sp>
      <p:sp>
        <p:nvSpPr>
          <p:cNvPr id="3" name="object 3"/>
          <p:cNvSpPr txBox="1">
            <a:spLocks noGrp="1"/>
          </p:cNvSpPr>
          <p:nvPr>
            <p:ph type="title"/>
          </p:nvPr>
        </p:nvSpPr>
        <p:spPr>
          <a:xfrm>
            <a:off x="4193285" y="2708529"/>
            <a:ext cx="5862320" cy="878840"/>
          </a:xfrm>
          <a:prstGeom prst="rect">
            <a:avLst/>
          </a:prstGeom>
        </p:spPr>
        <p:txBody>
          <a:bodyPr vert="horz" wrap="square" lIns="0" tIns="12065" rIns="0" bIns="0" rtlCol="0">
            <a:spAutoFit/>
          </a:bodyPr>
          <a:lstStyle/>
          <a:p>
            <a:pPr marL="1594485" marR="5080" indent="-1582420">
              <a:lnSpc>
                <a:spcPct val="100000"/>
              </a:lnSpc>
              <a:spcBef>
                <a:spcPts val="95"/>
              </a:spcBef>
              <a:tabLst>
                <a:tab pos="895985" algn="l"/>
              </a:tabLst>
            </a:pPr>
            <a:r>
              <a:rPr sz="2800" spc="195" dirty="0">
                <a:solidFill>
                  <a:srgbClr val="FFFFFF"/>
                </a:solidFill>
              </a:rPr>
              <a:t>0</a:t>
            </a:r>
            <a:r>
              <a:rPr sz="2800" spc="-5" dirty="0">
                <a:solidFill>
                  <a:srgbClr val="FFFFFF"/>
                </a:solidFill>
              </a:rPr>
              <a:t>2</a:t>
            </a:r>
            <a:r>
              <a:rPr sz="2800" dirty="0">
                <a:solidFill>
                  <a:srgbClr val="FFFFFF"/>
                </a:solidFill>
              </a:rPr>
              <a:t>	</a:t>
            </a:r>
            <a:r>
              <a:rPr sz="2800" spc="195" dirty="0">
                <a:solidFill>
                  <a:srgbClr val="FFFFFF"/>
                </a:solidFill>
              </a:rPr>
              <a:t>工程项目管理信息系统在建筑 市场监督管理中的应用</a:t>
            </a:r>
            <a:endParaRPr sz="2800" dirty="0"/>
          </a:p>
        </p:txBody>
      </p:sp>
      <p:sp>
        <p:nvSpPr>
          <p:cNvPr id="4" name="object 4"/>
          <p:cNvSpPr/>
          <p:nvPr/>
        </p:nvSpPr>
        <p:spPr>
          <a:xfrm>
            <a:off x="559308" y="2161032"/>
            <a:ext cx="3381755" cy="2535936"/>
          </a:xfrm>
          <a:prstGeom prst="rect">
            <a:avLst/>
          </a:prstGeom>
          <a:blipFill>
            <a:blip r:embed="rId5" cstate="print"/>
            <a:stretch>
              <a:fillRect/>
            </a:stretch>
          </a:blipFill>
        </p:spPr>
        <p:txBody>
          <a:bodyPr wrap="square" lIns="0" tIns="0" rIns="0" bIns="0" rtlCol="0"/>
          <a:lstStyle/>
          <a:p>
            <a:endParaRPr/>
          </a:p>
        </p:txBody>
      </p:sp>
      <p:pic>
        <p:nvPicPr>
          <p:cNvPr id="5" name="luvvoice.com-20240823-1hQQ">
            <a:hlinkClick r:id="" action="ppaction://media"/>
            <a:extLst>
              <a:ext uri="{FF2B5EF4-FFF2-40B4-BE49-F238E27FC236}">
                <a16:creationId xmlns:a16="http://schemas.microsoft.com/office/drawing/2014/main" id="{02518250-8355-7661-171F-FB4DF355F1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53723" y="1452372"/>
            <a:ext cx="0" cy="4845050"/>
          </a:xfrm>
          <a:custGeom>
            <a:avLst/>
            <a:gdLst/>
            <a:ahLst/>
            <a:cxnLst/>
            <a:rect l="l" t="t" r="r" b="b"/>
            <a:pathLst>
              <a:path h="4845050">
                <a:moveTo>
                  <a:pt x="0" y="0"/>
                </a:moveTo>
                <a:lnTo>
                  <a:pt x="0" y="4845050"/>
                </a:lnTo>
              </a:path>
            </a:pathLst>
          </a:custGeom>
          <a:ln w="6096">
            <a:solidFill>
              <a:srgbClr val="000000"/>
            </a:solidFill>
          </a:ln>
        </p:spPr>
        <p:txBody>
          <a:bodyPr wrap="square" lIns="0" tIns="0" rIns="0" bIns="0" rtlCol="0"/>
          <a:lstStyle/>
          <a:p>
            <a:endParaRPr/>
          </a:p>
        </p:txBody>
      </p:sp>
      <p:sp>
        <p:nvSpPr>
          <p:cNvPr id="3" name="object 3"/>
          <p:cNvSpPr txBox="1">
            <a:spLocks noGrp="1"/>
          </p:cNvSpPr>
          <p:nvPr>
            <p:ph type="title"/>
          </p:nvPr>
        </p:nvSpPr>
        <p:spPr>
          <a:xfrm>
            <a:off x="4864100" y="494386"/>
            <a:ext cx="24638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0000"/>
                </a:solidFill>
              </a:rPr>
              <a:t>政府监管数据主体</a:t>
            </a:r>
            <a:endParaRPr sz="2400" dirty="0"/>
          </a:p>
        </p:txBody>
      </p:sp>
      <p:sp>
        <p:nvSpPr>
          <p:cNvPr id="4" name="object 4"/>
          <p:cNvSpPr txBox="1"/>
          <p:nvPr/>
        </p:nvSpPr>
        <p:spPr>
          <a:xfrm>
            <a:off x="3225673" y="1841957"/>
            <a:ext cx="836294" cy="51308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2D75B6"/>
                </a:solidFill>
                <a:latin typeface="微软雅黑"/>
                <a:cs typeface="微软雅黑"/>
              </a:rPr>
              <a:t>建设工程</a:t>
            </a:r>
            <a:endParaRPr sz="1600">
              <a:latin typeface="微软雅黑"/>
              <a:cs typeface="微软雅黑"/>
            </a:endParaRPr>
          </a:p>
          <a:p>
            <a:pPr marL="12700">
              <a:lnSpc>
                <a:spcPct val="100000"/>
              </a:lnSpc>
              <a:spcBef>
                <a:spcPts val="5"/>
              </a:spcBef>
            </a:pPr>
            <a:r>
              <a:rPr sz="1600" b="1" spc="-5" dirty="0">
                <a:solidFill>
                  <a:srgbClr val="2D75B6"/>
                </a:solidFill>
                <a:latin typeface="微软雅黑"/>
                <a:cs typeface="微软雅黑"/>
              </a:rPr>
              <a:t>交易中心</a:t>
            </a:r>
            <a:endParaRPr sz="1600">
              <a:latin typeface="微软雅黑"/>
              <a:cs typeface="微软雅黑"/>
            </a:endParaRPr>
          </a:p>
        </p:txBody>
      </p:sp>
      <p:sp>
        <p:nvSpPr>
          <p:cNvPr id="5" name="object 5"/>
          <p:cNvSpPr txBox="1"/>
          <p:nvPr/>
        </p:nvSpPr>
        <p:spPr>
          <a:xfrm>
            <a:off x="609320" y="3471113"/>
            <a:ext cx="836294" cy="513080"/>
          </a:xfrm>
          <a:prstGeom prst="rect">
            <a:avLst/>
          </a:prstGeom>
        </p:spPr>
        <p:txBody>
          <a:bodyPr vert="horz" wrap="square" lIns="0" tIns="12065" rIns="0" bIns="0" rtlCol="0">
            <a:spAutoFit/>
          </a:bodyPr>
          <a:lstStyle/>
          <a:p>
            <a:pPr algn="ctr">
              <a:lnSpc>
                <a:spcPct val="100000"/>
              </a:lnSpc>
              <a:spcBef>
                <a:spcPts val="95"/>
              </a:spcBef>
            </a:pPr>
            <a:r>
              <a:rPr sz="1600" b="1" spc="-10" dirty="0">
                <a:solidFill>
                  <a:srgbClr val="2D75B6"/>
                </a:solidFill>
                <a:latin typeface="微软雅黑"/>
                <a:cs typeface="微软雅黑"/>
              </a:rPr>
              <a:t>城市建设</a:t>
            </a:r>
            <a:endParaRPr sz="1600">
              <a:latin typeface="微软雅黑"/>
              <a:cs typeface="微软雅黑"/>
            </a:endParaRPr>
          </a:p>
          <a:p>
            <a:pPr marL="37465" algn="ctr">
              <a:lnSpc>
                <a:spcPct val="100000"/>
              </a:lnSpc>
              <a:spcBef>
                <a:spcPts val="5"/>
              </a:spcBef>
            </a:pPr>
            <a:r>
              <a:rPr sz="1600" b="1" spc="-5" dirty="0">
                <a:solidFill>
                  <a:srgbClr val="2D75B6"/>
                </a:solidFill>
                <a:latin typeface="微软雅黑"/>
                <a:cs typeface="微软雅黑"/>
              </a:rPr>
              <a:t>档案馆</a:t>
            </a:r>
            <a:endParaRPr sz="1600">
              <a:latin typeface="微软雅黑"/>
              <a:cs typeface="微软雅黑"/>
            </a:endParaRPr>
          </a:p>
        </p:txBody>
      </p:sp>
      <p:sp>
        <p:nvSpPr>
          <p:cNvPr id="6" name="object 6"/>
          <p:cNvSpPr txBox="1"/>
          <p:nvPr/>
        </p:nvSpPr>
        <p:spPr>
          <a:xfrm>
            <a:off x="1112545" y="4824349"/>
            <a:ext cx="836294" cy="756920"/>
          </a:xfrm>
          <a:prstGeom prst="rect">
            <a:avLst/>
          </a:prstGeom>
        </p:spPr>
        <p:txBody>
          <a:bodyPr vert="horz" wrap="square" lIns="0" tIns="12065" rIns="0" bIns="0" rtlCol="0">
            <a:spAutoFit/>
          </a:bodyPr>
          <a:lstStyle/>
          <a:p>
            <a:pPr marL="12700" marR="5080" indent="240665">
              <a:lnSpc>
                <a:spcPct val="100000"/>
              </a:lnSpc>
              <a:spcBef>
                <a:spcPts val="95"/>
              </a:spcBef>
            </a:pPr>
            <a:r>
              <a:rPr sz="1600" b="1" spc="-5" dirty="0">
                <a:solidFill>
                  <a:srgbClr val="2D75B6"/>
                </a:solidFill>
                <a:latin typeface="微软雅黑"/>
                <a:cs typeface="微软雅黑"/>
              </a:rPr>
              <a:t>城建 安全生产 管理站</a:t>
            </a:r>
            <a:endParaRPr sz="1600">
              <a:latin typeface="微软雅黑"/>
              <a:cs typeface="微软雅黑"/>
            </a:endParaRPr>
          </a:p>
        </p:txBody>
      </p:sp>
      <p:sp>
        <p:nvSpPr>
          <p:cNvPr id="7" name="object 7"/>
          <p:cNvSpPr txBox="1"/>
          <p:nvPr/>
        </p:nvSpPr>
        <p:spPr>
          <a:xfrm>
            <a:off x="2571623" y="5416600"/>
            <a:ext cx="836294" cy="756920"/>
          </a:xfrm>
          <a:prstGeom prst="rect">
            <a:avLst/>
          </a:prstGeom>
        </p:spPr>
        <p:txBody>
          <a:bodyPr vert="horz" wrap="square" lIns="0" tIns="12065" rIns="0" bIns="0" rtlCol="0">
            <a:spAutoFit/>
          </a:bodyPr>
          <a:lstStyle/>
          <a:p>
            <a:pPr marL="12700" marR="5080" indent="240665">
              <a:lnSpc>
                <a:spcPct val="100000"/>
              </a:lnSpc>
              <a:spcBef>
                <a:spcPts val="95"/>
              </a:spcBef>
            </a:pPr>
            <a:r>
              <a:rPr sz="1600" b="1" spc="-5" dirty="0">
                <a:solidFill>
                  <a:srgbClr val="2D75B6"/>
                </a:solidFill>
                <a:latin typeface="微软雅黑"/>
                <a:cs typeface="微软雅黑"/>
              </a:rPr>
              <a:t>市政 工程质量 </a:t>
            </a:r>
            <a:r>
              <a:rPr sz="1600" b="1" spc="-10" dirty="0">
                <a:solidFill>
                  <a:srgbClr val="2D75B6"/>
                </a:solidFill>
                <a:latin typeface="微软雅黑"/>
                <a:cs typeface="微软雅黑"/>
              </a:rPr>
              <a:t>监督站</a:t>
            </a:r>
            <a:endParaRPr sz="1600">
              <a:latin typeface="微软雅黑"/>
              <a:cs typeface="微软雅黑"/>
            </a:endParaRPr>
          </a:p>
        </p:txBody>
      </p:sp>
      <p:sp>
        <p:nvSpPr>
          <p:cNvPr id="8" name="object 8"/>
          <p:cNvSpPr txBox="1"/>
          <p:nvPr/>
        </p:nvSpPr>
        <p:spPr>
          <a:xfrm>
            <a:off x="4171823" y="5411114"/>
            <a:ext cx="836294" cy="756920"/>
          </a:xfrm>
          <a:prstGeom prst="rect">
            <a:avLst/>
          </a:prstGeom>
        </p:spPr>
        <p:txBody>
          <a:bodyPr vert="horz" wrap="square" lIns="0" tIns="12065" rIns="0" bIns="0" rtlCol="0">
            <a:spAutoFit/>
          </a:bodyPr>
          <a:lstStyle/>
          <a:p>
            <a:pPr marL="12700" marR="5080" algn="ctr">
              <a:lnSpc>
                <a:spcPct val="100000"/>
              </a:lnSpc>
              <a:spcBef>
                <a:spcPts val="95"/>
              </a:spcBef>
            </a:pPr>
            <a:r>
              <a:rPr sz="1600" b="1" spc="-5" dirty="0">
                <a:solidFill>
                  <a:srgbClr val="2D75B6"/>
                </a:solidFill>
                <a:latin typeface="微软雅黑"/>
                <a:cs typeface="微软雅黑"/>
              </a:rPr>
              <a:t>建设工程 造价</a:t>
            </a:r>
            <a:endParaRPr sz="1600">
              <a:latin typeface="微软雅黑"/>
              <a:cs typeface="微软雅黑"/>
            </a:endParaRPr>
          </a:p>
          <a:p>
            <a:pPr marL="1270" algn="ctr">
              <a:lnSpc>
                <a:spcPct val="100000"/>
              </a:lnSpc>
            </a:pPr>
            <a:r>
              <a:rPr sz="1600" b="1" spc="-5" dirty="0">
                <a:solidFill>
                  <a:srgbClr val="2D75B6"/>
                </a:solidFill>
                <a:latin typeface="微软雅黑"/>
                <a:cs typeface="微软雅黑"/>
              </a:rPr>
              <a:t>管理站</a:t>
            </a:r>
            <a:endParaRPr sz="1600">
              <a:latin typeface="微软雅黑"/>
              <a:cs typeface="微软雅黑"/>
            </a:endParaRPr>
          </a:p>
        </p:txBody>
      </p:sp>
      <p:sp>
        <p:nvSpPr>
          <p:cNvPr id="9" name="object 9"/>
          <p:cNvSpPr txBox="1"/>
          <p:nvPr/>
        </p:nvSpPr>
        <p:spPr>
          <a:xfrm>
            <a:off x="4978273" y="4017213"/>
            <a:ext cx="836294" cy="757555"/>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2D75B6"/>
                </a:solidFill>
                <a:latin typeface="微软雅黑"/>
                <a:cs typeface="微软雅黑"/>
              </a:rPr>
              <a:t>建设工程</a:t>
            </a:r>
            <a:endParaRPr sz="1600">
              <a:latin typeface="微软雅黑"/>
              <a:cs typeface="微软雅黑"/>
            </a:endParaRPr>
          </a:p>
          <a:p>
            <a:pPr marL="53340" marR="166370" indent="1270" algn="ctr">
              <a:lnSpc>
                <a:spcPct val="100000"/>
              </a:lnSpc>
              <a:spcBef>
                <a:spcPts val="5"/>
              </a:spcBef>
            </a:pPr>
            <a:r>
              <a:rPr sz="1600" b="1" spc="-5" dirty="0">
                <a:solidFill>
                  <a:srgbClr val="2D75B6"/>
                </a:solidFill>
                <a:latin typeface="微软雅黑"/>
                <a:cs typeface="微软雅黑"/>
              </a:rPr>
              <a:t>设计 审查办</a:t>
            </a:r>
            <a:endParaRPr sz="1600">
              <a:latin typeface="微软雅黑"/>
              <a:cs typeface="微软雅黑"/>
            </a:endParaRPr>
          </a:p>
        </p:txBody>
      </p:sp>
      <p:sp>
        <p:nvSpPr>
          <p:cNvPr id="10" name="object 10"/>
          <p:cNvSpPr txBox="1"/>
          <p:nvPr/>
        </p:nvSpPr>
        <p:spPr>
          <a:xfrm>
            <a:off x="4605528" y="2612390"/>
            <a:ext cx="836294" cy="513080"/>
          </a:xfrm>
          <a:prstGeom prst="rect">
            <a:avLst/>
          </a:prstGeom>
        </p:spPr>
        <p:txBody>
          <a:bodyPr vert="horz" wrap="square" lIns="0" tIns="12065" rIns="0" bIns="0" rtlCol="0">
            <a:spAutoFit/>
          </a:bodyPr>
          <a:lstStyle/>
          <a:p>
            <a:pPr marL="132715" marR="5080" indent="-120650">
              <a:lnSpc>
                <a:spcPct val="100000"/>
              </a:lnSpc>
              <a:spcBef>
                <a:spcPts val="95"/>
              </a:spcBef>
            </a:pPr>
            <a:r>
              <a:rPr sz="1600" b="1" spc="-5" dirty="0">
                <a:solidFill>
                  <a:srgbClr val="2D75B6"/>
                </a:solidFill>
                <a:latin typeface="微软雅黑"/>
                <a:cs typeface="微软雅黑"/>
              </a:rPr>
              <a:t>建设市场 管理站</a:t>
            </a:r>
            <a:endParaRPr sz="1600">
              <a:latin typeface="微软雅黑"/>
              <a:cs typeface="微软雅黑"/>
            </a:endParaRPr>
          </a:p>
        </p:txBody>
      </p:sp>
      <p:sp>
        <p:nvSpPr>
          <p:cNvPr id="11" name="object 11"/>
          <p:cNvSpPr txBox="1"/>
          <p:nvPr/>
        </p:nvSpPr>
        <p:spPr>
          <a:xfrm>
            <a:off x="1763649" y="1901062"/>
            <a:ext cx="836294" cy="51308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2D75B6"/>
                </a:solidFill>
                <a:latin typeface="微软雅黑"/>
                <a:cs typeface="微软雅黑"/>
              </a:rPr>
              <a:t>建设工程</a:t>
            </a:r>
            <a:endParaRPr sz="1600">
              <a:latin typeface="微软雅黑"/>
              <a:cs typeface="微软雅黑"/>
            </a:endParaRPr>
          </a:p>
          <a:p>
            <a:pPr marL="12700">
              <a:lnSpc>
                <a:spcPct val="100000"/>
              </a:lnSpc>
            </a:pPr>
            <a:r>
              <a:rPr sz="1600" b="1" spc="-10" dirty="0">
                <a:solidFill>
                  <a:srgbClr val="2D75B6"/>
                </a:solidFill>
                <a:latin typeface="微软雅黑"/>
                <a:cs typeface="微软雅黑"/>
              </a:rPr>
              <a:t>招投标办</a:t>
            </a:r>
            <a:endParaRPr sz="1600">
              <a:latin typeface="微软雅黑"/>
              <a:cs typeface="微软雅黑"/>
            </a:endParaRPr>
          </a:p>
        </p:txBody>
      </p:sp>
      <p:sp>
        <p:nvSpPr>
          <p:cNvPr id="12" name="object 12"/>
          <p:cNvSpPr txBox="1"/>
          <p:nvPr/>
        </p:nvSpPr>
        <p:spPr>
          <a:xfrm>
            <a:off x="3368420" y="3815461"/>
            <a:ext cx="6350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3670B5"/>
                </a:solidFill>
                <a:latin typeface="微软雅黑"/>
                <a:cs typeface="微软雅黑"/>
              </a:rPr>
              <a:t>建委</a:t>
            </a:r>
            <a:endParaRPr sz="2400">
              <a:latin typeface="微软雅黑"/>
              <a:cs typeface="微软雅黑"/>
            </a:endParaRPr>
          </a:p>
        </p:txBody>
      </p:sp>
      <p:graphicFrame>
        <p:nvGraphicFramePr>
          <p:cNvPr id="13" name="object 13"/>
          <p:cNvGraphicFramePr>
            <a:graphicFrameLocks noGrp="1"/>
          </p:cNvGraphicFramePr>
          <p:nvPr>
            <p:extLst>
              <p:ext uri="{D42A27DB-BD31-4B8C-83A1-F6EECF244321}">
                <p14:modId xmlns:p14="http://schemas.microsoft.com/office/powerpoint/2010/main" val="2403705300"/>
              </p:ext>
            </p:extLst>
          </p:nvPr>
        </p:nvGraphicFramePr>
        <p:xfrm>
          <a:off x="6462673" y="-381000"/>
          <a:ext cx="5201285" cy="6853426"/>
        </p:xfrm>
        <a:graphic>
          <a:graphicData uri="http://schemas.openxmlformats.org/drawingml/2006/table">
            <a:tbl>
              <a:tblPr firstRow="1" bandRow="1">
                <a:tableStyleId>{2D5ABB26-0587-4C30-8999-92F81FD0307C}</a:tableStyleId>
              </a:tblPr>
              <a:tblGrid>
                <a:gridCol w="68580">
                  <a:extLst>
                    <a:ext uri="{9D8B030D-6E8A-4147-A177-3AD203B41FA5}">
                      <a16:colId xmlns:a16="http://schemas.microsoft.com/office/drawing/2014/main" val="20000"/>
                    </a:ext>
                  </a:extLst>
                </a:gridCol>
                <a:gridCol w="5132705">
                  <a:extLst>
                    <a:ext uri="{9D8B030D-6E8A-4147-A177-3AD203B41FA5}">
                      <a16:colId xmlns:a16="http://schemas.microsoft.com/office/drawing/2014/main" val="20001"/>
                    </a:ext>
                  </a:extLst>
                </a:gridCol>
              </a:tblGrid>
              <a:tr h="1828800">
                <a:tc gridSpan="2">
                  <a:txBody>
                    <a:bodyPr/>
                    <a:lstStyle/>
                    <a:p>
                      <a:pPr>
                        <a:lnSpc>
                          <a:spcPct val="100000"/>
                        </a:lnSpc>
                      </a:pPr>
                      <a:endParaRPr sz="3100" dirty="0">
                        <a:latin typeface="Times New Roman"/>
                        <a:cs typeface="Times New Roman"/>
                      </a:endParaRPr>
                    </a:p>
                    <a:p>
                      <a:pPr>
                        <a:lnSpc>
                          <a:spcPct val="100000"/>
                        </a:lnSpc>
                        <a:spcBef>
                          <a:spcPts val="50"/>
                        </a:spcBef>
                      </a:pPr>
                      <a:endParaRPr sz="4400" dirty="0">
                        <a:latin typeface="Times New Roman"/>
                        <a:cs typeface="Times New Roman"/>
                      </a:endParaRPr>
                    </a:p>
                  </a:txBody>
                  <a:tcPr marL="0" marR="0" marT="0" marB="0">
                    <a:lnB w="12700">
                      <a:solidFill>
                        <a:srgbClr val="6E94BB"/>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799844">
                <a:tc gridSpan="2">
                  <a:txBody>
                    <a:bodyPr/>
                    <a:lstStyle/>
                    <a:p>
                      <a:pPr>
                        <a:lnSpc>
                          <a:spcPct val="100000"/>
                        </a:lnSpc>
                        <a:spcBef>
                          <a:spcPts val="50"/>
                        </a:spcBef>
                      </a:pPr>
                      <a:endParaRPr sz="2300" dirty="0">
                        <a:latin typeface="Times New Roman"/>
                        <a:cs typeface="Times New Roman"/>
                      </a:endParaRPr>
                    </a:p>
                    <a:p>
                      <a:pPr marL="194945" marR="78105" indent="-108585">
                        <a:lnSpc>
                          <a:spcPct val="100200"/>
                        </a:lnSpc>
                      </a:pPr>
                      <a:r>
                        <a:rPr sz="1800" dirty="0" err="1">
                          <a:latin typeface="微软雅黑"/>
                          <a:cs typeface="微软雅黑"/>
                        </a:rPr>
                        <a:t>利用先进的计算机和信息网络技术，建立部、省</a:t>
                      </a:r>
                      <a:r>
                        <a:rPr sz="1800" dirty="0">
                          <a:latin typeface="微软雅黑"/>
                          <a:cs typeface="微软雅黑"/>
                        </a:rPr>
                        <a:t>、 市三级建筑市场监督管理信息系统网络，逐步完 善三级数据交换体系，形成实时监管信息系统，  实现对全国建筑市场</a:t>
                      </a:r>
                      <a:r>
                        <a:rPr sz="1800" dirty="0">
                          <a:solidFill>
                            <a:srgbClr val="FF0000"/>
                          </a:solidFill>
                          <a:latin typeface="微软雅黑"/>
                          <a:cs typeface="微软雅黑"/>
                        </a:rPr>
                        <a:t>全面、及时、有效</a:t>
                      </a:r>
                      <a:r>
                        <a:rPr sz="1800" dirty="0">
                          <a:latin typeface="微软雅黑"/>
                          <a:cs typeface="微软雅黑"/>
                        </a:rPr>
                        <a:t>的监管。</a:t>
                      </a:r>
                    </a:p>
                  </a:txBody>
                  <a:tcPr marL="0" marR="0" marT="6350" marB="0">
                    <a:lnL w="12700">
                      <a:solidFill>
                        <a:srgbClr val="6E94BB"/>
                      </a:solidFill>
                      <a:prstDash val="solid"/>
                    </a:lnL>
                    <a:lnR w="12700">
                      <a:solidFill>
                        <a:srgbClr val="6E94BB"/>
                      </a:solidFill>
                      <a:prstDash val="solid"/>
                    </a:lnR>
                    <a:lnT w="12700">
                      <a:solidFill>
                        <a:srgbClr val="6E94BB"/>
                      </a:solidFill>
                      <a:prstDash val="solid"/>
                    </a:lnT>
                    <a:lnB w="12700">
                      <a:solidFill>
                        <a:srgbClr val="6E94BB"/>
                      </a:solidFill>
                      <a:prstDash val="solid"/>
                    </a:lnB>
                    <a:solidFill>
                      <a:srgbClr val="99CCFF"/>
                    </a:solidFill>
                  </a:tcPr>
                </a:tc>
                <a:tc hMerge="1">
                  <a:txBody>
                    <a:bodyPr/>
                    <a:lstStyle/>
                    <a:p>
                      <a:endParaRPr/>
                    </a:p>
                  </a:txBody>
                  <a:tcPr marL="0" marR="0" marT="0" marB="0"/>
                </a:tc>
                <a:extLst>
                  <a:ext uri="{0D108BD9-81ED-4DB2-BD59-A6C34878D82A}">
                    <a16:rowId xmlns:a16="http://schemas.microsoft.com/office/drawing/2014/main" val="10001"/>
                  </a:ext>
                </a:extLst>
              </a:tr>
              <a:tr h="1013459">
                <a:tc gridSpan="2">
                  <a:txBody>
                    <a:bodyPr/>
                    <a:lstStyle/>
                    <a:p>
                      <a:pPr>
                        <a:lnSpc>
                          <a:spcPct val="100000"/>
                        </a:lnSpc>
                        <a:spcBef>
                          <a:spcPts val="45"/>
                        </a:spcBef>
                      </a:pPr>
                      <a:endParaRPr sz="3600" dirty="0">
                        <a:latin typeface="Times New Roman"/>
                        <a:cs typeface="Times New Roman"/>
                      </a:endParaRPr>
                    </a:p>
                    <a:p>
                      <a:pPr marR="949960" algn="ctr">
                        <a:lnSpc>
                          <a:spcPct val="100000"/>
                        </a:lnSpc>
                      </a:pPr>
                      <a:r>
                        <a:rPr sz="2400" b="1" dirty="0">
                          <a:latin typeface="微软雅黑"/>
                          <a:cs typeface="微软雅黑"/>
                        </a:rPr>
                        <a:t>意义</a:t>
                      </a:r>
                      <a:endParaRPr sz="2400" dirty="0">
                        <a:latin typeface="微软雅黑"/>
                        <a:cs typeface="微软雅黑"/>
                      </a:endParaRPr>
                    </a:p>
                  </a:txBody>
                  <a:tcPr marL="0" marR="0" marT="5715" marB="0">
                    <a:lnT w="12700" cap="flat" cmpd="sng" algn="ctr">
                      <a:solidFill>
                        <a:srgbClr val="6E94BB"/>
                      </a:solidFill>
                      <a:prstDash val="solid"/>
                      <a:round/>
                      <a:headEnd type="none" w="med" len="med"/>
                      <a:tailEnd type="none" w="med" len="med"/>
                    </a:lnT>
                    <a:lnB w="12700">
                      <a:solidFill>
                        <a:srgbClr val="6E94BB"/>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1545336">
                <a:tc>
                  <a:txBody>
                    <a:bodyPr/>
                    <a:lstStyle/>
                    <a:p>
                      <a:pPr>
                        <a:lnSpc>
                          <a:spcPct val="100000"/>
                        </a:lnSpc>
                      </a:pPr>
                      <a:endParaRPr sz="1700">
                        <a:latin typeface="Times New Roman"/>
                        <a:cs typeface="Times New Roman"/>
                      </a:endParaRPr>
                    </a:p>
                  </a:txBody>
                  <a:tcPr marL="0" marR="0" marT="0" marB="0">
                    <a:lnR w="12700" cap="flat" cmpd="sng" algn="ctr">
                      <a:solidFill>
                        <a:srgbClr val="6E94BB"/>
                      </a:solidFill>
                      <a:prstDash val="solid"/>
                      <a:round/>
                      <a:headEnd type="none" w="med" len="med"/>
                      <a:tailEnd type="none" w="med" len="med"/>
                    </a:lnR>
                    <a:lnT w="12700" cap="flat" cmpd="sng" algn="ctr">
                      <a:solidFill>
                        <a:srgbClr val="6E94BB"/>
                      </a:solidFill>
                      <a:prstDash val="solid"/>
                      <a:round/>
                      <a:headEnd type="none" w="med" len="med"/>
                      <a:tailEnd type="none" w="med" len="med"/>
                    </a:lnT>
                  </a:tcPr>
                </a:tc>
                <a:tc>
                  <a:txBody>
                    <a:bodyPr/>
                    <a:lstStyle/>
                    <a:p>
                      <a:pPr marL="1538605">
                        <a:lnSpc>
                          <a:spcPct val="100000"/>
                        </a:lnSpc>
                        <a:spcBef>
                          <a:spcPts val="1710"/>
                        </a:spcBef>
                      </a:pPr>
                      <a:r>
                        <a:rPr sz="1800" b="1" spc="-5" dirty="0">
                          <a:latin typeface="微软雅黑"/>
                          <a:cs typeface="微软雅黑"/>
                        </a:rPr>
                        <a:t>强化</a:t>
                      </a:r>
                      <a:r>
                        <a:rPr sz="1800" spc="-5" dirty="0">
                          <a:latin typeface="微软雅黑"/>
                          <a:cs typeface="微软雅黑"/>
                        </a:rPr>
                        <a:t>政府监管职能；</a:t>
                      </a:r>
                      <a:endParaRPr sz="1800" dirty="0">
                        <a:latin typeface="微软雅黑"/>
                        <a:cs typeface="微软雅黑"/>
                      </a:endParaRPr>
                    </a:p>
                    <a:p>
                      <a:pPr marL="1538605">
                        <a:lnSpc>
                          <a:spcPct val="100000"/>
                        </a:lnSpc>
                      </a:pPr>
                      <a:r>
                        <a:rPr sz="1800" b="1" dirty="0">
                          <a:latin typeface="微软雅黑"/>
                          <a:cs typeface="微软雅黑"/>
                        </a:rPr>
                        <a:t>整顿</a:t>
                      </a:r>
                      <a:r>
                        <a:rPr sz="1800" dirty="0">
                          <a:latin typeface="微软雅黑"/>
                          <a:cs typeface="微软雅黑"/>
                        </a:rPr>
                        <a:t>规范建筑市场；</a:t>
                      </a:r>
                    </a:p>
                    <a:p>
                      <a:pPr marL="1081405" marR="1071245" algn="ctr">
                        <a:lnSpc>
                          <a:spcPct val="100000"/>
                        </a:lnSpc>
                      </a:pPr>
                      <a:r>
                        <a:rPr sz="1800" b="1" dirty="0">
                          <a:latin typeface="微软雅黑"/>
                          <a:cs typeface="微软雅黑"/>
                        </a:rPr>
                        <a:t>减少</a:t>
                      </a:r>
                      <a:r>
                        <a:rPr sz="1800" dirty="0">
                          <a:latin typeface="微软雅黑"/>
                          <a:cs typeface="微软雅黑"/>
                        </a:rPr>
                        <a:t>和遏止腐败现象的发生； </a:t>
                      </a:r>
                      <a:r>
                        <a:rPr sz="1800" b="1" dirty="0">
                          <a:latin typeface="微软雅黑"/>
                          <a:cs typeface="微软雅黑"/>
                        </a:rPr>
                        <a:t>提高</a:t>
                      </a:r>
                      <a:r>
                        <a:rPr sz="1800" dirty="0">
                          <a:latin typeface="微软雅黑"/>
                          <a:cs typeface="微软雅黑"/>
                        </a:rPr>
                        <a:t>政府宏观调控的科学性</a:t>
                      </a:r>
                    </a:p>
                  </a:txBody>
                  <a:tcPr marL="0" marR="0" marT="217170" marB="0">
                    <a:lnL w="12700" cap="flat" cmpd="sng" algn="ctr">
                      <a:solidFill>
                        <a:srgbClr val="6E94BB"/>
                      </a:solidFill>
                      <a:prstDash val="solid"/>
                      <a:round/>
                      <a:headEnd type="none" w="med" len="med"/>
                      <a:tailEnd type="none" w="med" len="med"/>
                    </a:lnL>
                    <a:lnR w="12700">
                      <a:solidFill>
                        <a:srgbClr val="6E94BB"/>
                      </a:solidFill>
                      <a:prstDash val="solid"/>
                    </a:lnR>
                    <a:lnT w="12700">
                      <a:solidFill>
                        <a:srgbClr val="6E94BB"/>
                      </a:solidFill>
                      <a:prstDash val="solid"/>
                    </a:lnT>
                    <a:lnB w="12700">
                      <a:solidFill>
                        <a:srgbClr val="6E94BB"/>
                      </a:solidFill>
                      <a:prstDash val="solid"/>
                    </a:lnB>
                    <a:solidFill>
                      <a:srgbClr val="99CCFF"/>
                    </a:solidFill>
                  </a:tcPr>
                </a:tc>
                <a:extLst>
                  <a:ext uri="{0D108BD9-81ED-4DB2-BD59-A6C34878D82A}">
                    <a16:rowId xmlns:a16="http://schemas.microsoft.com/office/drawing/2014/main" val="10003"/>
                  </a:ext>
                </a:extLst>
              </a:tr>
              <a:tr h="665987">
                <a:tc gridSpan="2">
                  <a:txBody>
                    <a:bodyPr/>
                    <a:lstStyle/>
                    <a:p>
                      <a:pPr>
                        <a:lnSpc>
                          <a:spcPct val="100000"/>
                        </a:lnSpc>
                      </a:pPr>
                      <a:endParaRPr sz="1700" dirty="0">
                        <a:latin typeface="Times New Roman"/>
                        <a:cs typeface="Times New Roman"/>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14" name="object 14"/>
          <p:cNvSpPr/>
          <p:nvPr/>
        </p:nvSpPr>
        <p:spPr>
          <a:xfrm>
            <a:off x="464439" y="1501648"/>
            <a:ext cx="5471159" cy="4808218"/>
          </a:xfrm>
          <a:prstGeom prst="rect">
            <a:avLst/>
          </a:prstGeom>
          <a:blipFill>
            <a:blip r:embed="rId5" cstate="print"/>
            <a:stretch>
              <a:fillRect/>
            </a:stretch>
          </a:blipFill>
        </p:spPr>
        <p:txBody>
          <a:bodyPr wrap="square" lIns="0" tIns="0" rIns="0" bIns="0" rtlCol="0"/>
          <a:lstStyle/>
          <a:p>
            <a:endParaRPr/>
          </a:p>
        </p:txBody>
      </p:sp>
      <p:pic>
        <p:nvPicPr>
          <p:cNvPr id="15" name="luvvoice.com-20240823-R9a7">
            <a:hlinkClick r:id="" action="ppaction://media"/>
            <a:extLst>
              <a:ext uri="{FF2B5EF4-FFF2-40B4-BE49-F238E27FC236}">
                <a16:creationId xmlns:a16="http://schemas.microsoft.com/office/drawing/2014/main" id="{91CAEB46-C885-7E05-E2F5-061892CB0A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3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407582F0-50D1-B0BD-8501-5198F81BC9A3}"/>
              </a:ext>
            </a:extLst>
          </p:cNvPr>
          <p:cNvSpPr txBox="1">
            <a:spLocks noGrp="1"/>
          </p:cNvSpPr>
          <p:nvPr>
            <p:ph type="title"/>
          </p:nvPr>
        </p:nvSpPr>
        <p:spPr>
          <a:xfrm>
            <a:off x="415848" y="143078"/>
            <a:ext cx="7926070" cy="757555"/>
          </a:xfrm>
          <a:prstGeom prst="rect">
            <a:avLst/>
          </a:prstGeom>
        </p:spPr>
        <p:txBody>
          <a:bodyPr vert="horz" wrap="square" lIns="0" tIns="12700" rIns="0" bIns="0" rtlCol="0">
            <a:spAutoFit/>
          </a:bodyPr>
          <a:lstStyle/>
          <a:p>
            <a:pPr marL="12700">
              <a:lnSpc>
                <a:spcPct val="100000"/>
              </a:lnSpc>
              <a:spcBef>
                <a:spcPts val="100"/>
              </a:spcBef>
            </a:pPr>
            <a:r>
              <a:rPr sz="2400" spc="200" dirty="0">
                <a:solidFill>
                  <a:srgbClr val="000000"/>
                </a:solidFill>
              </a:rPr>
              <a:t>2.工程项目管理信息系</a:t>
            </a:r>
            <a:r>
              <a:rPr sz="2400" spc="190" dirty="0">
                <a:solidFill>
                  <a:srgbClr val="000000"/>
                </a:solidFill>
              </a:rPr>
              <a:t>统</a:t>
            </a:r>
            <a:r>
              <a:rPr sz="2400" spc="200" dirty="0">
                <a:solidFill>
                  <a:srgbClr val="000000"/>
                </a:solidFill>
              </a:rPr>
              <a:t>在建</a:t>
            </a:r>
            <a:r>
              <a:rPr sz="2400" spc="190" dirty="0">
                <a:solidFill>
                  <a:srgbClr val="000000"/>
                </a:solidFill>
              </a:rPr>
              <a:t>筑</a:t>
            </a:r>
            <a:r>
              <a:rPr sz="2400" spc="200" dirty="0">
                <a:solidFill>
                  <a:srgbClr val="000000"/>
                </a:solidFill>
              </a:rPr>
              <a:t>市场</a:t>
            </a:r>
            <a:r>
              <a:rPr sz="2400" spc="190" dirty="0">
                <a:solidFill>
                  <a:srgbClr val="000000"/>
                </a:solidFill>
              </a:rPr>
              <a:t>监</a:t>
            </a:r>
            <a:r>
              <a:rPr sz="2400" spc="200" dirty="0">
                <a:solidFill>
                  <a:srgbClr val="000000"/>
                </a:solidFill>
              </a:rPr>
              <a:t>督管</a:t>
            </a:r>
            <a:r>
              <a:rPr sz="2400" spc="190" dirty="0">
                <a:solidFill>
                  <a:srgbClr val="000000"/>
                </a:solidFill>
              </a:rPr>
              <a:t>理</a:t>
            </a:r>
            <a:r>
              <a:rPr sz="2400" spc="200" dirty="0">
                <a:solidFill>
                  <a:srgbClr val="000000"/>
                </a:solidFill>
              </a:rPr>
              <a:t>中的</a:t>
            </a:r>
            <a:r>
              <a:rPr sz="2400" spc="190" dirty="0">
                <a:solidFill>
                  <a:srgbClr val="000000"/>
                </a:solidFill>
              </a:rPr>
              <a:t>应</a:t>
            </a:r>
            <a:r>
              <a:rPr sz="2400" dirty="0">
                <a:solidFill>
                  <a:srgbClr val="000000"/>
                </a:solidFill>
              </a:rPr>
              <a:t>用</a:t>
            </a:r>
            <a:endParaRPr sz="2400" dirty="0"/>
          </a:p>
          <a:p>
            <a:pPr marL="12700">
              <a:lnSpc>
                <a:spcPct val="100000"/>
              </a:lnSpc>
              <a:spcBef>
                <a:spcPts val="5"/>
              </a:spcBef>
            </a:pPr>
            <a:r>
              <a:rPr sz="2400" spc="195" dirty="0">
                <a:solidFill>
                  <a:srgbClr val="000000"/>
                </a:solidFill>
              </a:rPr>
              <a:t>2.1</a:t>
            </a:r>
            <a:r>
              <a:rPr sz="2000" spc="200" dirty="0">
                <a:solidFill>
                  <a:srgbClr val="000000"/>
                </a:solidFill>
              </a:rPr>
              <a:t>建筑市</a:t>
            </a:r>
            <a:r>
              <a:rPr sz="2000" spc="190" dirty="0">
                <a:solidFill>
                  <a:srgbClr val="000000"/>
                </a:solidFill>
              </a:rPr>
              <a:t>场</a:t>
            </a:r>
            <a:r>
              <a:rPr sz="2000" spc="200" dirty="0">
                <a:solidFill>
                  <a:srgbClr val="000000"/>
                </a:solidFill>
              </a:rPr>
              <a:t>监</a:t>
            </a:r>
            <a:r>
              <a:rPr sz="2000" spc="190" dirty="0">
                <a:solidFill>
                  <a:srgbClr val="000000"/>
                </a:solidFill>
              </a:rPr>
              <a:t>督信</a:t>
            </a:r>
            <a:r>
              <a:rPr sz="2000" spc="200" dirty="0">
                <a:solidFill>
                  <a:srgbClr val="000000"/>
                </a:solidFill>
              </a:rPr>
              <a:t>息</a:t>
            </a:r>
            <a:r>
              <a:rPr sz="2000" spc="190" dirty="0">
                <a:solidFill>
                  <a:srgbClr val="000000"/>
                </a:solidFill>
              </a:rPr>
              <a:t>系统</a:t>
            </a:r>
            <a:r>
              <a:rPr sz="2000" spc="200" dirty="0">
                <a:solidFill>
                  <a:srgbClr val="000000"/>
                </a:solidFill>
              </a:rPr>
              <a:t>监</a:t>
            </a:r>
            <a:r>
              <a:rPr sz="2000" spc="190" dirty="0">
                <a:solidFill>
                  <a:srgbClr val="000000"/>
                </a:solidFill>
              </a:rPr>
              <a:t>管的</a:t>
            </a:r>
            <a:r>
              <a:rPr sz="2000" spc="200" dirty="0">
                <a:solidFill>
                  <a:srgbClr val="000000"/>
                </a:solidFill>
              </a:rPr>
              <a:t>重</a:t>
            </a:r>
            <a:r>
              <a:rPr sz="2000" spc="190" dirty="0">
                <a:solidFill>
                  <a:srgbClr val="000000"/>
                </a:solidFill>
              </a:rPr>
              <a:t>要内</a:t>
            </a:r>
            <a:r>
              <a:rPr sz="2000" dirty="0">
                <a:solidFill>
                  <a:srgbClr val="000000"/>
                </a:solidFill>
              </a:rPr>
              <a:t>容</a:t>
            </a:r>
            <a:endParaRPr sz="2000" dirty="0"/>
          </a:p>
        </p:txBody>
      </p:sp>
      <p:sp>
        <p:nvSpPr>
          <p:cNvPr id="14" name="object 5">
            <a:extLst>
              <a:ext uri="{FF2B5EF4-FFF2-40B4-BE49-F238E27FC236}">
                <a16:creationId xmlns:a16="http://schemas.microsoft.com/office/drawing/2014/main" id="{562320D1-F630-F286-9926-04E85C0C81AF}"/>
              </a:ext>
            </a:extLst>
          </p:cNvPr>
          <p:cNvSpPr/>
          <p:nvPr/>
        </p:nvSpPr>
        <p:spPr>
          <a:xfrm>
            <a:off x="731904" y="1807284"/>
            <a:ext cx="4560934" cy="3325803"/>
          </a:xfrm>
          <a:prstGeom prst="rect">
            <a:avLst/>
          </a:prstGeom>
          <a:blipFill>
            <a:blip r:embed="rId5"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0D54164-71BF-FCBE-F4E8-684EF93F55DC}"/>
              </a:ext>
            </a:extLst>
          </p:cNvPr>
          <p:cNvSpPr/>
          <p:nvPr/>
        </p:nvSpPr>
        <p:spPr>
          <a:xfrm>
            <a:off x="5690615" y="1284732"/>
            <a:ext cx="0" cy="4843780"/>
          </a:xfrm>
          <a:custGeom>
            <a:avLst/>
            <a:gdLst/>
            <a:ahLst/>
            <a:cxnLst/>
            <a:rect l="l" t="t" r="r" b="b"/>
            <a:pathLst>
              <a:path h="4843780">
                <a:moveTo>
                  <a:pt x="0" y="0"/>
                </a:moveTo>
                <a:lnTo>
                  <a:pt x="0" y="4843462"/>
                </a:lnTo>
              </a:path>
            </a:pathLst>
          </a:custGeom>
          <a:ln w="6096">
            <a:solidFill>
              <a:srgbClr val="000000"/>
            </a:solidFill>
          </a:ln>
        </p:spPr>
        <p:txBody>
          <a:bodyPr wrap="square" lIns="0" tIns="0" rIns="0" bIns="0" rtlCol="0"/>
          <a:lstStyle/>
          <a:p>
            <a:endParaRPr/>
          </a:p>
        </p:txBody>
      </p:sp>
      <p:sp>
        <p:nvSpPr>
          <p:cNvPr id="16" name="object 7">
            <a:extLst>
              <a:ext uri="{FF2B5EF4-FFF2-40B4-BE49-F238E27FC236}">
                <a16:creationId xmlns:a16="http://schemas.microsoft.com/office/drawing/2014/main" id="{E7B08D0B-3A46-24FF-DE7F-0DB9C11D075D}"/>
              </a:ext>
            </a:extLst>
          </p:cNvPr>
          <p:cNvSpPr txBox="1"/>
          <p:nvPr/>
        </p:nvSpPr>
        <p:spPr>
          <a:xfrm>
            <a:off x="1853945" y="5430723"/>
            <a:ext cx="2377440"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微软雅黑"/>
                <a:cs typeface="微软雅黑"/>
              </a:rPr>
              <a:t>图2-1</a:t>
            </a:r>
            <a:r>
              <a:rPr sz="1400" spc="365" dirty="0">
                <a:latin typeface="微软雅黑"/>
                <a:cs typeface="微软雅黑"/>
              </a:rPr>
              <a:t> </a:t>
            </a:r>
            <a:r>
              <a:rPr sz="1400" dirty="0">
                <a:latin typeface="微软雅黑"/>
                <a:cs typeface="微软雅黑"/>
              </a:rPr>
              <a:t>建筑市场监管信</a:t>
            </a:r>
            <a:r>
              <a:rPr sz="1400" spc="-15" dirty="0">
                <a:latin typeface="微软雅黑"/>
                <a:cs typeface="微软雅黑"/>
              </a:rPr>
              <a:t>息</a:t>
            </a:r>
            <a:r>
              <a:rPr sz="1400" dirty="0">
                <a:latin typeface="微软雅黑"/>
                <a:cs typeface="微软雅黑"/>
              </a:rPr>
              <a:t>内容</a:t>
            </a:r>
            <a:endParaRPr sz="1400">
              <a:latin typeface="微软雅黑"/>
              <a:cs typeface="微软雅黑"/>
            </a:endParaRPr>
          </a:p>
        </p:txBody>
      </p:sp>
      <p:sp>
        <p:nvSpPr>
          <p:cNvPr id="17" name="object 8">
            <a:extLst>
              <a:ext uri="{FF2B5EF4-FFF2-40B4-BE49-F238E27FC236}">
                <a16:creationId xmlns:a16="http://schemas.microsoft.com/office/drawing/2014/main" id="{1F1DC1EE-6C1D-CF3D-13D1-ABDCFD06F0E7}"/>
              </a:ext>
            </a:extLst>
          </p:cNvPr>
          <p:cNvSpPr txBox="1"/>
          <p:nvPr/>
        </p:nvSpPr>
        <p:spPr>
          <a:xfrm>
            <a:off x="6175247" y="1708404"/>
            <a:ext cx="4956175" cy="1595755"/>
          </a:xfrm>
          <a:prstGeom prst="rect">
            <a:avLst/>
          </a:prstGeom>
          <a:solidFill>
            <a:srgbClr val="99CCFF"/>
          </a:solidFill>
          <a:ln w="12192">
            <a:solidFill>
              <a:srgbClr val="6E94BB"/>
            </a:solidFill>
          </a:ln>
        </p:spPr>
        <p:txBody>
          <a:bodyPr vert="horz" wrap="square" lIns="0" tIns="3810" rIns="0" bIns="0" rtlCol="0">
            <a:spAutoFit/>
          </a:bodyPr>
          <a:lstStyle/>
          <a:p>
            <a:pPr>
              <a:lnSpc>
                <a:spcPct val="100000"/>
              </a:lnSpc>
              <a:spcBef>
                <a:spcPts val="30"/>
              </a:spcBef>
            </a:pPr>
            <a:endParaRPr sz="2550">
              <a:latin typeface="Times New Roman"/>
              <a:cs typeface="Times New Roman"/>
            </a:endParaRPr>
          </a:p>
          <a:p>
            <a:pPr marL="78105" marR="68580" algn="ctr">
              <a:lnSpc>
                <a:spcPct val="100299"/>
              </a:lnSpc>
            </a:pPr>
            <a:r>
              <a:rPr sz="1800" dirty="0">
                <a:latin typeface="微软雅黑"/>
                <a:cs typeface="微软雅黑"/>
              </a:rPr>
              <a:t>违法违规行为：违反法定建设程序、规避招标、 招标投标中的弄虚作假、违法分包和无证、越 级承包工程等。</a:t>
            </a:r>
            <a:endParaRPr sz="1800">
              <a:latin typeface="微软雅黑"/>
              <a:cs typeface="微软雅黑"/>
            </a:endParaRPr>
          </a:p>
        </p:txBody>
      </p:sp>
      <p:sp>
        <p:nvSpPr>
          <p:cNvPr id="18" name="object 9">
            <a:extLst>
              <a:ext uri="{FF2B5EF4-FFF2-40B4-BE49-F238E27FC236}">
                <a16:creationId xmlns:a16="http://schemas.microsoft.com/office/drawing/2014/main" id="{AC1A4BF4-2298-856C-22C1-30ADF2CDF585}"/>
              </a:ext>
            </a:extLst>
          </p:cNvPr>
          <p:cNvSpPr txBox="1"/>
          <p:nvPr/>
        </p:nvSpPr>
        <p:spPr>
          <a:xfrm>
            <a:off x="8031860" y="1268984"/>
            <a:ext cx="1244600"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微软雅黑"/>
                <a:cs typeface="微软雅黑"/>
              </a:rPr>
              <a:t>监管问题</a:t>
            </a:r>
            <a:endParaRPr sz="2400">
              <a:latin typeface="微软雅黑"/>
              <a:cs typeface="微软雅黑"/>
            </a:endParaRPr>
          </a:p>
        </p:txBody>
      </p:sp>
      <p:sp>
        <p:nvSpPr>
          <p:cNvPr id="19" name="object 10">
            <a:extLst>
              <a:ext uri="{FF2B5EF4-FFF2-40B4-BE49-F238E27FC236}">
                <a16:creationId xmlns:a16="http://schemas.microsoft.com/office/drawing/2014/main" id="{6FE82693-D063-8BB5-4088-1B51BC0CF935}"/>
              </a:ext>
            </a:extLst>
          </p:cNvPr>
          <p:cNvSpPr txBox="1"/>
          <p:nvPr/>
        </p:nvSpPr>
        <p:spPr>
          <a:xfrm>
            <a:off x="6175247" y="4015740"/>
            <a:ext cx="4956175" cy="1816735"/>
          </a:xfrm>
          <a:prstGeom prst="rect">
            <a:avLst/>
          </a:prstGeom>
          <a:solidFill>
            <a:srgbClr val="99CCFF"/>
          </a:solidFill>
          <a:ln w="12192">
            <a:solidFill>
              <a:srgbClr val="6E94BB"/>
            </a:solidFill>
          </a:ln>
        </p:spPr>
        <p:txBody>
          <a:bodyPr vert="horz" wrap="square" lIns="0" tIns="6350" rIns="0" bIns="0" rtlCol="0">
            <a:spAutoFit/>
          </a:bodyPr>
          <a:lstStyle/>
          <a:p>
            <a:pPr>
              <a:lnSpc>
                <a:spcPct val="100000"/>
              </a:lnSpc>
              <a:spcBef>
                <a:spcPts val="50"/>
              </a:spcBef>
            </a:pPr>
            <a:endParaRPr sz="3300">
              <a:latin typeface="Times New Roman"/>
              <a:cs typeface="Times New Roman"/>
            </a:endParaRPr>
          </a:p>
          <a:p>
            <a:pPr marL="191770" marR="184150" algn="ctr">
              <a:lnSpc>
                <a:spcPct val="100299"/>
              </a:lnSpc>
            </a:pPr>
            <a:r>
              <a:rPr sz="1800" dirty="0">
                <a:latin typeface="微软雅黑"/>
                <a:cs typeface="微软雅黑"/>
              </a:rPr>
              <a:t>对</a:t>
            </a:r>
            <a:r>
              <a:rPr sz="1800" dirty="0">
                <a:solidFill>
                  <a:srgbClr val="FF0000"/>
                </a:solidFill>
                <a:latin typeface="微软雅黑"/>
                <a:cs typeface="微软雅黑"/>
              </a:rPr>
              <a:t>工程项目、建筑市场有关企业和专业技术人 员</a:t>
            </a:r>
            <a:r>
              <a:rPr sz="1800" dirty="0">
                <a:latin typeface="微软雅黑"/>
                <a:cs typeface="微软雅黑"/>
              </a:rPr>
              <a:t>等三个方面的监管，包括监管查询、数据上 报、数据统计、汇总等功能</a:t>
            </a:r>
            <a:endParaRPr sz="1800">
              <a:latin typeface="微软雅黑"/>
              <a:cs typeface="微软雅黑"/>
            </a:endParaRPr>
          </a:p>
        </p:txBody>
      </p:sp>
      <p:sp>
        <p:nvSpPr>
          <p:cNvPr id="20" name="object 11">
            <a:extLst>
              <a:ext uri="{FF2B5EF4-FFF2-40B4-BE49-F238E27FC236}">
                <a16:creationId xmlns:a16="http://schemas.microsoft.com/office/drawing/2014/main" id="{4B3B0E82-CDAC-69A0-1202-9CCE87FCC9BA}"/>
              </a:ext>
            </a:extLst>
          </p:cNvPr>
          <p:cNvSpPr txBox="1"/>
          <p:nvPr/>
        </p:nvSpPr>
        <p:spPr>
          <a:xfrm>
            <a:off x="8031860" y="3414141"/>
            <a:ext cx="1244600"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微软雅黑"/>
                <a:cs typeface="微软雅黑"/>
              </a:rPr>
              <a:t>重要内容</a:t>
            </a:r>
            <a:endParaRPr sz="2400">
              <a:latin typeface="微软雅黑"/>
              <a:cs typeface="微软雅黑"/>
            </a:endParaRPr>
          </a:p>
        </p:txBody>
      </p:sp>
      <p:pic>
        <p:nvPicPr>
          <p:cNvPr id="21" name="luvvoice.com-20240823-z2Pp">
            <a:hlinkClick r:id="" action="ppaction://media"/>
            <a:extLst>
              <a:ext uri="{FF2B5EF4-FFF2-40B4-BE49-F238E27FC236}">
                <a16:creationId xmlns:a16="http://schemas.microsoft.com/office/drawing/2014/main" id="{EA7CC547-FB3D-FBC2-5B5F-B673BC60F9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extLst>
      <p:ext uri="{BB962C8B-B14F-4D97-AF65-F5344CB8AC3E}">
        <p14:creationId xmlns:p14="http://schemas.microsoft.com/office/powerpoint/2010/main" val="24485125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3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99160" y="1453896"/>
            <a:ext cx="2304415" cy="518159"/>
          </a:xfrm>
          <a:prstGeom prst="rect">
            <a:avLst/>
          </a:prstGeom>
          <a:solidFill>
            <a:srgbClr val="000000"/>
          </a:solidFill>
          <a:ln w="12191">
            <a:solidFill>
              <a:srgbClr val="99CCFF"/>
            </a:solidFill>
          </a:ln>
        </p:spPr>
        <p:txBody>
          <a:bodyPr vert="horz" wrap="square" lIns="0" tIns="107315" rIns="0" bIns="0" rtlCol="0">
            <a:spAutoFit/>
          </a:bodyPr>
          <a:lstStyle/>
          <a:p>
            <a:pPr marL="466090">
              <a:lnSpc>
                <a:spcPct val="100000"/>
              </a:lnSpc>
              <a:spcBef>
                <a:spcPts val="845"/>
              </a:spcBef>
            </a:pPr>
            <a:r>
              <a:rPr sz="1800" b="1" dirty="0">
                <a:solidFill>
                  <a:srgbClr val="FFFFFF"/>
                </a:solidFill>
                <a:latin typeface="微软雅黑"/>
                <a:cs typeface="微软雅黑"/>
              </a:rPr>
              <a:t>工程项目监管</a:t>
            </a:r>
            <a:endParaRPr sz="1800">
              <a:latin typeface="微软雅黑"/>
              <a:cs typeface="微软雅黑"/>
            </a:endParaRPr>
          </a:p>
        </p:txBody>
      </p:sp>
      <p:sp>
        <p:nvSpPr>
          <p:cNvPr id="5" name="object 5"/>
          <p:cNvSpPr txBox="1"/>
          <p:nvPr/>
        </p:nvSpPr>
        <p:spPr>
          <a:xfrm>
            <a:off x="821436" y="1965960"/>
            <a:ext cx="2383790" cy="3903345"/>
          </a:xfrm>
          <a:prstGeom prst="rect">
            <a:avLst/>
          </a:prstGeom>
          <a:solidFill>
            <a:srgbClr val="DEEBFF">
              <a:alpha val="90194"/>
            </a:srgbClr>
          </a:solidFill>
        </p:spPr>
        <p:txBody>
          <a:bodyPr vert="horz" wrap="square" lIns="0" tIns="132080" rIns="0" bIns="0" rtlCol="0">
            <a:spAutoFit/>
          </a:bodyPr>
          <a:lstStyle/>
          <a:p>
            <a:pPr marL="575310" indent="-172085">
              <a:lnSpc>
                <a:spcPct val="100000"/>
              </a:lnSpc>
              <a:spcBef>
                <a:spcPts val="1040"/>
              </a:spcBef>
              <a:buFont typeface="΢"/>
              <a:buChar char="•"/>
              <a:tabLst>
                <a:tab pos="575945" algn="l"/>
              </a:tabLst>
            </a:pPr>
            <a:r>
              <a:rPr sz="1800" b="1" dirty="0">
                <a:latin typeface="微软雅黑"/>
                <a:cs typeface="微软雅黑"/>
              </a:rPr>
              <a:t>设计审查监管</a:t>
            </a:r>
            <a:endParaRPr sz="1800">
              <a:latin typeface="微软雅黑"/>
              <a:cs typeface="微软雅黑"/>
            </a:endParaRPr>
          </a:p>
          <a:p>
            <a:pPr marL="575310" indent="-172085">
              <a:lnSpc>
                <a:spcPct val="100000"/>
              </a:lnSpc>
              <a:spcBef>
                <a:spcPts val="1075"/>
              </a:spcBef>
              <a:buFont typeface="΢"/>
              <a:buChar char="•"/>
              <a:tabLst>
                <a:tab pos="575945" algn="l"/>
              </a:tabLst>
            </a:pPr>
            <a:r>
              <a:rPr sz="1800" b="1" spc="-5" dirty="0">
                <a:latin typeface="微软雅黑"/>
                <a:cs typeface="微软雅黑"/>
              </a:rPr>
              <a:t>招标阶段监管</a:t>
            </a:r>
            <a:endParaRPr sz="1800">
              <a:latin typeface="微软雅黑"/>
              <a:cs typeface="微软雅黑"/>
            </a:endParaRPr>
          </a:p>
          <a:p>
            <a:pPr marL="575310" indent="-172085">
              <a:lnSpc>
                <a:spcPct val="100000"/>
              </a:lnSpc>
              <a:spcBef>
                <a:spcPts val="1100"/>
              </a:spcBef>
              <a:buFont typeface="΢"/>
              <a:buChar char="•"/>
              <a:tabLst>
                <a:tab pos="575945" algn="l"/>
              </a:tabLst>
            </a:pPr>
            <a:r>
              <a:rPr sz="1800" b="1" dirty="0">
                <a:latin typeface="微软雅黑"/>
                <a:cs typeface="微软雅黑"/>
              </a:rPr>
              <a:t>质量监督监管</a:t>
            </a:r>
            <a:endParaRPr sz="1800">
              <a:latin typeface="微软雅黑"/>
              <a:cs typeface="微软雅黑"/>
            </a:endParaRPr>
          </a:p>
          <a:p>
            <a:pPr marL="575310" indent="-172085">
              <a:lnSpc>
                <a:spcPct val="100000"/>
              </a:lnSpc>
              <a:spcBef>
                <a:spcPts val="1080"/>
              </a:spcBef>
              <a:buFont typeface="΢"/>
              <a:buChar char="•"/>
              <a:tabLst>
                <a:tab pos="575945" algn="l"/>
              </a:tabLst>
            </a:pPr>
            <a:r>
              <a:rPr sz="1800" b="1" dirty="0">
                <a:latin typeface="微软雅黑"/>
                <a:cs typeface="微软雅黑"/>
              </a:rPr>
              <a:t>安全监督监管</a:t>
            </a:r>
            <a:endParaRPr sz="1800">
              <a:latin typeface="微软雅黑"/>
              <a:cs typeface="微软雅黑"/>
            </a:endParaRPr>
          </a:p>
          <a:p>
            <a:pPr marL="575310" indent="-172085">
              <a:lnSpc>
                <a:spcPct val="100000"/>
              </a:lnSpc>
              <a:spcBef>
                <a:spcPts val="1080"/>
              </a:spcBef>
              <a:buFont typeface="΢"/>
              <a:buChar char="•"/>
              <a:tabLst>
                <a:tab pos="575945" algn="l"/>
              </a:tabLst>
            </a:pPr>
            <a:r>
              <a:rPr sz="1800" b="1" dirty="0">
                <a:latin typeface="微软雅黑"/>
                <a:cs typeface="微软雅黑"/>
              </a:rPr>
              <a:t>工程监理监管</a:t>
            </a:r>
            <a:endParaRPr sz="1800">
              <a:latin typeface="微软雅黑"/>
              <a:cs typeface="微软雅黑"/>
            </a:endParaRPr>
          </a:p>
          <a:p>
            <a:pPr marL="575310" indent="-172085">
              <a:lnSpc>
                <a:spcPct val="100000"/>
              </a:lnSpc>
              <a:spcBef>
                <a:spcPts val="1080"/>
              </a:spcBef>
              <a:buFont typeface="΢"/>
              <a:buChar char="•"/>
              <a:tabLst>
                <a:tab pos="575945" algn="l"/>
              </a:tabLst>
            </a:pPr>
            <a:r>
              <a:rPr sz="1800" b="1" dirty="0">
                <a:latin typeface="微软雅黑"/>
                <a:cs typeface="微软雅黑"/>
              </a:rPr>
              <a:t>施工许可监管</a:t>
            </a:r>
            <a:endParaRPr sz="1800">
              <a:latin typeface="微软雅黑"/>
              <a:cs typeface="微软雅黑"/>
            </a:endParaRPr>
          </a:p>
          <a:p>
            <a:pPr marL="575310" indent="-172085">
              <a:lnSpc>
                <a:spcPct val="100000"/>
              </a:lnSpc>
              <a:spcBef>
                <a:spcPts val="1090"/>
              </a:spcBef>
              <a:buFont typeface="΢"/>
              <a:buChar char="•"/>
              <a:tabLst>
                <a:tab pos="575945" algn="l"/>
              </a:tabLst>
            </a:pPr>
            <a:r>
              <a:rPr sz="1800" b="1" dirty="0">
                <a:latin typeface="微软雅黑"/>
                <a:cs typeface="微软雅黑"/>
              </a:rPr>
              <a:t>合同备案监管</a:t>
            </a:r>
            <a:endParaRPr sz="1800">
              <a:latin typeface="微软雅黑"/>
              <a:cs typeface="微软雅黑"/>
            </a:endParaRPr>
          </a:p>
          <a:p>
            <a:pPr marL="346075" indent="-172085">
              <a:lnSpc>
                <a:spcPct val="100000"/>
              </a:lnSpc>
              <a:spcBef>
                <a:spcPts val="1080"/>
              </a:spcBef>
              <a:buFont typeface="΢"/>
              <a:buChar char="•"/>
              <a:tabLst>
                <a:tab pos="346710" algn="l"/>
              </a:tabLst>
            </a:pPr>
            <a:r>
              <a:rPr sz="1800" b="1" dirty="0">
                <a:latin typeface="微软雅黑"/>
                <a:cs typeface="微软雅黑"/>
              </a:rPr>
              <a:t>竣工验收备案监管</a:t>
            </a:r>
            <a:endParaRPr sz="1800">
              <a:latin typeface="微软雅黑"/>
              <a:cs typeface="微软雅黑"/>
            </a:endParaRPr>
          </a:p>
          <a:p>
            <a:pPr marL="139065" algn="ctr">
              <a:lnSpc>
                <a:spcPct val="100000"/>
              </a:lnSpc>
              <a:spcBef>
                <a:spcPts val="615"/>
              </a:spcBef>
            </a:pPr>
            <a:r>
              <a:rPr sz="1800" b="1" dirty="0">
                <a:latin typeface="微软雅黑"/>
                <a:cs typeface="微软雅黑"/>
              </a:rPr>
              <a:t>等</a:t>
            </a:r>
            <a:endParaRPr sz="1800">
              <a:latin typeface="微软雅黑"/>
              <a:cs typeface="微软雅黑"/>
            </a:endParaRPr>
          </a:p>
        </p:txBody>
      </p:sp>
      <p:sp>
        <p:nvSpPr>
          <p:cNvPr id="6" name="object 6"/>
          <p:cNvSpPr/>
          <p:nvPr/>
        </p:nvSpPr>
        <p:spPr>
          <a:xfrm>
            <a:off x="3401567" y="1453896"/>
            <a:ext cx="4105910" cy="518159"/>
          </a:xfrm>
          <a:custGeom>
            <a:avLst/>
            <a:gdLst/>
            <a:ahLst/>
            <a:cxnLst/>
            <a:rect l="l" t="t" r="r" b="b"/>
            <a:pathLst>
              <a:path w="4105909" h="518160">
                <a:moveTo>
                  <a:pt x="0" y="518160"/>
                </a:moveTo>
                <a:lnTo>
                  <a:pt x="4105655" y="518160"/>
                </a:lnTo>
                <a:lnTo>
                  <a:pt x="4105655" y="0"/>
                </a:lnTo>
                <a:lnTo>
                  <a:pt x="0" y="0"/>
                </a:lnTo>
                <a:lnTo>
                  <a:pt x="0" y="518160"/>
                </a:lnTo>
                <a:close/>
              </a:path>
            </a:pathLst>
          </a:custGeom>
          <a:solidFill>
            <a:srgbClr val="000000"/>
          </a:solidFill>
        </p:spPr>
        <p:txBody>
          <a:bodyPr wrap="square" lIns="0" tIns="0" rIns="0" bIns="0" rtlCol="0"/>
          <a:lstStyle/>
          <a:p>
            <a:endParaRPr/>
          </a:p>
        </p:txBody>
      </p:sp>
      <p:sp>
        <p:nvSpPr>
          <p:cNvPr id="7" name="object 7"/>
          <p:cNvSpPr/>
          <p:nvPr/>
        </p:nvSpPr>
        <p:spPr>
          <a:xfrm>
            <a:off x="3401567" y="1453896"/>
            <a:ext cx="4105910" cy="518159"/>
          </a:xfrm>
          <a:custGeom>
            <a:avLst/>
            <a:gdLst/>
            <a:ahLst/>
            <a:cxnLst/>
            <a:rect l="l" t="t" r="r" b="b"/>
            <a:pathLst>
              <a:path w="4105909" h="518160">
                <a:moveTo>
                  <a:pt x="0" y="518160"/>
                </a:moveTo>
                <a:lnTo>
                  <a:pt x="4105655" y="518160"/>
                </a:lnTo>
                <a:lnTo>
                  <a:pt x="4105655" y="0"/>
                </a:lnTo>
                <a:lnTo>
                  <a:pt x="0" y="0"/>
                </a:lnTo>
                <a:lnTo>
                  <a:pt x="0" y="518160"/>
                </a:lnTo>
                <a:close/>
              </a:path>
            </a:pathLst>
          </a:custGeom>
          <a:ln w="12192">
            <a:solidFill>
              <a:srgbClr val="99CCFF"/>
            </a:solidFill>
          </a:ln>
        </p:spPr>
        <p:txBody>
          <a:bodyPr wrap="square" lIns="0" tIns="0" rIns="0" bIns="0" rtlCol="0"/>
          <a:lstStyle/>
          <a:p>
            <a:endParaRPr/>
          </a:p>
        </p:txBody>
      </p:sp>
      <p:sp>
        <p:nvSpPr>
          <p:cNvPr id="8" name="object 8"/>
          <p:cNvSpPr txBox="1"/>
          <p:nvPr/>
        </p:nvSpPr>
        <p:spPr>
          <a:xfrm>
            <a:off x="3401567" y="1453896"/>
            <a:ext cx="4105910" cy="518159"/>
          </a:xfrm>
          <a:prstGeom prst="rect">
            <a:avLst/>
          </a:prstGeom>
          <a:solidFill>
            <a:srgbClr val="000000"/>
          </a:solidFill>
          <a:ln w="12192">
            <a:solidFill>
              <a:srgbClr val="99CCFF"/>
            </a:solidFill>
          </a:ln>
        </p:spPr>
        <p:txBody>
          <a:bodyPr vert="horz" wrap="square" lIns="0" tIns="107315" rIns="0" bIns="0" rtlCol="0">
            <a:spAutoFit/>
          </a:bodyPr>
          <a:lstStyle/>
          <a:p>
            <a:pPr marL="908685">
              <a:lnSpc>
                <a:spcPct val="100000"/>
              </a:lnSpc>
              <a:spcBef>
                <a:spcPts val="845"/>
              </a:spcBef>
            </a:pPr>
            <a:r>
              <a:rPr sz="1800" b="1" dirty="0">
                <a:solidFill>
                  <a:srgbClr val="FFFFFF"/>
                </a:solidFill>
                <a:latin typeface="微软雅黑"/>
                <a:cs typeface="微软雅黑"/>
              </a:rPr>
              <a:t>建筑市场有关企业监管</a:t>
            </a:r>
            <a:endParaRPr sz="1800">
              <a:latin typeface="微软雅黑"/>
              <a:cs typeface="微软雅黑"/>
            </a:endParaRPr>
          </a:p>
        </p:txBody>
      </p:sp>
      <p:sp>
        <p:nvSpPr>
          <p:cNvPr id="9" name="object 9"/>
          <p:cNvSpPr/>
          <p:nvPr/>
        </p:nvSpPr>
        <p:spPr>
          <a:xfrm>
            <a:off x="3401567" y="1972055"/>
            <a:ext cx="4105910" cy="3891279"/>
          </a:xfrm>
          <a:custGeom>
            <a:avLst/>
            <a:gdLst/>
            <a:ahLst/>
            <a:cxnLst/>
            <a:rect l="l" t="t" r="r" b="b"/>
            <a:pathLst>
              <a:path w="4105909" h="3891279">
                <a:moveTo>
                  <a:pt x="0" y="3890772"/>
                </a:moveTo>
                <a:lnTo>
                  <a:pt x="4105655" y="3890772"/>
                </a:lnTo>
                <a:lnTo>
                  <a:pt x="4105655" y="0"/>
                </a:lnTo>
                <a:lnTo>
                  <a:pt x="0" y="0"/>
                </a:lnTo>
                <a:lnTo>
                  <a:pt x="0" y="3890772"/>
                </a:lnTo>
                <a:close/>
              </a:path>
            </a:pathLst>
          </a:custGeom>
          <a:solidFill>
            <a:srgbClr val="DEEBFF">
              <a:alpha val="90194"/>
            </a:srgbClr>
          </a:solidFill>
        </p:spPr>
        <p:txBody>
          <a:bodyPr wrap="square" lIns="0" tIns="0" rIns="0" bIns="0" rtlCol="0"/>
          <a:lstStyle/>
          <a:p>
            <a:endParaRPr/>
          </a:p>
        </p:txBody>
      </p:sp>
      <p:sp>
        <p:nvSpPr>
          <p:cNvPr id="10" name="object 10"/>
          <p:cNvSpPr/>
          <p:nvPr/>
        </p:nvSpPr>
        <p:spPr>
          <a:xfrm>
            <a:off x="3401567" y="1972055"/>
            <a:ext cx="4105910" cy="3891279"/>
          </a:xfrm>
          <a:custGeom>
            <a:avLst/>
            <a:gdLst/>
            <a:ahLst/>
            <a:cxnLst/>
            <a:rect l="l" t="t" r="r" b="b"/>
            <a:pathLst>
              <a:path w="4105909" h="3891279">
                <a:moveTo>
                  <a:pt x="0" y="3890772"/>
                </a:moveTo>
                <a:lnTo>
                  <a:pt x="4105655" y="3890772"/>
                </a:lnTo>
                <a:lnTo>
                  <a:pt x="4105655" y="0"/>
                </a:lnTo>
                <a:lnTo>
                  <a:pt x="0" y="0"/>
                </a:lnTo>
                <a:lnTo>
                  <a:pt x="0" y="3890772"/>
                </a:lnTo>
                <a:close/>
              </a:path>
            </a:pathLst>
          </a:custGeom>
          <a:ln w="12192">
            <a:solidFill>
              <a:srgbClr val="DEEBFF"/>
            </a:solidFill>
          </a:ln>
        </p:spPr>
        <p:txBody>
          <a:bodyPr wrap="square" lIns="0" tIns="0" rIns="0" bIns="0" rtlCol="0"/>
          <a:lstStyle/>
          <a:p>
            <a:endParaRPr/>
          </a:p>
        </p:txBody>
      </p:sp>
      <p:sp>
        <p:nvSpPr>
          <p:cNvPr id="11" name="object 11"/>
          <p:cNvSpPr txBox="1"/>
          <p:nvPr/>
        </p:nvSpPr>
        <p:spPr>
          <a:xfrm>
            <a:off x="3485515" y="2085213"/>
            <a:ext cx="4084320" cy="299720"/>
          </a:xfrm>
          <a:prstGeom prst="rect">
            <a:avLst/>
          </a:prstGeom>
        </p:spPr>
        <p:txBody>
          <a:bodyPr vert="horz" wrap="square" lIns="0" tIns="12700" rIns="0" bIns="0" rtlCol="0">
            <a:spAutoFit/>
          </a:bodyPr>
          <a:lstStyle/>
          <a:p>
            <a:pPr marL="184785" indent="-172085">
              <a:lnSpc>
                <a:spcPct val="100000"/>
              </a:lnSpc>
              <a:spcBef>
                <a:spcPts val="100"/>
              </a:spcBef>
              <a:buFont typeface="΢"/>
              <a:buChar char="•"/>
              <a:tabLst>
                <a:tab pos="185420" algn="l"/>
              </a:tabLst>
            </a:pPr>
            <a:r>
              <a:rPr sz="1800" b="1" dirty="0">
                <a:latin typeface="微软雅黑"/>
                <a:cs typeface="微软雅黑"/>
              </a:rPr>
              <a:t>对建设单位和工程勘察、设计、施工、</a:t>
            </a:r>
            <a:endParaRPr sz="1800">
              <a:latin typeface="微软雅黑"/>
              <a:cs typeface="微软雅黑"/>
            </a:endParaRPr>
          </a:p>
        </p:txBody>
      </p:sp>
      <p:sp>
        <p:nvSpPr>
          <p:cNvPr id="12" name="object 12"/>
          <p:cNvSpPr txBox="1"/>
          <p:nvPr/>
        </p:nvSpPr>
        <p:spPr>
          <a:xfrm>
            <a:off x="3657727" y="2360676"/>
            <a:ext cx="3683635" cy="1083945"/>
          </a:xfrm>
          <a:prstGeom prst="rect">
            <a:avLst/>
          </a:prstGeom>
        </p:spPr>
        <p:txBody>
          <a:bodyPr vert="horz" wrap="square" lIns="0" tIns="12065" rIns="0" bIns="0" rtlCol="0">
            <a:spAutoFit/>
          </a:bodyPr>
          <a:lstStyle/>
          <a:p>
            <a:pPr marL="12700" marR="5080" algn="just">
              <a:lnSpc>
                <a:spcPct val="128699"/>
              </a:lnSpc>
              <a:spcBef>
                <a:spcPts val="95"/>
              </a:spcBef>
            </a:pPr>
            <a:r>
              <a:rPr sz="1800" b="1" dirty="0">
                <a:latin typeface="微软雅黑"/>
                <a:cs typeface="微软雅黑"/>
              </a:rPr>
              <a:t>监理、招标代理、造价咨询等企业的 市场</a:t>
            </a:r>
            <a:r>
              <a:rPr sz="1800" b="1" dirty="0">
                <a:solidFill>
                  <a:srgbClr val="FF0000"/>
                </a:solidFill>
                <a:latin typeface="微软雅黑"/>
                <a:cs typeface="微软雅黑"/>
              </a:rPr>
              <a:t>违法违规行为、业绩、基本情况 的监控</a:t>
            </a:r>
            <a:endParaRPr sz="1800">
              <a:latin typeface="微软雅黑"/>
              <a:cs typeface="微软雅黑"/>
            </a:endParaRPr>
          </a:p>
        </p:txBody>
      </p:sp>
      <p:sp>
        <p:nvSpPr>
          <p:cNvPr id="13" name="object 13"/>
          <p:cNvSpPr txBox="1"/>
          <p:nvPr/>
        </p:nvSpPr>
        <p:spPr>
          <a:xfrm>
            <a:off x="3485515" y="3556254"/>
            <a:ext cx="4084954" cy="299720"/>
          </a:xfrm>
          <a:prstGeom prst="rect">
            <a:avLst/>
          </a:prstGeom>
        </p:spPr>
        <p:txBody>
          <a:bodyPr vert="horz" wrap="square" lIns="0" tIns="12700" rIns="0" bIns="0" rtlCol="0">
            <a:spAutoFit/>
          </a:bodyPr>
          <a:lstStyle/>
          <a:p>
            <a:pPr marL="184785" indent="-172085">
              <a:lnSpc>
                <a:spcPct val="100000"/>
              </a:lnSpc>
              <a:spcBef>
                <a:spcPts val="100"/>
              </a:spcBef>
              <a:buFont typeface="΢"/>
              <a:buChar char="•"/>
              <a:tabLst>
                <a:tab pos="185420" algn="l"/>
              </a:tabLst>
            </a:pPr>
            <a:r>
              <a:rPr sz="1800" b="1" dirty="0">
                <a:latin typeface="微软雅黑"/>
                <a:cs typeface="微软雅黑"/>
              </a:rPr>
              <a:t>对企业变更及市场行为进行</a:t>
            </a:r>
            <a:r>
              <a:rPr sz="1800" b="1" dirty="0">
                <a:solidFill>
                  <a:srgbClr val="FF0000"/>
                </a:solidFill>
                <a:latin typeface="微软雅黑"/>
                <a:cs typeface="微软雅黑"/>
              </a:rPr>
              <a:t>随时跟</a:t>
            </a:r>
            <a:r>
              <a:rPr sz="1800" b="1" spc="-5" dirty="0">
                <a:solidFill>
                  <a:srgbClr val="FF0000"/>
                </a:solidFill>
                <a:latin typeface="微软雅黑"/>
                <a:cs typeface="微软雅黑"/>
              </a:rPr>
              <a:t>踪</a:t>
            </a:r>
            <a:r>
              <a:rPr sz="1800" b="1" dirty="0">
                <a:latin typeface="微软雅黑"/>
                <a:cs typeface="微软雅黑"/>
              </a:rPr>
              <a:t>，</a:t>
            </a:r>
            <a:endParaRPr sz="1800">
              <a:latin typeface="微软雅黑"/>
              <a:cs typeface="微软雅黑"/>
            </a:endParaRPr>
          </a:p>
        </p:txBody>
      </p:sp>
      <p:sp>
        <p:nvSpPr>
          <p:cNvPr id="14" name="object 14"/>
          <p:cNvSpPr txBox="1"/>
          <p:nvPr/>
        </p:nvSpPr>
        <p:spPr>
          <a:xfrm>
            <a:off x="3657727" y="3831496"/>
            <a:ext cx="3683000" cy="1437640"/>
          </a:xfrm>
          <a:prstGeom prst="rect">
            <a:avLst/>
          </a:prstGeom>
        </p:spPr>
        <p:txBody>
          <a:bodyPr vert="horz" wrap="square" lIns="0" tIns="12065" rIns="0" bIns="0" rtlCol="0">
            <a:spAutoFit/>
          </a:bodyPr>
          <a:lstStyle/>
          <a:p>
            <a:pPr marL="12700" marR="5080" algn="just">
              <a:lnSpc>
                <a:spcPct val="128699"/>
              </a:lnSpc>
              <a:spcBef>
                <a:spcPts val="95"/>
              </a:spcBef>
            </a:pPr>
            <a:r>
              <a:rPr sz="1800" b="1" spc="-5" dirty="0">
                <a:latin typeface="微软雅黑"/>
                <a:cs typeface="微软雅黑"/>
              </a:rPr>
              <a:t>逐步建立企业信用档案，甲级、一级 </a:t>
            </a:r>
            <a:r>
              <a:rPr sz="1800" b="1" dirty="0">
                <a:latin typeface="微软雅黑"/>
                <a:cs typeface="微软雅黑"/>
              </a:rPr>
              <a:t>企业的数据库由建设部管理，甲级、 一级以下企业数据库由地方建立并报 建设部备案。</a:t>
            </a:r>
            <a:endParaRPr sz="1800">
              <a:latin typeface="微软雅黑"/>
              <a:cs typeface="微软雅黑"/>
            </a:endParaRPr>
          </a:p>
        </p:txBody>
      </p:sp>
      <p:sp>
        <p:nvSpPr>
          <p:cNvPr id="15" name="object 15"/>
          <p:cNvSpPr txBox="1"/>
          <p:nvPr/>
        </p:nvSpPr>
        <p:spPr>
          <a:xfrm>
            <a:off x="7645907" y="1461516"/>
            <a:ext cx="4105910" cy="518159"/>
          </a:xfrm>
          <a:prstGeom prst="rect">
            <a:avLst/>
          </a:prstGeom>
          <a:solidFill>
            <a:srgbClr val="000000"/>
          </a:solidFill>
          <a:ln w="12192">
            <a:solidFill>
              <a:srgbClr val="99CCFF"/>
            </a:solidFill>
          </a:ln>
        </p:spPr>
        <p:txBody>
          <a:bodyPr vert="horz" wrap="square" lIns="0" tIns="107314" rIns="0" bIns="0" rtlCol="0">
            <a:spAutoFit/>
          </a:bodyPr>
          <a:lstStyle/>
          <a:p>
            <a:pPr marL="1366520">
              <a:lnSpc>
                <a:spcPct val="100000"/>
              </a:lnSpc>
              <a:spcBef>
                <a:spcPts val="844"/>
              </a:spcBef>
            </a:pPr>
            <a:r>
              <a:rPr sz="1800" b="1" dirty="0">
                <a:solidFill>
                  <a:srgbClr val="FFFFFF"/>
                </a:solidFill>
                <a:latin typeface="微软雅黑"/>
                <a:cs typeface="微软雅黑"/>
              </a:rPr>
              <a:t>执业人员监管</a:t>
            </a:r>
            <a:endParaRPr sz="1800">
              <a:latin typeface="微软雅黑"/>
              <a:cs typeface="微软雅黑"/>
            </a:endParaRPr>
          </a:p>
        </p:txBody>
      </p:sp>
      <p:sp>
        <p:nvSpPr>
          <p:cNvPr id="16" name="object 16"/>
          <p:cNvSpPr txBox="1"/>
          <p:nvPr/>
        </p:nvSpPr>
        <p:spPr>
          <a:xfrm>
            <a:off x="7645907" y="1985772"/>
            <a:ext cx="4105910" cy="3895725"/>
          </a:xfrm>
          <a:prstGeom prst="rect">
            <a:avLst/>
          </a:prstGeom>
          <a:solidFill>
            <a:srgbClr val="DEEBFF">
              <a:alpha val="90194"/>
            </a:srgbClr>
          </a:solidFill>
        </p:spPr>
        <p:txBody>
          <a:bodyPr vert="horz" wrap="square" lIns="0" tIns="45719" rIns="0" bIns="0" rtlCol="0">
            <a:spAutoFit/>
          </a:bodyPr>
          <a:lstStyle/>
          <a:p>
            <a:pPr marL="269240" marR="170180" indent="-172085" algn="just">
              <a:lnSpc>
                <a:spcPct val="128699"/>
              </a:lnSpc>
              <a:spcBef>
                <a:spcPts val="359"/>
              </a:spcBef>
              <a:buFont typeface="΢"/>
              <a:buChar char="•"/>
              <a:tabLst>
                <a:tab pos="269875" algn="l"/>
              </a:tabLst>
            </a:pPr>
            <a:r>
              <a:rPr sz="1800" b="1" dirty="0">
                <a:latin typeface="微软雅黑"/>
                <a:cs typeface="微软雅黑"/>
              </a:rPr>
              <a:t>管理注册建筑师、结构工程师、监理 工程师、造价工程师和建筑业企业项 </a:t>
            </a:r>
            <a:r>
              <a:rPr sz="1800" b="1" spc="-5" dirty="0">
                <a:latin typeface="微软雅黑"/>
                <a:cs typeface="微软雅黑"/>
              </a:rPr>
              <a:t>目经理等执业人员的</a:t>
            </a:r>
            <a:r>
              <a:rPr sz="1800" b="1" spc="-5" dirty="0">
                <a:solidFill>
                  <a:srgbClr val="FF0000"/>
                </a:solidFill>
                <a:latin typeface="微软雅黑"/>
                <a:cs typeface="微软雅黑"/>
              </a:rPr>
              <a:t>基本情况、资格 </a:t>
            </a:r>
            <a:r>
              <a:rPr sz="1800" b="1" dirty="0">
                <a:solidFill>
                  <a:srgbClr val="FF0000"/>
                </a:solidFill>
                <a:latin typeface="微软雅黑"/>
                <a:cs typeface="微软雅黑"/>
              </a:rPr>
              <a:t>情况、获奖情况及违规违法情况</a:t>
            </a:r>
            <a:r>
              <a:rPr sz="1800" b="1" dirty="0">
                <a:latin typeface="微软雅黑"/>
                <a:cs typeface="微软雅黑"/>
              </a:rPr>
              <a:t>等</a:t>
            </a:r>
            <a:endParaRPr sz="1800">
              <a:latin typeface="微软雅黑"/>
              <a:cs typeface="微软雅黑"/>
            </a:endParaRPr>
          </a:p>
          <a:p>
            <a:pPr marL="269240" marR="170180" indent="-172085" algn="just">
              <a:lnSpc>
                <a:spcPct val="128699"/>
              </a:lnSpc>
              <a:spcBef>
                <a:spcPts val="459"/>
              </a:spcBef>
              <a:buFont typeface="΢"/>
              <a:buChar char="•"/>
              <a:tabLst>
                <a:tab pos="269875" algn="l"/>
              </a:tabLst>
            </a:pPr>
            <a:r>
              <a:rPr sz="1800" b="1" dirty="0">
                <a:latin typeface="微软雅黑"/>
                <a:cs typeface="微软雅黑"/>
              </a:rPr>
              <a:t>对变更信息及人员的市场行为进行</a:t>
            </a:r>
            <a:r>
              <a:rPr sz="1800" b="1" dirty="0">
                <a:solidFill>
                  <a:srgbClr val="FF0000"/>
                </a:solidFill>
                <a:latin typeface="微软雅黑"/>
                <a:cs typeface="微软雅黑"/>
              </a:rPr>
              <a:t>随 </a:t>
            </a:r>
            <a:r>
              <a:rPr sz="1800" b="1" spc="-5" dirty="0">
                <a:solidFill>
                  <a:srgbClr val="FF0000"/>
                </a:solidFill>
                <a:latin typeface="微软雅黑"/>
                <a:cs typeface="微软雅黑"/>
              </a:rPr>
              <a:t>时跟踪</a:t>
            </a:r>
            <a:r>
              <a:rPr sz="1800" b="1" spc="-5" dirty="0">
                <a:latin typeface="微软雅黑"/>
                <a:cs typeface="微软雅黑"/>
              </a:rPr>
              <a:t>，并形成执业人员信用档案， </a:t>
            </a:r>
            <a:r>
              <a:rPr sz="1800" b="1" dirty="0">
                <a:latin typeface="微软雅黑"/>
                <a:cs typeface="微软雅黑"/>
              </a:rPr>
              <a:t>具有一级执业资格的专业人员的数据 库由建设部管理，一级以下执业资格 人员数据库由地方建立并报建设部备 </a:t>
            </a:r>
            <a:r>
              <a:rPr sz="1800" b="1" spc="-5" dirty="0">
                <a:latin typeface="微软雅黑"/>
                <a:cs typeface="微软雅黑"/>
              </a:rPr>
              <a:t>案。</a:t>
            </a:r>
            <a:endParaRPr sz="1800">
              <a:latin typeface="微软雅黑"/>
              <a:cs typeface="微软雅黑"/>
            </a:endParaRPr>
          </a:p>
        </p:txBody>
      </p:sp>
      <p:sp>
        <p:nvSpPr>
          <p:cNvPr id="17" name="object 17"/>
          <p:cNvSpPr txBox="1">
            <a:spLocks noGrp="1"/>
          </p:cNvSpPr>
          <p:nvPr>
            <p:ph type="title"/>
          </p:nvPr>
        </p:nvSpPr>
        <p:spPr>
          <a:xfrm>
            <a:off x="415848" y="143078"/>
            <a:ext cx="7926070" cy="757555"/>
          </a:xfrm>
          <a:prstGeom prst="rect">
            <a:avLst/>
          </a:prstGeom>
        </p:spPr>
        <p:txBody>
          <a:bodyPr vert="horz" wrap="square" lIns="0" tIns="12700" rIns="0" bIns="0" rtlCol="0">
            <a:spAutoFit/>
          </a:bodyPr>
          <a:lstStyle/>
          <a:p>
            <a:pPr marL="12700">
              <a:lnSpc>
                <a:spcPct val="100000"/>
              </a:lnSpc>
              <a:spcBef>
                <a:spcPts val="100"/>
              </a:spcBef>
            </a:pPr>
            <a:r>
              <a:rPr sz="2400" spc="200" dirty="0">
                <a:solidFill>
                  <a:srgbClr val="000000"/>
                </a:solidFill>
              </a:rPr>
              <a:t>2.工程项目管理信息系</a:t>
            </a:r>
            <a:r>
              <a:rPr sz="2400" spc="190" dirty="0">
                <a:solidFill>
                  <a:srgbClr val="000000"/>
                </a:solidFill>
              </a:rPr>
              <a:t>统</a:t>
            </a:r>
            <a:r>
              <a:rPr sz="2400" spc="200" dirty="0">
                <a:solidFill>
                  <a:srgbClr val="000000"/>
                </a:solidFill>
              </a:rPr>
              <a:t>在建</a:t>
            </a:r>
            <a:r>
              <a:rPr sz="2400" spc="190" dirty="0">
                <a:solidFill>
                  <a:srgbClr val="000000"/>
                </a:solidFill>
              </a:rPr>
              <a:t>筑</a:t>
            </a:r>
            <a:r>
              <a:rPr sz="2400" spc="200" dirty="0">
                <a:solidFill>
                  <a:srgbClr val="000000"/>
                </a:solidFill>
              </a:rPr>
              <a:t>市场</a:t>
            </a:r>
            <a:r>
              <a:rPr sz="2400" spc="190" dirty="0">
                <a:solidFill>
                  <a:srgbClr val="000000"/>
                </a:solidFill>
              </a:rPr>
              <a:t>监</a:t>
            </a:r>
            <a:r>
              <a:rPr sz="2400" spc="200" dirty="0">
                <a:solidFill>
                  <a:srgbClr val="000000"/>
                </a:solidFill>
              </a:rPr>
              <a:t>督管</a:t>
            </a:r>
            <a:r>
              <a:rPr sz="2400" spc="190" dirty="0">
                <a:solidFill>
                  <a:srgbClr val="000000"/>
                </a:solidFill>
              </a:rPr>
              <a:t>理</a:t>
            </a:r>
            <a:r>
              <a:rPr sz="2400" spc="200" dirty="0">
                <a:solidFill>
                  <a:srgbClr val="000000"/>
                </a:solidFill>
              </a:rPr>
              <a:t>中的</a:t>
            </a:r>
            <a:r>
              <a:rPr sz="2400" spc="190" dirty="0">
                <a:solidFill>
                  <a:srgbClr val="000000"/>
                </a:solidFill>
              </a:rPr>
              <a:t>应</a:t>
            </a:r>
            <a:r>
              <a:rPr sz="2400" dirty="0">
                <a:solidFill>
                  <a:srgbClr val="000000"/>
                </a:solidFill>
              </a:rPr>
              <a:t>用</a:t>
            </a:r>
            <a:endParaRPr sz="2400"/>
          </a:p>
          <a:p>
            <a:pPr marL="12700">
              <a:lnSpc>
                <a:spcPct val="100000"/>
              </a:lnSpc>
              <a:spcBef>
                <a:spcPts val="5"/>
              </a:spcBef>
            </a:pPr>
            <a:r>
              <a:rPr sz="2400" spc="195" dirty="0">
                <a:solidFill>
                  <a:srgbClr val="000000"/>
                </a:solidFill>
              </a:rPr>
              <a:t>2.1</a:t>
            </a:r>
            <a:r>
              <a:rPr sz="2000" spc="200" dirty="0">
                <a:solidFill>
                  <a:srgbClr val="000000"/>
                </a:solidFill>
              </a:rPr>
              <a:t>建筑市</a:t>
            </a:r>
            <a:r>
              <a:rPr sz="2000" spc="190" dirty="0">
                <a:solidFill>
                  <a:srgbClr val="000000"/>
                </a:solidFill>
              </a:rPr>
              <a:t>场</a:t>
            </a:r>
            <a:r>
              <a:rPr sz="2000" spc="200" dirty="0">
                <a:solidFill>
                  <a:srgbClr val="000000"/>
                </a:solidFill>
              </a:rPr>
              <a:t>监</a:t>
            </a:r>
            <a:r>
              <a:rPr sz="2000" spc="190" dirty="0">
                <a:solidFill>
                  <a:srgbClr val="000000"/>
                </a:solidFill>
              </a:rPr>
              <a:t>督信</a:t>
            </a:r>
            <a:r>
              <a:rPr sz="2000" spc="200" dirty="0">
                <a:solidFill>
                  <a:srgbClr val="000000"/>
                </a:solidFill>
              </a:rPr>
              <a:t>息</a:t>
            </a:r>
            <a:r>
              <a:rPr sz="2000" spc="190" dirty="0">
                <a:solidFill>
                  <a:srgbClr val="000000"/>
                </a:solidFill>
              </a:rPr>
              <a:t>系统</a:t>
            </a:r>
            <a:r>
              <a:rPr sz="2000" spc="200" dirty="0">
                <a:solidFill>
                  <a:srgbClr val="000000"/>
                </a:solidFill>
              </a:rPr>
              <a:t>监</a:t>
            </a:r>
            <a:r>
              <a:rPr sz="2000" spc="190" dirty="0">
                <a:solidFill>
                  <a:srgbClr val="000000"/>
                </a:solidFill>
              </a:rPr>
              <a:t>管的</a:t>
            </a:r>
            <a:r>
              <a:rPr sz="2000" spc="200" dirty="0">
                <a:solidFill>
                  <a:srgbClr val="000000"/>
                </a:solidFill>
              </a:rPr>
              <a:t>重</a:t>
            </a:r>
            <a:r>
              <a:rPr sz="2000" spc="190" dirty="0">
                <a:solidFill>
                  <a:srgbClr val="000000"/>
                </a:solidFill>
              </a:rPr>
              <a:t>要内</a:t>
            </a:r>
            <a:r>
              <a:rPr sz="2000" dirty="0">
                <a:solidFill>
                  <a:srgbClr val="000000"/>
                </a:solidFill>
              </a:rPr>
              <a:t>容</a:t>
            </a:r>
            <a:endParaRPr sz="2000"/>
          </a:p>
        </p:txBody>
      </p:sp>
      <p:pic>
        <p:nvPicPr>
          <p:cNvPr id="2" name="luvvoice.com-20240823-mkdj">
            <a:hlinkClick r:id="" action="ppaction://media"/>
            <a:extLst>
              <a:ext uri="{FF2B5EF4-FFF2-40B4-BE49-F238E27FC236}">
                <a16:creationId xmlns:a16="http://schemas.microsoft.com/office/drawing/2014/main" id="{50D88F2D-AAE8-33AA-D7B3-1D66F4A521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15848" y="143078"/>
            <a:ext cx="7926070" cy="699135"/>
          </a:xfrm>
          <a:prstGeom prst="rect">
            <a:avLst/>
          </a:prstGeom>
        </p:spPr>
        <p:txBody>
          <a:bodyPr vert="horz" wrap="square" lIns="0" tIns="12700" rIns="0" bIns="0" rtlCol="0">
            <a:spAutoFit/>
          </a:bodyPr>
          <a:lstStyle/>
          <a:p>
            <a:pPr marL="12700">
              <a:lnSpc>
                <a:spcPct val="100000"/>
              </a:lnSpc>
              <a:spcBef>
                <a:spcPts val="100"/>
              </a:spcBef>
            </a:pPr>
            <a:r>
              <a:rPr sz="2400" spc="200" dirty="0">
                <a:solidFill>
                  <a:srgbClr val="000000"/>
                </a:solidFill>
              </a:rPr>
              <a:t>2.工程项目管理信息系</a:t>
            </a:r>
            <a:r>
              <a:rPr sz="2400" spc="190" dirty="0">
                <a:solidFill>
                  <a:srgbClr val="000000"/>
                </a:solidFill>
              </a:rPr>
              <a:t>统</a:t>
            </a:r>
            <a:r>
              <a:rPr sz="2400" spc="200" dirty="0">
                <a:solidFill>
                  <a:srgbClr val="000000"/>
                </a:solidFill>
              </a:rPr>
              <a:t>在建</a:t>
            </a:r>
            <a:r>
              <a:rPr sz="2400" spc="190" dirty="0">
                <a:solidFill>
                  <a:srgbClr val="000000"/>
                </a:solidFill>
              </a:rPr>
              <a:t>筑</a:t>
            </a:r>
            <a:r>
              <a:rPr sz="2400" spc="200" dirty="0">
                <a:solidFill>
                  <a:srgbClr val="000000"/>
                </a:solidFill>
              </a:rPr>
              <a:t>市场</a:t>
            </a:r>
            <a:r>
              <a:rPr sz="2400" spc="190" dirty="0">
                <a:solidFill>
                  <a:srgbClr val="000000"/>
                </a:solidFill>
              </a:rPr>
              <a:t>监</a:t>
            </a:r>
            <a:r>
              <a:rPr sz="2400" spc="200" dirty="0">
                <a:solidFill>
                  <a:srgbClr val="000000"/>
                </a:solidFill>
              </a:rPr>
              <a:t>督管</a:t>
            </a:r>
            <a:r>
              <a:rPr sz="2400" spc="190" dirty="0">
                <a:solidFill>
                  <a:srgbClr val="000000"/>
                </a:solidFill>
              </a:rPr>
              <a:t>理</a:t>
            </a:r>
            <a:r>
              <a:rPr sz="2400" spc="200" dirty="0">
                <a:solidFill>
                  <a:srgbClr val="000000"/>
                </a:solidFill>
              </a:rPr>
              <a:t>中的</a:t>
            </a:r>
            <a:r>
              <a:rPr sz="2400" spc="190" dirty="0">
                <a:solidFill>
                  <a:srgbClr val="000000"/>
                </a:solidFill>
              </a:rPr>
              <a:t>应</a:t>
            </a:r>
            <a:r>
              <a:rPr sz="2400" dirty="0">
                <a:solidFill>
                  <a:srgbClr val="000000"/>
                </a:solidFill>
              </a:rPr>
              <a:t>用</a:t>
            </a:r>
            <a:endParaRPr sz="2400" dirty="0"/>
          </a:p>
          <a:p>
            <a:pPr marL="12700">
              <a:lnSpc>
                <a:spcPct val="100000"/>
              </a:lnSpc>
              <a:spcBef>
                <a:spcPts val="20"/>
              </a:spcBef>
            </a:pPr>
            <a:r>
              <a:rPr sz="2000" dirty="0">
                <a:solidFill>
                  <a:srgbClr val="000000"/>
                </a:solidFill>
              </a:rPr>
              <a:t>2</a:t>
            </a:r>
            <a:r>
              <a:rPr sz="2000" spc="-400" dirty="0">
                <a:solidFill>
                  <a:srgbClr val="000000"/>
                </a:solidFill>
              </a:rPr>
              <a:t> </a:t>
            </a:r>
            <a:r>
              <a:rPr sz="2000" dirty="0">
                <a:solidFill>
                  <a:srgbClr val="000000"/>
                </a:solidFill>
              </a:rPr>
              <a:t>.</a:t>
            </a:r>
            <a:r>
              <a:rPr sz="2000" spc="-390" dirty="0">
                <a:solidFill>
                  <a:srgbClr val="000000"/>
                </a:solidFill>
              </a:rPr>
              <a:t> </a:t>
            </a:r>
            <a:r>
              <a:rPr sz="2000" dirty="0">
                <a:solidFill>
                  <a:srgbClr val="000000"/>
                </a:solidFill>
              </a:rPr>
              <a:t>2</a:t>
            </a:r>
            <a:r>
              <a:rPr sz="2000" spc="-390" dirty="0">
                <a:solidFill>
                  <a:srgbClr val="000000"/>
                </a:solidFill>
              </a:rPr>
              <a:t> </a:t>
            </a:r>
            <a:r>
              <a:rPr sz="2000" spc="200" dirty="0">
                <a:solidFill>
                  <a:srgbClr val="000000"/>
                </a:solidFill>
              </a:rPr>
              <a:t>建筑市场</a:t>
            </a:r>
            <a:r>
              <a:rPr sz="2000" spc="190" dirty="0">
                <a:solidFill>
                  <a:srgbClr val="000000"/>
                </a:solidFill>
              </a:rPr>
              <a:t>监管</a:t>
            </a:r>
            <a:r>
              <a:rPr sz="2000" spc="200" dirty="0">
                <a:solidFill>
                  <a:srgbClr val="000000"/>
                </a:solidFill>
              </a:rPr>
              <a:t>信</a:t>
            </a:r>
            <a:r>
              <a:rPr sz="2000" spc="190" dirty="0">
                <a:solidFill>
                  <a:srgbClr val="000000"/>
                </a:solidFill>
              </a:rPr>
              <a:t>息系</a:t>
            </a:r>
            <a:r>
              <a:rPr sz="2000" spc="200" dirty="0">
                <a:solidFill>
                  <a:srgbClr val="000000"/>
                </a:solidFill>
              </a:rPr>
              <a:t>统</a:t>
            </a:r>
            <a:r>
              <a:rPr sz="2000" spc="190" dirty="0">
                <a:solidFill>
                  <a:srgbClr val="000000"/>
                </a:solidFill>
              </a:rPr>
              <a:t>的框</a:t>
            </a:r>
            <a:r>
              <a:rPr sz="2000" dirty="0">
                <a:solidFill>
                  <a:srgbClr val="000000"/>
                </a:solidFill>
              </a:rPr>
              <a:t>架</a:t>
            </a:r>
            <a:endParaRPr sz="2000" dirty="0"/>
          </a:p>
        </p:txBody>
      </p:sp>
      <p:sp>
        <p:nvSpPr>
          <p:cNvPr id="5" name="object 5"/>
          <p:cNvSpPr/>
          <p:nvPr/>
        </p:nvSpPr>
        <p:spPr>
          <a:xfrm>
            <a:off x="5690615" y="1284732"/>
            <a:ext cx="0" cy="4843780"/>
          </a:xfrm>
          <a:custGeom>
            <a:avLst/>
            <a:gdLst/>
            <a:ahLst/>
            <a:cxnLst/>
            <a:rect l="l" t="t" r="r" b="b"/>
            <a:pathLst>
              <a:path h="4843780">
                <a:moveTo>
                  <a:pt x="0" y="0"/>
                </a:moveTo>
                <a:lnTo>
                  <a:pt x="0" y="4843462"/>
                </a:lnTo>
              </a:path>
            </a:pathLst>
          </a:custGeom>
          <a:ln w="6096">
            <a:solidFill>
              <a:srgbClr val="000000"/>
            </a:solidFill>
          </a:ln>
        </p:spPr>
        <p:txBody>
          <a:bodyPr wrap="square" lIns="0" tIns="0" rIns="0" bIns="0" rtlCol="0"/>
          <a:lstStyle/>
          <a:p>
            <a:endParaRPr/>
          </a:p>
        </p:txBody>
      </p:sp>
      <p:sp>
        <p:nvSpPr>
          <p:cNvPr id="6" name="object 6"/>
          <p:cNvSpPr txBox="1"/>
          <p:nvPr/>
        </p:nvSpPr>
        <p:spPr>
          <a:xfrm>
            <a:off x="1817623" y="5430723"/>
            <a:ext cx="245046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微软雅黑"/>
                <a:cs typeface="微软雅黑"/>
              </a:rPr>
              <a:t>图2-2部、省、</a:t>
            </a:r>
            <a:r>
              <a:rPr sz="1400" spc="-15" dirty="0">
                <a:latin typeface="微软雅黑"/>
                <a:cs typeface="微软雅黑"/>
              </a:rPr>
              <a:t>市</a:t>
            </a:r>
            <a:r>
              <a:rPr sz="1400" dirty="0">
                <a:latin typeface="微软雅黑"/>
                <a:cs typeface="微软雅黑"/>
              </a:rPr>
              <a:t>三级体</a:t>
            </a:r>
            <a:r>
              <a:rPr sz="1400" spc="-15" dirty="0">
                <a:latin typeface="微软雅黑"/>
                <a:cs typeface="微软雅黑"/>
              </a:rPr>
              <a:t>系</a:t>
            </a:r>
            <a:r>
              <a:rPr sz="1400" dirty="0">
                <a:latin typeface="微软雅黑"/>
                <a:cs typeface="微软雅黑"/>
              </a:rPr>
              <a:t>结构</a:t>
            </a:r>
            <a:endParaRPr sz="1400">
              <a:latin typeface="微软雅黑"/>
              <a:cs typeface="微软雅黑"/>
            </a:endParaRPr>
          </a:p>
        </p:txBody>
      </p:sp>
      <p:sp>
        <p:nvSpPr>
          <p:cNvPr id="7" name="object 7"/>
          <p:cNvSpPr txBox="1"/>
          <p:nvPr/>
        </p:nvSpPr>
        <p:spPr>
          <a:xfrm>
            <a:off x="6175247" y="2369820"/>
            <a:ext cx="4956175" cy="1600200"/>
          </a:xfrm>
          <a:prstGeom prst="rect">
            <a:avLst/>
          </a:prstGeom>
          <a:solidFill>
            <a:srgbClr val="99CCFF"/>
          </a:solidFill>
          <a:ln w="12192">
            <a:solidFill>
              <a:srgbClr val="6E94BB"/>
            </a:solidFill>
          </a:ln>
        </p:spPr>
        <p:txBody>
          <a:bodyPr vert="horz" wrap="square" lIns="0" tIns="6350" rIns="0" bIns="0" rtlCol="0">
            <a:spAutoFit/>
          </a:bodyPr>
          <a:lstStyle/>
          <a:p>
            <a:pPr>
              <a:lnSpc>
                <a:spcPct val="100000"/>
              </a:lnSpc>
              <a:spcBef>
                <a:spcPts val="50"/>
              </a:spcBef>
            </a:pPr>
            <a:endParaRPr sz="3500">
              <a:latin typeface="Times New Roman"/>
              <a:cs typeface="Times New Roman"/>
            </a:endParaRPr>
          </a:p>
          <a:p>
            <a:pPr marL="635" algn="ctr">
              <a:lnSpc>
                <a:spcPct val="100000"/>
              </a:lnSpc>
            </a:pPr>
            <a:r>
              <a:rPr sz="1800" spc="-5" dirty="0">
                <a:latin typeface="微软雅黑"/>
                <a:cs typeface="微软雅黑"/>
              </a:rPr>
              <a:t>建筑市场监管信息系统分为</a:t>
            </a:r>
            <a:r>
              <a:rPr sz="1800" spc="-5" dirty="0">
                <a:solidFill>
                  <a:srgbClr val="FF0000"/>
                </a:solidFill>
                <a:latin typeface="微软雅黑"/>
                <a:cs typeface="微软雅黑"/>
              </a:rPr>
              <a:t>部、省、</a:t>
            </a:r>
            <a:r>
              <a:rPr sz="1800" dirty="0">
                <a:solidFill>
                  <a:srgbClr val="FF0000"/>
                </a:solidFill>
                <a:latin typeface="微软雅黑"/>
                <a:cs typeface="微软雅黑"/>
              </a:rPr>
              <a:t>市</a:t>
            </a:r>
            <a:r>
              <a:rPr sz="1800" spc="-5" dirty="0">
                <a:latin typeface="微软雅黑"/>
                <a:cs typeface="微软雅黑"/>
              </a:rPr>
              <a:t>三级框</a:t>
            </a:r>
            <a:endParaRPr sz="1800">
              <a:latin typeface="微软雅黑"/>
              <a:cs typeface="微软雅黑"/>
            </a:endParaRPr>
          </a:p>
          <a:p>
            <a:pPr algn="ctr">
              <a:lnSpc>
                <a:spcPct val="100000"/>
              </a:lnSpc>
              <a:spcBef>
                <a:spcPts val="15"/>
              </a:spcBef>
            </a:pPr>
            <a:r>
              <a:rPr sz="1800" dirty="0">
                <a:latin typeface="微软雅黑"/>
                <a:cs typeface="微软雅黑"/>
              </a:rPr>
              <a:t>架</a:t>
            </a:r>
            <a:endParaRPr sz="1800">
              <a:latin typeface="微软雅黑"/>
              <a:cs typeface="微软雅黑"/>
            </a:endParaRPr>
          </a:p>
        </p:txBody>
      </p:sp>
      <p:sp>
        <p:nvSpPr>
          <p:cNvPr id="8" name="object 8"/>
          <p:cNvSpPr txBox="1"/>
          <p:nvPr/>
        </p:nvSpPr>
        <p:spPr>
          <a:xfrm>
            <a:off x="8031860" y="1494535"/>
            <a:ext cx="1244600"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微软雅黑"/>
                <a:cs typeface="微软雅黑"/>
              </a:rPr>
              <a:t>三级框架</a:t>
            </a:r>
            <a:endParaRPr sz="2400">
              <a:latin typeface="微软雅黑"/>
              <a:cs typeface="微软雅黑"/>
            </a:endParaRPr>
          </a:p>
        </p:txBody>
      </p:sp>
      <p:sp>
        <p:nvSpPr>
          <p:cNvPr id="9" name="object 9"/>
          <p:cNvSpPr/>
          <p:nvPr/>
        </p:nvSpPr>
        <p:spPr>
          <a:xfrm>
            <a:off x="2976879" y="2060448"/>
            <a:ext cx="76200" cy="523240"/>
          </a:xfrm>
          <a:custGeom>
            <a:avLst/>
            <a:gdLst/>
            <a:ahLst/>
            <a:cxnLst/>
            <a:rect l="l" t="t" r="r" b="b"/>
            <a:pathLst>
              <a:path w="76200" h="523239">
                <a:moveTo>
                  <a:pt x="31735" y="446659"/>
                </a:moveTo>
                <a:lnTo>
                  <a:pt x="0" y="446659"/>
                </a:lnTo>
                <a:lnTo>
                  <a:pt x="38100" y="522859"/>
                </a:lnTo>
                <a:lnTo>
                  <a:pt x="69744" y="459359"/>
                </a:lnTo>
                <a:lnTo>
                  <a:pt x="31750" y="459359"/>
                </a:lnTo>
                <a:lnTo>
                  <a:pt x="31735" y="446659"/>
                </a:lnTo>
                <a:close/>
              </a:path>
              <a:path w="76200" h="523239">
                <a:moveTo>
                  <a:pt x="43942" y="0"/>
                </a:moveTo>
                <a:lnTo>
                  <a:pt x="31242" y="0"/>
                </a:lnTo>
                <a:lnTo>
                  <a:pt x="31750" y="459359"/>
                </a:lnTo>
                <a:lnTo>
                  <a:pt x="44450" y="459359"/>
                </a:lnTo>
                <a:lnTo>
                  <a:pt x="43942" y="0"/>
                </a:lnTo>
                <a:close/>
              </a:path>
              <a:path w="76200" h="523239">
                <a:moveTo>
                  <a:pt x="76072" y="446659"/>
                </a:moveTo>
                <a:lnTo>
                  <a:pt x="44435" y="446659"/>
                </a:lnTo>
                <a:lnTo>
                  <a:pt x="44450" y="459359"/>
                </a:lnTo>
                <a:lnTo>
                  <a:pt x="69744" y="459359"/>
                </a:lnTo>
                <a:lnTo>
                  <a:pt x="76072" y="446659"/>
                </a:lnTo>
                <a:close/>
              </a:path>
            </a:pathLst>
          </a:custGeom>
          <a:solidFill>
            <a:srgbClr val="000000"/>
          </a:solidFill>
        </p:spPr>
        <p:txBody>
          <a:bodyPr wrap="square" lIns="0" tIns="0" rIns="0" bIns="0" rtlCol="0"/>
          <a:lstStyle/>
          <a:p>
            <a:endParaRPr/>
          </a:p>
        </p:txBody>
      </p:sp>
      <p:sp>
        <p:nvSpPr>
          <p:cNvPr id="10" name="object 10"/>
          <p:cNvSpPr/>
          <p:nvPr/>
        </p:nvSpPr>
        <p:spPr>
          <a:xfrm>
            <a:off x="1586483" y="1930273"/>
            <a:ext cx="918844" cy="633095"/>
          </a:xfrm>
          <a:custGeom>
            <a:avLst/>
            <a:gdLst/>
            <a:ahLst/>
            <a:cxnLst/>
            <a:rect l="l" t="t" r="r" b="b"/>
            <a:pathLst>
              <a:path w="918844" h="633094">
                <a:moveTo>
                  <a:pt x="41274" y="558164"/>
                </a:moveTo>
                <a:lnTo>
                  <a:pt x="0" y="632587"/>
                </a:lnTo>
                <a:lnTo>
                  <a:pt x="84454" y="621029"/>
                </a:lnTo>
                <a:lnTo>
                  <a:pt x="71370" y="601979"/>
                </a:lnTo>
                <a:lnTo>
                  <a:pt x="56007" y="601979"/>
                </a:lnTo>
                <a:lnTo>
                  <a:pt x="48767" y="591438"/>
                </a:lnTo>
                <a:lnTo>
                  <a:pt x="59212" y="584279"/>
                </a:lnTo>
                <a:lnTo>
                  <a:pt x="41274" y="558164"/>
                </a:lnTo>
                <a:close/>
              </a:path>
              <a:path w="918844" h="633094">
                <a:moveTo>
                  <a:pt x="59212" y="584279"/>
                </a:moveTo>
                <a:lnTo>
                  <a:pt x="48767" y="591438"/>
                </a:lnTo>
                <a:lnTo>
                  <a:pt x="56007" y="601979"/>
                </a:lnTo>
                <a:lnTo>
                  <a:pt x="66451" y="594818"/>
                </a:lnTo>
                <a:lnTo>
                  <a:pt x="59212" y="584279"/>
                </a:lnTo>
                <a:close/>
              </a:path>
              <a:path w="918844" h="633094">
                <a:moveTo>
                  <a:pt x="66451" y="594818"/>
                </a:moveTo>
                <a:lnTo>
                  <a:pt x="56007" y="601979"/>
                </a:lnTo>
                <a:lnTo>
                  <a:pt x="71370" y="601979"/>
                </a:lnTo>
                <a:lnTo>
                  <a:pt x="66451" y="594818"/>
                </a:lnTo>
                <a:close/>
              </a:path>
              <a:path w="918844" h="633094">
                <a:moveTo>
                  <a:pt x="911605" y="0"/>
                </a:moveTo>
                <a:lnTo>
                  <a:pt x="59212" y="584279"/>
                </a:lnTo>
                <a:lnTo>
                  <a:pt x="66451" y="594818"/>
                </a:lnTo>
                <a:lnTo>
                  <a:pt x="918717" y="10413"/>
                </a:lnTo>
                <a:lnTo>
                  <a:pt x="911605" y="0"/>
                </a:lnTo>
                <a:close/>
              </a:path>
            </a:pathLst>
          </a:custGeom>
          <a:solidFill>
            <a:srgbClr val="000000"/>
          </a:solidFill>
        </p:spPr>
        <p:txBody>
          <a:bodyPr wrap="square" lIns="0" tIns="0" rIns="0" bIns="0" rtlCol="0"/>
          <a:lstStyle/>
          <a:p>
            <a:endParaRPr/>
          </a:p>
        </p:txBody>
      </p:sp>
      <p:sp>
        <p:nvSpPr>
          <p:cNvPr id="11" name="object 11"/>
          <p:cNvSpPr/>
          <p:nvPr/>
        </p:nvSpPr>
        <p:spPr>
          <a:xfrm>
            <a:off x="3496564" y="1930654"/>
            <a:ext cx="753110" cy="632460"/>
          </a:xfrm>
          <a:custGeom>
            <a:avLst/>
            <a:gdLst/>
            <a:ahLst/>
            <a:cxnLst/>
            <a:rect l="l" t="t" r="r" b="b"/>
            <a:pathLst>
              <a:path w="753110" h="632460">
                <a:moveTo>
                  <a:pt x="690077" y="588139"/>
                </a:moveTo>
                <a:lnTo>
                  <a:pt x="669671" y="612521"/>
                </a:lnTo>
                <a:lnTo>
                  <a:pt x="752601" y="632206"/>
                </a:lnTo>
                <a:lnTo>
                  <a:pt x="736939" y="596265"/>
                </a:lnTo>
                <a:lnTo>
                  <a:pt x="699770" y="596265"/>
                </a:lnTo>
                <a:lnTo>
                  <a:pt x="690077" y="588139"/>
                </a:lnTo>
                <a:close/>
              </a:path>
              <a:path w="753110" h="632460">
                <a:moveTo>
                  <a:pt x="698227" y="578401"/>
                </a:moveTo>
                <a:lnTo>
                  <a:pt x="690077" y="588139"/>
                </a:lnTo>
                <a:lnTo>
                  <a:pt x="699770" y="596265"/>
                </a:lnTo>
                <a:lnTo>
                  <a:pt x="708025" y="586613"/>
                </a:lnTo>
                <a:lnTo>
                  <a:pt x="698227" y="578401"/>
                </a:lnTo>
                <a:close/>
              </a:path>
              <a:path w="753110" h="632460">
                <a:moveTo>
                  <a:pt x="718565" y="554101"/>
                </a:moveTo>
                <a:lnTo>
                  <a:pt x="698227" y="578401"/>
                </a:lnTo>
                <a:lnTo>
                  <a:pt x="708025" y="586613"/>
                </a:lnTo>
                <a:lnTo>
                  <a:pt x="699770" y="596265"/>
                </a:lnTo>
                <a:lnTo>
                  <a:pt x="736939" y="596265"/>
                </a:lnTo>
                <a:lnTo>
                  <a:pt x="718565" y="554101"/>
                </a:lnTo>
                <a:close/>
              </a:path>
              <a:path w="753110" h="632460">
                <a:moveTo>
                  <a:pt x="8127" y="0"/>
                </a:moveTo>
                <a:lnTo>
                  <a:pt x="0" y="9651"/>
                </a:lnTo>
                <a:lnTo>
                  <a:pt x="690077" y="588139"/>
                </a:lnTo>
                <a:lnTo>
                  <a:pt x="698227" y="578401"/>
                </a:lnTo>
                <a:lnTo>
                  <a:pt x="8127" y="0"/>
                </a:lnTo>
                <a:close/>
              </a:path>
            </a:pathLst>
          </a:custGeom>
          <a:solidFill>
            <a:srgbClr val="000000"/>
          </a:solidFill>
        </p:spPr>
        <p:txBody>
          <a:bodyPr wrap="square" lIns="0" tIns="0" rIns="0" bIns="0" rtlCol="0"/>
          <a:lstStyle/>
          <a:p>
            <a:endParaRPr/>
          </a:p>
        </p:txBody>
      </p:sp>
      <p:sp>
        <p:nvSpPr>
          <p:cNvPr id="12" name="object 12"/>
          <p:cNvSpPr/>
          <p:nvPr/>
        </p:nvSpPr>
        <p:spPr>
          <a:xfrm>
            <a:off x="705612" y="3101339"/>
            <a:ext cx="757555" cy="1141730"/>
          </a:xfrm>
          <a:custGeom>
            <a:avLst/>
            <a:gdLst/>
            <a:ahLst/>
            <a:cxnLst/>
            <a:rect l="l" t="t" r="r" b="b"/>
            <a:pathLst>
              <a:path w="757555" h="1141729">
                <a:moveTo>
                  <a:pt x="0" y="570738"/>
                </a:moveTo>
                <a:lnTo>
                  <a:pt x="1955" y="512382"/>
                </a:lnTo>
                <a:lnTo>
                  <a:pt x="7694" y="455713"/>
                </a:lnTo>
                <a:lnTo>
                  <a:pt x="17026" y="401016"/>
                </a:lnTo>
                <a:lnTo>
                  <a:pt x="29761" y="348579"/>
                </a:lnTo>
                <a:lnTo>
                  <a:pt x="45709" y="298688"/>
                </a:lnTo>
                <a:lnTo>
                  <a:pt x="64678" y="251631"/>
                </a:lnTo>
                <a:lnTo>
                  <a:pt x="86480" y="207693"/>
                </a:lnTo>
                <a:lnTo>
                  <a:pt x="110923" y="167163"/>
                </a:lnTo>
                <a:lnTo>
                  <a:pt x="137817" y="130327"/>
                </a:lnTo>
                <a:lnTo>
                  <a:pt x="166972" y="97472"/>
                </a:lnTo>
                <a:lnTo>
                  <a:pt x="198197" y="68884"/>
                </a:lnTo>
                <a:lnTo>
                  <a:pt x="231302" y="44850"/>
                </a:lnTo>
                <a:lnTo>
                  <a:pt x="266096" y="25658"/>
                </a:lnTo>
                <a:lnTo>
                  <a:pt x="302390" y="11595"/>
                </a:lnTo>
                <a:lnTo>
                  <a:pt x="339992" y="2946"/>
                </a:lnTo>
                <a:lnTo>
                  <a:pt x="378713" y="0"/>
                </a:lnTo>
                <a:lnTo>
                  <a:pt x="417437" y="2946"/>
                </a:lnTo>
                <a:lnTo>
                  <a:pt x="455041" y="11595"/>
                </a:lnTo>
                <a:lnTo>
                  <a:pt x="491336" y="25658"/>
                </a:lnTo>
                <a:lnTo>
                  <a:pt x="526131" y="44850"/>
                </a:lnTo>
                <a:lnTo>
                  <a:pt x="559236" y="68884"/>
                </a:lnTo>
                <a:lnTo>
                  <a:pt x="590461" y="97472"/>
                </a:lnTo>
                <a:lnTo>
                  <a:pt x="619615" y="130327"/>
                </a:lnTo>
                <a:lnTo>
                  <a:pt x="646509" y="167163"/>
                </a:lnTo>
                <a:lnTo>
                  <a:pt x="670951" y="207693"/>
                </a:lnTo>
                <a:lnTo>
                  <a:pt x="692752" y="251631"/>
                </a:lnTo>
                <a:lnTo>
                  <a:pt x="711721" y="298688"/>
                </a:lnTo>
                <a:lnTo>
                  <a:pt x="727668" y="348579"/>
                </a:lnTo>
                <a:lnTo>
                  <a:pt x="740402" y="401016"/>
                </a:lnTo>
                <a:lnTo>
                  <a:pt x="749734" y="455713"/>
                </a:lnTo>
                <a:lnTo>
                  <a:pt x="755472" y="512382"/>
                </a:lnTo>
                <a:lnTo>
                  <a:pt x="757428" y="570738"/>
                </a:lnTo>
                <a:lnTo>
                  <a:pt x="755472" y="629093"/>
                </a:lnTo>
                <a:lnTo>
                  <a:pt x="749734" y="685762"/>
                </a:lnTo>
                <a:lnTo>
                  <a:pt x="740402" y="740459"/>
                </a:lnTo>
                <a:lnTo>
                  <a:pt x="727668" y="792896"/>
                </a:lnTo>
                <a:lnTo>
                  <a:pt x="711721" y="842787"/>
                </a:lnTo>
                <a:lnTo>
                  <a:pt x="692752" y="889844"/>
                </a:lnTo>
                <a:lnTo>
                  <a:pt x="670951" y="933782"/>
                </a:lnTo>
                <a:lnTo>
                  <a:pt x="646509" y="974312"/>
                </a:lnTo>
                <a:lnTo>
                  <a:pt x="619615" y="1011148"/>
                </a:lnTo>
                <a:lnTo>
                  <a:pt x="590461" y="1044003"/>
                </a:lnTo>
                <a:lnTo>
                  <a:pt x="559236" y="1072591"/>
                </a:lnTo>
                <a:lnTo>
                  <a:pt x="526131" y="1096625"/>
                </a:lnTo>
                <a:lnTo>
                  <a:pt x="491336" y="1115817"/>
                </a:lnTo>
                <a:lnTo>
                  <a:pt x="455041" y="1129880"/>
                </a:lnTo>
                <a:lnTo>
                  <a:pt x="417437" y="1138529"/>
                </a:lnTo>
                <a:lnTo>
                  <a:pt x="378713" y="1141476"/>
                </a:lnTo>
                <a:lnTo>
                  <a:pt x="339992" y="1138529"/>
                </a:lnTo>
                <a:lnTo>
                  <a:pt x="302390" y="1129880"/>
                </a:lnTo>
                <a:lnTo>
                  <a:pt x="266096" y="1115817"/>
                </a:lnTo>
                <a:lnTo>
                  <a:pt x="231302" y="1096625"/>
                </a:lnTo>
                <a:lnTo>
                  <a:pt x="198197" y="1072591"/>
                </a:lnTo>
                <a:lnTo>
                  <a:pt x="166972" y="1044003"/>
                </a:lnTo>
                <a:lnTo>
                  <a:pt x="137817" y="1011148"/>
                </a:lnTo>
                <a:lnTo>
                  <a:pt x="110923" y="974312"/>
                </a:lnTo>
                <a:lnTo>
                  <a:pt x="86480" y="933782"/>
                </a:lnTo>
                <a:lnTo>
                  <a:pt x="64678" y="889844"/>
                </a:lnTo>
                <a:lnTo>
                  <a:pt x="45709" y="842787"/>
                </a:lnTo>
                <a:lnTo>
                  <a:pt x="29761" y="792896"/>
                </a:lnTo>
                <a:lnTo>
                  <a:pt x="17026" y="740459"/>
                </a:lnTo>
                <a:lnTo>
                  <a:pt x="7694" y="685762"/>
                </a:lnTo>
                <a:lnTo>
                  <a:pt x="1955" y="629093"/>
                </a:lnTo>
                <a:lnTo>
                  <a:pt x="0" y="570738"/>
                </a:lnTo>
                <a:close/>
              </a:path>
            </a:pathLst>
          </a:custGeom>
          <a:ln w="9144">
            <a:solidFill>
              <a:srgbClr val="000000"/>
            </a:solidFill>
          </a:ln>
        </p:spPr>
        <p:txBody>
          <a:bodyPr wrap="square" lIns="0" tIns="0" rIns="0" bIns="0" rtlCol="0"/>
          <a:lstStyle/>
          <a:p>
            <a:endParaRPr/>
          </a:p>
        </p:txBody>
      </p:sp>
      <p:sp>
        <p:nvSpPr>
          <p:cNvPr id="13" name="object 13"/>
          <p:cNvSpPr txBox="1"/>
          <p:nvPr/>
        </p:nvSpPr>
        <p:spPr>
          <a:xfrm>
            <a:off x="1093114" y="3346999"/>
            <a:ext cx="2540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地市</a:t>
            </a:r>
            <a:endParaRPr sz="950">
              <a:latin typeface="等线"/>
              <a:cs typeface="等线"/>
            </a:endParaRPr>
          </a:p>
        </p:txBody>
      </p:sp>
      <p:sp>
        <p:nvSpPr>
          <p:cNvPr id="14" name="object 14"/>
          <p:cNvSpPr txBox="1"/>
          <p:nvPr/>
        </p:nvSpPr>
        <p:spPr>
          <a:xfrm>
            <a:off x="843178" y="3625891"/>
            <a:ext cx="4826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建筑市场</a:t>
            </a:r>
            <a:endParaRPr sz="950">
              <a:latin typeface="等线"/>
              <a:cs typeface="等线"/>
            </a:endParaRPr>
          </a:p>
        </p:txBody>
      </p:sp>
      <p:sp>
        <p:nvSpPr>
          <p:cNvPr id="15" name="object 15"/>
          <p:cNvSpPr txBox="1"/>
          <p:nvPr/>
        </p:nvSpPr>
        <p:spPr>
          <a:xfrm>
            <a:off x="843178" y="3905164"/>
            <a:ext cx="4826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管理系统</a:t>
            </a:r>
            <a:endParaRPr sz="950">
              <a:latin typeface="等线"/>
              <a:cs typeface="等线"/>
            </a:endParaRPr>
          </a:p>
        </p:txBody>
      </p:sp>
      <p:sp>
        <p:nvSpPr>
          <p:cNvPr id="16" name="object 16"/>
          <p:cNvSpPr/>
          <p:nvPr/>
        </p:nvSpPr>
        <p:spPr>
          <a:xfrm>
            <a:off x="1039367" y="2369820"/>
            <a:ext cx="1012190" cy="417830"/>
          </a:xfrm>
          <a:custGeom>
            <a:avLst/>
            <a:gdLst/>
            <a:ahLst/>
            <a:cxnLst/>
            <a:rect l="l" t="t" r="r" b="b"/>
            <a:pathLst>
              <a:path w="1012189" h="417830">
                <a:moveTo>
                  <a:pt x="505968" y="0"/>
                </a:moveTo>
                <a:lnTo>
                  <a:pt x="442500" y="1626"/>
                </a:lnTo>
                <a:lnTo>
                  <a:pt x="381385" y="6376"/>
                </a:lnTo>
                <a:lnTo>
                  <a:pt x="323097" y="14053"/>
                </a:lnTo>
                <a:lnTo>
                  <a:pt x="268110" y="24461"/>
                </a:lnTo>
                <a:lnTo>
                  <a:pt x="216897" y="37406"/>
                </a:lnTo>
                <a:lnTo>
                  <a:pt x="169934" y="52691"/>
                </a:lnTo>
                <a:lnTo>
                  <a:pt x="127694" y="70121"/>
                </a:lnTo>
                <a:lnTo>
                  <a:pt x="90652" y="89500"/>
                </a:lnTo>
                <a:lnTo>
                  <a:pt x="34057" y="133323"/>
                </a:lnTo>
                <a:lnTo>
                  <a:pt x="3942" y="182596"/>
                </a:lnTo>
                <a:lnTo>
                  <a:pt x="0" y="208787"/>
                </a:lnTo>
                <a:lnTo>
                  <a:pt x="3942" y="234979"/>
                </a:lnTo>
                <a:lnTo>
                  <a:pt x="34057" y="284252"/>
                </a:lnTo>
                <a:lnTo>
                  <a:pt x="90652" y="328075"/>
                </a:lnTo>
                <a:lnTo>
                  <a:pt x="127694" y="347454"/>
                </a:lnTo>
                <a:lnTo>
                  <a:pt x="169934" y="364884"/>
                </a:lnTo>
                <a:lnTo>
                  <a:pt x="216897" y="380169"/>
                </a:lnTo>
                <a:lnTo>
                  <a:pt x="268110" y="393114"/>
                </a:lnTo>
                <a:lnTo>
                  <a:pt x="323097" y="403522"/>
                </a:lnTo>
                <a:lnTo>
                  <a:pt x="381385" y="411199"/>
                </a:lnTo>
                <a:lnTo>
                  <a:pt x="442500" y="415949"/>
                </a:lnTo>
                <a:lnTo>
                  <a:pt x="505968" y="417575"/>
                </a:lnTo>
                <a:lnTo>
                  <a:pt x="569427" y="415949"/>
                </a:lnTo>
                <a:lnTo>
                  <a:pt x="630537" y="411199"/>
                </a:lnTo>
                <a:lnTo>
                  <a:pt x="688823" y="403522"/>
                </a:lnTo>
                <a:lnTo>
                  <a:pt x="743809" y="393114"/>
                </a:lnTo>
                <a:lnTo>
                  <a:pt x="795021" y="380169"/>
                </a:lnTo>
                <a:lnTo>
                  <a:pt x="841986" y="364884"/>
                </a:lnTo>
                <a:lnTo>
                  <a:pt x="884227" y="347454"/>
                </a:lnTo>
                <a:lnTo>
                  <a:pt x="921272" y="328075"/>
                </a:lnTo>
                <a:lnTo>
                  <a:pt x="977873" y="284252"/>
                </a:lnTo>
                <a:lnTo>
                  <a:pt x="1007993" y="234979"/>
                </a:lnTo>
                <a:lnTo>
                  <a:pt x="1011936" y="208787"/>
                </a:lnTo>
                <a:lnTo>
                  <a:pt x="1007993" y="182596"/>
                </a:lnTo>
                <a:lnTo>
                  <a:pt x="977873" y="133323"/>
                </a:lnTo>
                <a:lnTo>
                  <a:pt x="921272" y="89500"/>
                </a:lnTo>
                <a:lnTo>
                  <a:pt x="884227" y="70121"/>
                </a:lnTo>
                <a:lnTo>
                  <a:pt x="841986" y="52691"/>
                </a:lnTo>
                <a:lnTo>
                  <a:pt x="795021" y="37406"/>
                </a:lnTo>
                <a:lnTo>
                  <a:pt x="743809" y="24461"/>
                </a:lnTo>
                <a:lnTo>
                  <a:pt x="688823" y="14053"/>
                </a:lnTo>
                <a:lnTo>
                  <a:pt x="630537" y="6376"/>
                </a:lnTo>
                <a:lnTo>
                  <a:pt x="569427" y="1626"/>
                </a:lnTo>
                <a:lnTo>
                  <a:pt x="505968" y="0"/>
                </a:lnTo>
                <a:close/>
              </a:path>
            </a:pathLst>
          </a:custGeom>
          <a:solidFill>
            <a:srgbClr val="FFFFFF"/>
          </a:solidFill>
        </p:spPr>
        <p:txBody>
          <a:bodyPr wrap="square" lIns="0" tIns="0" rIns="0" bIns="0" rtlCol="0"/>
          <a:lstStyle/>
          <a:p>
            <a:endParaRPr/>
          </a:p>
        </p:txBody>
      </p:sp>
      <p:sp>
        <p:nvSpPr>
          <p:cNvPr id="17" name="object 17"/>
          <p:cNvSpPr/>
          <p:nvPr/>
        </p:nvSpPr>
        <p:spPr>
          <a:xfrm>
            <a:off x="1039367" y="2369820"/>
            <a:ext cx="1012190" cy="417830"/>
          </a:xfrm>
          <a:custGeom>
            <a:avLst/>
            <a:gdLst/>
            <a:ahLst/>
            <a:cxnLst/>
            <a:rect l="l" t="t" r="r" b="b"/>
            <a:pathLst>
              <a:path w="1012189" h="417830">
                <a:moveTo>
                  <a:pt x="0" y="208787"/>
                </a:moveTo>
                <a:lnTo>
                  <a:pt x="15452" y="157377"/>
                </a:lnTo>
                <a:lnTo>
                  <a:pt x="59282" y="110633"/>
                </a:lnTo>
                <a:lnTo>
                  <a:pt x="127694" y="70121"/>
                </a:lnTo>
                <a:lnTo>
                  <a:pt x="169934" y="52691"/>
                </a:lnTo>
                <a:lnTo>
                  <a:pt x="216897" y="37406"/>
                </a:lnTo>
                <a:lnTo>
                  <a:pt x="268110" y="24461"/>
                </a:lnTo>
                <a:lnTo>
                  <a:pt x="323097" y="14053"/>
                </a:lnTo>
                <a:lnTo>
                  <a:pt x="381385" y="6376"/>
                </a:lnTo>
                <a:lnTo>
                  <a:pt x="442500" y="1626"/>
                </a:lnTo>
                <a:lnTo>
                  <a:pt x="505968" y="0"/>
                </a:lnTo>
                <a:lnTo>
                  <a:pt x="569427" y="1626"/>
                </a:lnTo>
                <a:lnTo>
                  <a:pt x="630537" y="6376"/>
                </a:lnTo>
                <a:lnTo>
                  <a:pt x="688823" y="14053"/>
                </a:lnTo>
                <a:lnTo>
                  <a:pt x="743809" y="24461"/>
                </a:lnTo>
                <a:lnTo>
                  <a:pt x="795021" y="37406"/>
                </a:lnTo>
                <a:lnTo>
                  <a:pt x="841986" y="52691"/>
                </a:lnTo>
                <a:lnTo>
                  <a:pt x="884227" y="70121"/>
                </a:lnTo>
                <a:lnTo>
                  <a:pt x="921272" y="89500"/>
                </a:lnTo>
                <a:lnTo>
                  <a:pt x="977873" y="133323"/>
                </a:lnTo>
                <a:lnTo>
                  <a:pt x="1007993" y="182596"/>
                </a:lnTo>
                <a:lnTo>
                  <a:pt x="1011936" y="208787"/>
                </a:lnTo>
                <a:lnTo>
                  <a:pt x="1007993" y="234979"/>
                </a:lnTo>
                <a:lnTo>
                  <a:pt x="977873" y="284252"/>
                </a:lnTo>
                <a:lnTo>
                  <a:pt x="921272" y="328075"/>
                </a:lnTo>
                <a:lnTo>
                  <a:pt x="884227" y="347454"/>
                </a:lnTo>
                <a:lnTo>
                  <a:pt x="841986" y="364884"/>
                </a:lnTo>
                <a:lnTo>
                  <a:pt x="795021" y="380169"/>
                </a:lnTo>
                <a:lnTo>
                  <a:pt x="743809" y="393114"/>
                </a:lnTo>
                <a:lnTo>
                  <a:pt x="688823" y="403522"/>
                </a:lnTo>
                <a:lnTo>
                  <a:pt x="630537" y="411199"/>
                </a:lnTo>
                <a:lnTo>
                  <a:pt x="569427" y="415949"/>
                </a:lnTo>
                <a:lnTo>
                  <a:pt x="505968" y="417575"/>
                </a:lnTo>
                <a:lnTo>
                  <a:pt x="442500" y="415949"/>
                </a:lnTo>
                <a:lnTo>
                  <a:pt x="381385" y="411199"/>
                </a:lnTo>
                <a:lnTo>
                  <a:pt x="323097" y="403522"/>
                </a:lnTo>
                <a:lnTo>
                  <a:pt x="268110" y="393114"/>
                </a:lnTo>
                <a:lnTo>
                  <a:pt x="216897" y="380169"/>
                </a:lnTo>
                <a:lnTo>
                  <a:pt x="169934" y="364884"/>
                </a:lnTo>
                <a:lnTo>
                  <a:pt x="127694" y="347454"/>
                </a:lnTo>
                <a:lnTo>
                  <a:pt x="90652" y="328075"/>
                </a:lnTo>
                <a:lnTo>
                  <a:pt x="34057" y="284252"/>
                </a:lnTo>
                <a:lnTo>
                  <a:pt x="3942" y="234979"/>
                </a:lnTo>
                <a:lnTo>
                  <a:pt x="0" y="208787"/>
                </a:lnTo>
                <a:close/>
              </a:path>
            </a:pathLst>
          </a:custGeom>
          <a:ln w="9144">
            <a:solidFill>
              <a:srgbClr val="000000"/>
            </a:solidFill>
          </a:ln>
        </p:spPr>
        <p:txBody>
          <a:bodyPr wrap="square" lIns="0" tIns="0" rIns="0" bIns="0" rtlCol="0"/>
          <a:lstStyle/>
          <a:p>
            <a:endParaRPr/>
          </a:p>
        </p:txBody>
      </p:sp>
      <p:sp>
        <p:nvSpPr>
          <p:cNvPr id="18" name="object 18"/>
          <p:cNvSpPr txBox="1"/>
          <p:nvPr/>
        </p:nvSpPr>
        <p:spPr>
          <a:xfrm>
            <a:off x="1479296" y="2496329"/>
            <a:ext cx="405130" cy="185420"/>
          </a:xfrm>
          <a:prstGeom prst="rect">
            <a:avLst/>
          </a:prstGeom>
        </p:spPr>
        <p:txBody>
          <a:bodyPr vert="horz" wrap="square" lIns="0" tIns="12700" rIns="0" bIns="0" rtlCol="0">
            <a:spAutoFit/>
          </a:bodyPr>
          <a:lstStyle/>
          <a:p>
            <a:pPr marL="12700">
              <a:lnSpc>
                <a:spcPct val="100000"/>
              </a:lnSpc>
              <a:spcBef>
                <a:spcPts val="100"/>
              </a:spcBef>
            </a:pPr>
            <a:r>
              <a:rPr sz="1050" i="1" spc="-55" dirty="0">
                <a:latin typeface="等线"/>
                <a:cs typeface="等线"/>
              </a:rPr>
              <a:t>省监管</a:t>
            </a:r>
            <a:endParaRPr sz="1050">
              <a:latin typeface="等线"/>
              <a:cs typeface="等线"/>
            </a:endParaRPr>
          </a:p>
        </p:txBody>
      </p:sp>
      <p:sp>
        <p:nvSpPr>
          <p:cNvPr id="19" name="object 19"/>
          <p:cNvSpPr txBox="1"/>
          <p:nvPr/>
        </p:nvSpPr>
        <p:spPr>
          <a:xfrm>
            <a:off x="1406144" y="2774899"/>
            <a:ext cx="278765" cy="186055"/>
          </a:xfrm>
          <a:prstGeom prst="rect">
            <a:avLst/>
          </a:prstGeom>
        </p:spPr>
        <p:txBody>
          <a:bodyPr vert="horz" wrap="square" lIns="0" tIns="12700" rIns="0" bIns="0" rtlCol="0">
            <a:spAutoFit/>
          </a:bodyPr>
          <a:lstStyle/>
          <a:p>
            <a:pPr marL="12700">
              <a:lnSpc>
                <a:spcPct val="100000"/>
              </a:lnSpc>
              <a:spcBef>
                <a:spcPts val="100"/>
              </a:spcBef>
            </a:pPr>
            <a:r>
              <a:rPr sz="1050" i="1" spc="-60" dirty="0">
                <a:latin typeface="等线"/>
                <a:cs typeface="等线"/>
              </a:rPr>
              <a:t>系统</a:t>
            </a:r>
            <a:endParaRPr sz="1050">
              <a:latin typeface="等线"/>
              <a:cs typeface="等线"/>
            </a:endParaRPr>
          </a:p>
        </p:txBody>
      </p:sp>
      <p:sp>
        <p:nvSpPr>
          <p:cNvPr id="20" name="object 20"/>
          <p:cNvSpPr/>
          <p:nvPr/>
        </p:nvSpPr>
        <p:spPr>
          <a:xfrm>
            <a:off x="1121663" y="2782823"/>
            <a:ext cx="337185" cy="318135"/>
          </a:xfrm>
          <a:custGeom>
            <a:avLst/>
            <a:gdLst/>
            <a:ahLst/>
            <a:cxnLst/>
            <a:rect l="l" t="t" r="r" b="b"/>
            <a:pathLst>
              <a:path w="337184" h="318135">
                <a:moveTo>
                  <a:pt x="29349" y="237871"/>
                </a:moveTo>
                <a:lnTo>
                  <a:pt x="0" y="317880"/>
                </a:lnTo>
                <a:lnTo>
                  <a:pt x="81597" y="293370"/>
                </a:lnTo>
                <a:lnTo>
                  <a:pt x="68087" y="279018"/>
                </a:lnTo>
                <a:lnTo>
                  <a:pt x="50584" y="279018"/>
                </a:lnTo>
                <a:lnTo>
                  <a:pt x="41871" y="269748"/>
                </a:lnTo>
                <a:lnTo>
                  <a:pt x="51141" y="261018"/>
                </a:lnTo>
                <a:lnTo>
                  <a:pt x="29349" y="237871"/>
                </a:lnTo>
                <a:close/>
              </a:path>
              <a:path w="337184" h="318135">
                <a:moveTo>
                  <a:pt x="51141" y="261018"/>
                </a:moveTo>
                <a:lnTo>
                  <a:pt x="41871" y="269748"/>
                </a:lnTo>
                <a:lnTo>
                  <a:pt x="50584" y="279018"/>
                </a:lnTo>
                <a:lnTo>
                  <a:pt x="59860" y="270280"/>
                </a:lnTo>
                <a:lnTo>
                  <a:pt x="51141" y="261018"/>
                </a:lnTo>
                <a:close/>
              </a:path>
              <a:path w="337184" h="318135">
                <a:moveTo>
                  <a:pt x="59860" y="270280"/>
                </a:moveTo>
                <a:lnTo>
                  <a:pt x="50584" y="279018"/>
                </a:lnTo>
                <a:lnTo>
                  <a:pt x="68087" y="279018"/>
                </a:lnTo>
                <a:lnTo>
                  <a:pt x="59860" y="270280"/>
                </a:lnTo>
                <a:close/>
              </a:path>
              <a:path w="337184" h="318135">
                <a:moveTo>
                  <a:pt x="328295" y="0"/>
                </a:moveTo>
                <a:lnTo>
                  <a:pt x="51141" y="261018"/>
                </a:lnTo>
                <a:lnTo>
                  <a:pt x="59860" y="270280"/>
                </a:lnTo>
                <a:lnTo>
                  <a:pt x="337058" y="9143"/>
                </a:lnTo>
                <a:lnTo>
                  <a:pt x="328295" y="0"/>
                </a:lnTo>
                <a:close/>
              </a:path>
            </a:pathLst>
          </a:custGeom>
          <a:solidFill>
            <a:srgbClr val="000000"/>
          </a:solidFill>
        </p:spPr>
        <p:txBody>
          <a:bodyPr wrap="square" lIns="0" tIns="0" rIns="0" bIns="0" rtlCol="0"/>
          <a:lstStyle/>
          <a:p>
            <a:endParaRPr/>
          </a:p>
        </p:txBody>
      </p:sp>
      <p:sp>
        <p:nvSpPr>
          <p:cNvPr id="21" name="object 21"/>
          <p:cNvSpPr/>
          <p:nvPr/>
        </p:nvSpPr>
        <p:spPr>
          <a:xfrm>
            <a:off x="1450086" y="2782316"/>
            <a:ext cx="419734" cy="318770"/>
          </a:xfrm>
          <a:custGeom>
            <a:avLst/>
            <a:gdLst/>
            <a:ahLst/>
            <a:cxnLst/>
            <a:rect l="l" t="t" r="r" b="b"/>
            <a:pathLst>
              <a:path w="419735" h="318769">
                <a:moveTo>
                  <a:pt x="354979" y="277598"/>
                </a:moveTo>
                <a:lnTo>
                  <a:pt x="335914" y="302895"/>
                </a:lnTo>
                <a:lnTo>
                  <a:pt x="419607" y="318388"/>
                </a:lnTo>
                <a:lnTo>
                  <a:pt x="403172" y="285242"/>
                </a:lnTo>
                <a:lnTo>
                  <a:pt x="365125" y="285242"/>
                </a:lnTo>
                <a:lnTo>
                  <a:pt x="354979" y="277598"/>
                </a:lnTo>
                <a:close/>
              </a:path>
              <a:path w="419735" h="318769">
                <a:moveTo>
                  <a:pt x="362623" y="267456"/>
                </a:moveTo>
                <a:lnTo>
                  <a:pt x="354979" y="277598"/>
                </a:lnTo>
                <a:lnTo>
                  <a:pt x="365125" y="285242"/>
                </a:lnTo>
                <a:lnTo>
                  <a:pt x="372744" y="275082"/>
                </a:lnTo>
                <a:lnTo>
                  <a:pt x="362623" y="267456"/>
                </a:lnTo>
                <a:close/>
              </a:path>
              <a:path w="419735" h="318769">
                <a:moveTo>
                  <a:pt x="381762" y="242062"/>
                </a:moveTo>
                <a:lnTo>
                  <a:pt x="362623" y="267456"/>
                </a:lnTo>
                <a:lnTo>
                  <a:pt x="372744" y="275082"/>
                </a:lnTo>
                <a:lnTo>
                  <a:pt x="365125" y="285242"/>
                </a:lnTo>
                <a:lnTo>
                  <a:pt x="403172" y="285242"/>
                </a:lnTo>
                <a:lnTo>
                  <a:pt x="381762" y="242062"/>
                </a:lnTo>
                <a:close/>
              </a:path>
              <a:path w="419735" h="318769">
                <a:moveTo>
                  <a:pt x="7619" y="0"/>
                </a:moveTo>
                <a:lnTo>
                  <a:pt x="0" y="10160"/>
                </a:lnTo>
                <a:lnTo>
                  <a:pt x="354979" y="277598"/>
                </a:lnTo>
                <a:lnTo>
                  <a:pt x="362623" y="267456"/>
                </a:lnTo>
                <a:lnTo>
                  <a:pt x="7619" y="0"/>
                </a:lnTo>
                <a:close/>
              </a:path>
            </a:pathLst>
          </a:custGeom>
          <a:solidFill>
            <a:srgbClr val="000000"/>
          </a:solidFill>
        </p:spPr>
        <p:txBody>
          <a:bodyPr wrap="square" lIns="0" tIns="0" rIns="0" bIns="0" rtlCol="0"/>
          <a:lstStyle/>
          <a:p>
            <a:endParaRPr/>
          </a:p>
        </p:txBody>
      </p:sp>
      <p:sp>
        <p:nvSpPr>
          <p:cNvPr id="22" name="object 22"/>
          <p:cNvSpPr/>
          <p:nvPr/>
        </p:nvSpPr>
        <p:spPr>
          <a:xfrm>
            <a:off x="1705355" y="3101339"/>
            <a:ext cx="809625" cy="1141730"/>
          </a:xfrm>
          <a:custGeom>
            <a:avLst/>
            <a:gdLst/>
            <a:ahLst/>
            <a:cxnLst/>
            <a:rect l="l" t="t" r="r" b="b"/>
            <a:pathLst>
              <a:path w="809625" h="1141729">
                <a:moveTo>
                  <a:pt x="0" y="570738"/>
                </a:moveTo>
                <a:lnTo>
                  <a:pt x="1851" y="515771"/>
                </a:lnTo>
                <a:lnTo>
                  <a:pt x="7293" y="462283"/>
                </a:lnTo>
                <a:lnTo>
                  <a:pt x="16157" y="410512"/>
                </a:lnTo>
                <a:lnTo>
                  <a:pt x="28272" y="360698"/>
                </a:lnTo>
                <a:lnTo>
                  <a:pt x="43470" y="313081"/>
                </a:lnTo>
                <a:lnTo>
                  <a:pt x="61581" y="267898"/>
                </a:lnTo>
                <a:lnTo>
                  <a:pt x="82435" y="225389"/>
                </a:lnTo>
                <a:lnTo>
                  <a:pt x="105864" y="185794"/>
                </a:lnTo>
                <a:lnTo>
                  <a:pt x="131697" y="149351"/>
                </a:lnTo>
                <a:lnTo>
                  <a:pt x="159767" y="116300"/>
                </a:lnTo>
                <a:lnTo>
                  <a:pt x="189902" y="86880"/>
                </a:lnTo>
                <a:lnTo>
                  <a:pt x="221935" y="61329"/>
                </a:lnTo>
                <a:lnTo>
                  <a:pt x="255694" y="39888"/>
                </a:lnTo>
                <a:lnTo>
                  <a:pt x="291012" y="22796"/>
                </a:lnTo>
                <a:lnTo>
                  <a:pt x="327719" y="10291"/>
                </a:lnTo>
                <a:lnTo>
                  <a:pt x="365645" y="2612"/>
                </a:lnTo>
                <a:lnTo>
                  <a:pt x="404621" y="0"/>
                </a:lnTo>
                <a:lnTo>
                  <a:pt x="443598" y="2612"/>
                </a:lnTo>
                <a:lnTo>
                  <a:pt x="481524" y="10291"/>
                </a:lnTo>
                <a:lnTo>
                  <a:pt x="518231" y="22796"/>
                </a:lnTo>
                <a:lnTo>
                  <a:pt x="553549" y="39888"/>
                </a:lnTo>
                <a:lnTo>
                  <a:pt x="587308" y="61329"/>
                </a:lnTo>
                <a:lnTo>
                  <a:pt x="619341" y="86880"/>
                </a:lnTo>
                <a:lnTo>
                  <a:pt x="649476" y="116300"/>
                </a:lnTo>
                <a:lnTo>
                  <a:pt x="677546" y="149351"/>
                </a:lnTo>
                <a:lnTo>
                  <a:pt x="703379" y="185794"/>
                </a:lnTo>
                <a:lnTo>
                  <a:pt x="726808" y="225389"/>
                </a:lnTo>
                <a:lnTo>
                  <a:pt x="747662" y="267898"/>
                </a:lnTo>
                <a:lnTo>
                  <a:pt x="765773" y="313081"/>
                </a:lnTo>
                <a:lnTo>
                  <a:pt x="780971" y="360698"/>
                </a:lnTo>
                <a:lnTo>
                  <a:pt x="793086" y="410512"/>
                </a:lnTo>
                <a:lnTo>
                  <a:pt x="801950" y="462283"/>
                </a:lnTo>
                <a:lnTo>
                  <a:pt x="807392" y="515771"/>
                </a:lnTo>
                <a:lnTo>
                  <a:pt x="809244" y="570738"/>
                </a:lnTo>
                <a:lnTo>
                  <a:pt x="807392" y="625704"/>
                </a:lnTo>
                <a:lnTo>
                  <a:pt x="801950" y="679192"/>
                </a:lnTo>
                <a:lnTo>
                  <a:pt x="793086" y="730963"/>
                </a:lnTo>
                <a:lnTo>
                  <a:pt x="780971" y="780777"/>
                </a:lnTo>
                <a:lnTo>
                  <a:pt x="765773" y="828394"/>
                </a:lnTo>
                <a:lnTo>
                  <a:pt x="747662" y="873577"/>
                </a:lnTo>
                <a:lnTo>
                  <a:pt x="726808" y="916086"/>
                </a:lnTo>
                <a:lnTo>
                  <a:pt x="703379" y="955681"/>
                </a:lnTo>
                <a:lnTo>
                  <a:pt x="677546" y="992124"/>
                </a:lnTo>
                <a:lnTo>
                  <a:pt x="649476" y="1025175"/>
                </a:lnTo>
                <a:lnTo>
                  <a:pt x="619341" y="1054595"/>
                </a:lnTo>
                <a:lnTo>
                  <a:pt x="587308" y="1080146"/>
                </a:lnTo>
                <a:lnTo>
                  <a:pt x="553549" y="1101587"/>
                </a:lnTo>
                <a:lnTo>
                  <a:pt x="518231" y="1118679"/>
                </a:lnTo>
                <a:lnTo>
                  <a:pt x="481524" y="1131184"/>
                </a:lnTo>
                <a:lnTo>
                  <a:pt x="443598" y="1138863"/>
                </a:lnTo>
                <a:lnTo>
                  <a:pt x="404621" y="1141476"/>
                </a:lnTo>
                <a:lnTo>
                  <a:pt x="365645" y="1138863"/>
                </a:lnTo>
                <a:lnTo>
                  <a:pt x="327719" y="1131184"/>
                </a:lnTo>
                <a:lnTo>
                  <a:pt x="291012" y="1118679"/>
                </a:lnTo>
                <a:lnTo>
                  <a:pt x="255694" y="1101587"/>
                </a:lnTo>
                <a:lnTo>
                  <a:pt x="221935" y="1080146"/>
                </a:lnTo>
                <a:lnTo>
                  <a:pt x="189902" y="1054595"/>
                </a:lnTo>
                <a:lnTo>
                  <a:pt x="159767" y="1025175"/>
                </a:lnTo>
                <a:lnTo>
                  <a:pt x="131697" y="992124"/>
                </a:lnTo>
                <a:lnTo>
                  <a:pt x="105864" y="955681"/>
                </a:lnTo>
                <a:lnTo>
                  <a:pt x="82435" y="916086"/>
                </a:lnTo>
                <a:lnTo>
                  <a:pt x="61581" y="873577"/>
                </a:lnTo>
                <a:lnTo>
                  <a:pt x="43470" y="828394"/>
                </a:lnTo>
                <a:lnTo>
                  <a:pt x="28272" y="780777"/>
                </a:lnTo>
                <a:lnTo>
                  <a:pt x="16157" y="730963"/>
                </a:lnTo>
                <a:lnTo>
                  <a:pt x="7293" y="679192"/>
                </a:lnTo>
                <a:lnTo>
                  <a:pt x="1851" y="625704"/>
                </a:lnTo>
                <a:lnTo>
                  <a:pt x="0" y="570738"/>
                </a:lnTo>
                <a:close/>
              </a:path>
            </a:pathLst>
          </a:custGeom>
          <a:ln w="9144">
            <a:solidFill>
              <a:srgbClr val="000000"/>
            </a:solidFill>
          </a:ln>
        </p:spPr>
        <p:txBody>
          <a:bodyPr wrap="square" lIns="0" tIns="0" rIns="0" bIns="0" rtlCol="0"/>
          <a:lstStyle/>
          <a:p>
            <a:endParaRPr/>
          </a:p>
        </p:txBody>
      </p:sp>
      <p:sp>
        <p:nvSpPr>
          <p:cNvPr id="23" name="object 23"/>
          <p:cNvSpPr txBox="1"/>
          <p:nvPr/>
        </p:nvSpPr>
        <p:spPr>
          <a:xfrm>
            <a:off x="2117851" y="3346999"/>
            <a:ext cx="2540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地市</a:t>
            </a:r>
            <a:endParaRPr sz="950">
              <a:latin typeface="等线"/>
              <a:cs typeface="等线"/>
            </a:endParaRPr>
          </a:p>
        </p:txBody>
      </p:sp>
      <p:sp>
        <p:nvSpPr>
          <p:cNvPr id="24" name="object 24"/>
          <p:cNvSpPr txBox="1"/>
          <p:nvPr/>
        </p:nvSpPr>
        <p:spPr>
          <a:xfrm>
            <a:off x="1811273" y="3625891"/>
            <a:ext cx="598805"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建筑市场管</a:t>
            </a:r>
            <a:endParaRPr sz="950">
              <a:latin typeface="等线"/>
              <a:cs typeface="等线"/>
            </a:endParaRPr>
          </a:p>
        </p:txBody>
      </p:sp>
      <p:sp>
        <p:nvSpPr>
          <p:cNvPr id="25" name="object 25"/>
          <p:cNvSpPr txBox="1"/>
          <p:nvPr/>
        </p:nvSpPr>
        <p:spPr>
          <a:xfrm>
            <a:off x="1925827" y="3905164"/>
            <a:ext cx="3683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理系统</a:t>
            </a:r>
            <a:endParaRPr sz="950">
              <a:latin typeface="等线"/>
              <a:cs typeface="等线"/>
            </a:endParaRPr>
          </a:p>
        </p:txBody>
      </p:sp>
      <p:sp>
        <p:nvSpPr>
          <p:cNvPr id="26" name="object 26"/>
          <p:cNvSpPr/>
          <p:nvPr/>
        </p:nvSpPr>
        <p:spPr>
          <a:xfrm>
            <a:off x="1453896" y="3101339"/>
            <a:ext cx="251460" cy="419100"/>
          </a:xfrm>
          <a:custGeom>
            <a:avLst/>
            <a:gdLst/>
            <a:ahLst/>
            <a:cxnLst/>
            <a:rect l="l" t="t" r="r" b="b"/>
            <a:pathLst>
              <a:path w="251460" h="419100">
                <a:moveTo>
                  <a:pt x="0" y="419100"/>
                </a:moveTo>
                <a:lnTo>
                  <a:pt x="251459" y="419100"/>
                </a:lnTo>
                <a:lnTo>
                  <a:pt x="251459" y="0"/>
                </a:lnTo>
                <a:lnTo>
                  <a:pt x="0" y="0"/>
                </a:lnTo>
                <a:lnTo>
                  <a:pt x="0" y="419100"/>
                </a:lnTo>
                <a:close/>
              </a:path>
            </a:pathLst>
          </a:custGeom>
          <a:solidFill>
            <a:srgbClr val="FFFFFF"/>
          </a:solidFill>
        </p:spPr>
        <p:txBody>
          <a:bodyPr wrap="square" lIns="0" tIns="0" rIns="0" bIns="0" rtlCol="0"/>
          <a:lstStyle/>
          <a:p>
            <a:endParaRPr/>
          </a:p>
        </p:txBody>
      </p:sp>
      <p:sp>
        <p:nvSpPr>
          <p:cNvPr id="27" name="object 27"/>
          <p:cNvSpPr txBox="1"/>
          <p:nvPr/>
        </p:nvSpPr>
        <p:spPr>
          <a:xfrm>
            <a:off x="1712722" y="3243452"/>
            <a:ext cx="87630" cy="132080"/>
          </a:xfrm>
          <a:prstGeom prst="rect">
            <a:avLst/>
          </a:prstGeom>
        </p:spPr>
        <p:txBody>
          <a:bodyPr vert="horz" wrap="square" lIns="0" tIns="12065" rIns="0" bIns="0" rtlCol="0">
            <a:spAutoFit/>
          </a:bodyPr>
          <a:lstStyle/>
          <a:p>
            <a:pPr marL="12700">
              <a:lnSpc>
                <a:spcPct val="100000"/>
              </a:lnSpc>
              <a:spcBef>
                <a:spcPts val="95"/>
              </a:spcBef>
            </a:pPr>
            <a:r>
              <a:rPr sz="700" spc="-5" dirty="0">
                <a:latin typeface="等线"/>
                <a:cs typeface="等线"/>
              </a:rPr>
              <a:t>…</a:t>
            </a:r>
            <a:endParaRPr sz="700">
              <a:latin typeface="等线"/>
              <a:cs typeface="等线"/>
            </a:endParaRPr>
          </a:p>
        </p:txBody>
      </p:sp>
      <p:sp>
        <p:nvSpPr>
          <p:cNvPr id="28" name="object 28"/>
          <p:cNvSpPr txBox="1"/>
          <p:nvPr/>
        </p:nvSpPr>
        <p:spPr>
          <a:xfrm>
            <a:off x="1441450" y="3522345"/>
            <a:ext cx="85090" cy="132080"/>
          </a:xfrm>
          <a:prstGeom prst="rect">
            <a:avLst/>
          </a:prstGeom>
        </p:spPr>
        <p:txBody>
          <a:bodyPr vert="horz" wrap="square" lIns="0" tIns="12065" rIns="0" bIns="0" rtlCol="0">
            <a:spAutoFit/>
          </a:bodyPr>
          <a:lstStyle/>
          <a:p>
            <a:pPr marL="12700">
              <a:lnSpc>
                <a:spcPct val="100000"/>
              </a:lnSpc>
              <a:spcBef>
                <a:spcPts val="95"/>
              </a:spcBef>
            </a:pPr>
            <a:r>
              <a:rPr sz="700" spc="-5" dirty="0">
                <a:latin typeface="等线"/>
                <a:cs typeface="等线"/>
              </a:rPr>
              <a:t>...</a:t>
            </a:r>
            <a:endParaRPr sz="700">
              <a:latin typeface="等线"/>
              <a:cs typeface="等线"/>
            </a:endParaRPr>
          </a:p>
        </p:txBody>
      </p:sp>
      <p:sp>
        <p:nvSpPr>
          <p:cNvPr id="29" name="object 29"/>
          <p:cNvSpPr txBox="1"/>
          <p:nvPr/>
        </p:nvSpPr>
        <p:spPr>
          <a:xfrm>
            <a:off x="3060954" y="3031998"/>
            <a:ext cx="16764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等线"/>
                <a:cs typeface="等线"/>
              </a:rPr>
              <a:t>…</a:t>
            </a:r>
            <a:endParaRPr sz="1600">
              <a:latin typeface="等线"/>
              <a:cs typeface="等线"/>
            </a:endParaRPr>
          </a:p>
        </p:txBody>
      </p:sp>
      <p:sp>
        <p:nvSpPr>
          <p:cNvPr id="30" name="object 30"/>
          <p:cNvSpPr txBox="1"/>
          <p:nvPr/>
        </p:nvSpPr>
        <p:spPr>
          <a:xfrm>
            <a:off x="2902457" y="3310585"/>
            <a:ext cx="211454"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等线"/>
                <a:cs typeface="等线"/>
              </a:rPr>
              <a:t>….</a:t>
            </a:r>
            <a:endParaRPr sz="1600">
              <a:latin typeface="等线"/>
              <a:cs typeface="等线"/>
            </a:endParaRPr>
          </a:p>
        </p:txBody>
      </p:sp>
      <p:sp>
        <p:nvSpPr>
          <p:cNvPr id="31" name="object 31"/>
          <p:cNvSpPr/>
          <p:nvPr/>
        </p:nvSpPr>
        <p:spPr>
          <a:xfrm>
            <a:off x="2801111" y="2369820"/>
            <a:ext cx="417830" cy="523240"/>
          </a:xfrm>
          <a:custGeom>
            <a:avLst/>
            <a:gdLst/>
            <a:ahLst/>
            <a:cxnLst/>
            <a:rect l="l" t="t" r="r" b="b"/>
            <a:pathLst>
              <a:path w="417830" h="523239">
                <a:moveTo>
                  <a:pt x="0" y="522731"/>
                </a:moveTo>
                <a:lnTo>
                  <a:pt x="417575" y="522731"/>
                </a:lnTo>
                <a:lnTo>
                  <a:pt x="417575" y="0"/>
                </a:lnTo>
                <a:lnTo>
                  <a:pt x="0" y="0"/>
                </a:lnTo>
                <a:lnTo>
                  <a:pt x="0" y="522731"/>
                </a:lnTo>
                <a:close/>
              </a:path>
            </a:pathLst>
          </a:custGeom>
          <a:solidFill>
            <a:srgbClr val="FFFFFF"/>
          </a:solidFill>
        </p:spPr>
        <p:txBody>
          <a:bodyPr wrap="square" lIns="0" tIns="0" rIns="0" bIns="0" rtlCol="0"/>
          <a:lstStyle/>
          <a:p>
            <a:endParaRPr/>
          </a:p>
        </p:txBody>
      </p:sp>
      <p:sp>
        <p:nvSpPr>
          <p:cNvPr id="32" name="object 32"/>
          <p:cNvSpPr txBox="1"/>
          <p:nvPr/>
        </p:nvSpPr>
        <p:spPr>
          <a:xfrm>
            <a:off x="2926842" y="2361717"/>
            <a:ext cx="302895" cy="583565"/>
          </a:xfrm>
          <a:prstGeom prst="rect">
            <a:avLst/>
          </a:prstGeom>
        </p:spPr>
        <p:txBody>
          <a:bodyPr vert="horz" wrap="square" lIns="0" tIns="47625" rIns="0" bIns="0" rtlCol="0">
            <a:spAutoFit/>
          </a:bodyPr>
          <a:lstStyle/>
          <a:p>
            <a:pPr marL="147955">
              <a:lnSpc>
                <a:spcPct val="100000"/>
              </a:lnSpc>
              <a:spcBef>
                <a:spcPts val="375"/>
              </a:spcBef>
            </a:pPr>
            <a:r>
              <a:rPr sz="1600" spc="-5" dirty="0">
                <a:latin typeface="等线"/>
                <a:cs typeface="等线"/>
              </a:rPr>
              <a:t>…</a:t>
            </a:r>
            <a:endParaRPr sz="1600">
              <a:latin typeface="等线"/>
              <a:cs typeface="等线"/>
            </a:endParaRPr>
          </a:p>
          <a:p>
            <a:pPr marL="12700">
              <a:lnSpc>
                <a:spcPct val="100000"/>
              </a:lnSpc>
              <a:spcBef>
                <a:spcPts val="275"/>
              </a:spcBef>
            </a:pPr>
            <a:r>
              <a:rPr sz="1600" spc="-5" dirty="0">
                <a:latin typeface="等线"/>
                <a:cs typeface="等线"/>
              </a:rPr>
              <a:t>…</a:t>
            </a:r>
            <a:endParaRPr sz="1600">
              <a:latin typeface="等线"/>
              <a:cs typeface="等线"/>
            </a:endParaRPr>
          </a:p>
        </p:txBody>
      </p:sp>
      <p:sp>
        <p:nvSpPr>
          <p:cNvPr id="33" name="object 33"/>
          <p:cNvSpPr/>
          <p:nvPr/>
        </p:nvSpPr>
        <p:spPr>
          <a:xfrm>
            <a:off x="2345435" y="1618488"/>
            <a:ext cx="1233170" cy="597535"/>
          </a:xfrm>
          <a:custGeom>
            <a:avLst/>
            <a:gdLst/>
            <a:ahLst/>
            <a:cxnLst/>
            <a:rect l="l" t="t" r="r" b="b"/>
            <a:pathLst>
              <a:path w="1233170" h="597535">
                <a:moveTo>
                  <a:pt x="616457" y="0"/>
                </a:moveTo>
                <a:lnTo>
                  <a:pt x="553424" y="1542"/>
                </a:lnTo>
                <a:lnTo>
                  <a:pt x="492212" y="6068"/>
                </a:lnTo>
                <a:lnTo>
                  <a:pt x="433132" y="13428"/>
                </a:lnTo>
                <a:lnTo>
                  <a:pt x="376493" y="23473"/>
                </a:lnTo>
                <a:lnTo>
                  <a:pt x="322605" y="36051"/>
                </a:lnTo>
                <a:lnTo>
                  <a:pt x="271778" y="51013"/>
                </a:lnTo>
                <a:lnTo>
                  <a:pt x="224322" y="68208"/>
                </a:lnTo>
                <a:lnTo>
                  <a:pt x="180546" y="87487"/>
                </a:lnTo>
                <a:lnTo>
                  <a:pt x="140760" y="108699"/>
                </a:lnTo>
                <a:lnTo>
                  <a:pt x="105274" y="131694"/>
                </a:lnTo>
                <a:lnTo>
                  <a:pt x="74397" y="156322"/>
                </a:lnTo>
                <a:lnTo>
                  <a:pt x="27712" y="209877"/>
                </a:lnTo>
                <a:lnTo>
                  <a:pt x="3182" y="268162"/>
                </a:lnTo>
                <a:lnTo>
                  <a:pt x="0" y="298703"/>
                </a:lnTo>
                <a:lnTo>
                  <a:pt x="3182" y="329245"/>
                </a:lnTo>
                <a:lnTo>
                  <a:pt x="27712" y="387530"/>
                </a:lnTo>
                <a:lnTo>
                  <a:pt x="74397" y="441085"/>
                </a:lnTo>
                <a:lnTo>
                  <a:pt x="105274" y="465713"/>
                </a:lnTo>
                <a:lnTo>
                  <a:pt x="140760" y="488708"/>
                </a:lnTo>
                <a:lnTo>
                  <a:pt x="180546" y="509920"/>
                </a:lnTo>
                <a:lnTo>
                  <a:pt x="224322" y="529199"/>
                </a:lnTo>
                <a:lnTo>
                  <a:pt x="271778" y="546394"/>
                </a:lnTo>
                <a:lnTo>
                  <a:pt x="322605" y="561356"/>
                </a:lnTo>
                <a:lnTo>
                  <a:pt x="376493" y="573934"/>
                </a:lnTo>
                <a:lnTo>
                  <a:pt x="433132" y="583979"/>
                </a:lnTo>
                <a:lnTo>
                  <a:pt x="492212" y="591339"/>
                </a:lnTo>
                <a:lnTo>
                  <a:pt x="553424" y="595865"/>
                </a:lnTo>
                <a:lnTo>
                  <a:pt x="616457" y="597408"/>
                </a:lnTo>
                <a:lnTo>
                  <a:pt x="679491" y="595865"/>
                </a:lnTo>
                <a:lnTo>
                  <a:pt x="740703" y="591339"/>
                </a:lnTo>
                <a:lnTo>
                  <a:pt x="799783" y="583979"/>
                </a:lnTo>
                <a:lnTo>
                  <a:pt x="856422" y="573934"/>
                </a:lnTo>
                <a:lnTo>
                  <a:pt x="910310" y="561356"/>
                </a:lnTo>
                <a:lnTo>
                  <a:pt x="961137" y="546394"/>
                </a:lnTo>
                <a:lnTo>
                  <a:pt x="1008593" y="529199"/>
                </a:lnTo>
                <a:lnTo>
                  <a:pt x="1052369" y="509920"/>
                </a:lnTo>
                <a:lnTo>
                  <a:pt x="1092155" y="488708"/>
                </a:lnTo>
                <a:lnTo>
                  <a:pt x="1127641" y="465713"/>
                </a:lnTo>
                <a:lnTo>
                  <a:pt x="1158518" y="441085"/>
                </a:lnTo>
                <a:lnTo>
                  <a:pt x="1205203" y="387530"/>
                </a:lnTo>
                <a:lnTo>
                  <a:pt x="1229733" y="329245"/>
                </a:lnTo>
                <a:lnTo>
                  <a:pt x="1232915" y="298703"/>
                </a:lnTo>
                <a:lnTo>
                  <a:pt x="1229733" y="268162"/>
                </a:lnTo>
                <a:lnTo>
                  <a:pt x="1205203" y="209877"/>
                </a:lnTo>
                <a:lnTo>
                  <a:pt x="1158518" y="156322"/>
                </a:lnTo>
                <a:lnTo>
                  <a:pt x="1127641" y="131694"/>
                </a:lnTo>
                <a:lnTo>
                  <a:pt x="1092155" y="108699"/>
                </a:lnTo>
                <a:lnTo>
                  <a:pt x="1052369" y="87487"/>
                </a:lnTo>
                <a:lnTo>
                  <a:pt x="1008593" y="68208"/>
                </a:lnTo>
                <a:lnTo>
                  <a:pt x="961137" y="51013"/>
                </a:lnTo>
                <a:lnTo>
                  <a:pt x="910310" y="36051"/>
                </a:lnTo>
                <a:lnTo>
                  <a:pt x="856422" y="23473"/>
                </a:lnTo>
                <a:lnTo>
                  <a:pt x="799783" y="13428"/>
                </a:lnTo>
                <a:lnTo>
                  <a:pt x="740703" y="6068"/>
                </a:lnTo>
                <a:lnTo>
                  <a:pt x="679491" y="1542"/>
                </a:lnTo>
                <a:lnTo>
                  <a:pt x="616457" y="0"/>
                </a:lnTo>
                <a:close/>
              </a:path>
            </a:pathLst>
          </a:custGeom>
          <a:solidFill>
            <a:srgbClr val="FFFFFF"/>
          </a:solidFill>
        </p:spPr>
        <p:txBody>
          <a:bodyPr wrap="square" lIns="0" tIns="0" rIns="0" bIns="0" rtlCol="0"/>
          <a:lstStyle/>
          <a:p>
            <a:endParaRPr/>
          </a:p>
        </p:txBody>
      </p:sp>
      <p:sp>
        <p:nvSpPr>
          <p:cNvPr id="34" name="object 34"/>
          <p:cNvSpPr/>
          <p:nvPr/>
        </p:nvSpPr>
        <p:spPr>
          <a:xfrm>
            <a:off x="2345435" y="1618488"/>
            <a:ext cx="1233170" cy="597535"/>
          </a:xfrm>
          <a:custGeom>
            <a:avLst/>
            <a:gdLst/>
            <a:ahLst/>
            <a:cxnLst/>
            <a:rect l="l" t="t" r="r" b="b"/>
            <a:pathLst>
              <a:path w="1233170" h="597535">
                <a:moveTo>
                  <a:pt x="0" y="298703"/>
                </a:moveTo>
                <a:lnTo>
                  <a:pt x="12523" y="238503"/>
                </a:lnTo>
                <a:lnTo>
                  <a:pt x="48440" y="182433"/>
                </a:lnTo>
                <a:lnTo>
                  <a:pt x="105274" y="131694"/>
                </a:lnTo>
                <a:lnTo>
                  <a:pt x="140760" y="108699"/>
                </a:lnTo>
                <a:lnTo>
                  <a:pt x="180546" y="87487"/>
                </a:lnTo>
                <a:lnTo>
                  <a:pt x="224322" y="68208"/>
                </a:lnTo>
                <a:lnTo>
                  <a:pt x="271778" y="51013"/>
                </a:lnTo>
                <a:lnTo>
                  <a:pt x="322605" y="36051"/>
                </a:lnTo>
                <a:lnTo>
                  <a:pt x="376493" y="23473"/>
                </a:lnTo>
                <a:lnTo>
                  <a:pt x="433132" y="13428"/>
                </a:lnTo>
                <a:lnTo>
                  <a:pt x="492212" y="6068"/>
                </a:lnTo>
                <a:lnTo>
                  <a:pt x="553424" y="1542"/>
                </a:lnTo>
                <a:lnTo>
                  <a:pt x="616457" y="0"/>
                </a:lnTo>
                <a:lnTo>
                  <a:pt x="679491" y="1542"/>
                </a:lnTo>
                <a:lnTo>
                  <a:pt x="740703" y="6068"/>
                </a:lnTo>
                <a:lnTo>
                  <a:pt x="799783" y="13428"/>
                </a:lnTo>
                <a:lnTo>
                  <a:pt x="856422" y="23473"/>
                </a:lnTo>
                <a:lnTo>
                  <a:pt x="910310" y="36051"/>
                </a:lnTo>
                <a:lnTo>
                  <a:pt x="961137" y="51013"/>
                </a:lnTo>
                <a:lnTo>
                  <a:pt x="1008593" y="68208"/>
                </a:lnTo>
                <a:lnTo>
                  <a:pt x="1052369" y="87487"/>
                </a:lnTo>
                <a:lnTo>
                  <a:pt x="1092155" y="108699"/>
                </a:lnTo>
                <a:lnTo>
                  <a:pt x="1127641" y="131694"/>
                </a:lnTo>
                <a:lnTo>
                  <a:pt x="1158518" y="156322"/>
                </a:lnTo>
                <a:lnTo>
                  <a:pt x="1205203" y="209877"/>
                </a:lnTo>
                <a:lnTo>
                  <a:pt x="1229733" y="268162"/>
                </a:lnTo>
                <a:lnTo>
                  <a:pt x="1232915" y="298703"/>
                </a:lnTo>
                <a:lnTo>
                  <a:pt x="1229733" y="329245"/>
                </a:lnTo>
                <a:lnTo>
                  <a:pt x="1205203" y="387530"/>
                </a:lnTo>
                <a:lnTo>
                  <a:pt x="1158518" y="441085"/>
                </a:lnTo>
                <a:lnTo>
                  <a:pt x="1127641" y="465713"/>
                </a:lnTo>
                <a:lnTo>
                  <a:pt x="1092155" y="488708"/>
                </a:lnTo>
                <a:lnTo>
                  <a:pt x="1052369" y="509920"/>
                </a:lnTo>
                <a:lnTo>
                  <a:pt x="1008593" y="529199"/>
                </a:lnTo>
                <a:lnTo>
                  <a:pt x="961137" y="546394"/>
                </a:lnTo>
                <a:lnTo>
                  <a:pt x="910310" y="561356"/>
                </a:lnTo>
                <a:lnTo>
                  <a:pt x="856422" y="573934"/>
                </a:lnTo>
                <a:lnTo>
                  <a:pt x="799783" y="583979"/>
                </a:lnTo>
                <a:lnTo>
                  <a:pt x="740703" y="591339"/>
                </a:lnTo>
                <a:lnTo>
                  <a:pt x="679491" y="595865"/>
                </a:lnTo>
                <a:lnTo>
                  <a:pt x="616457" y="597408"/>
                </a:lnTo>
                <a:lnTo>
                  <a:pt x="553424" y="595865"/>
                </a:lnTo>
                <a:lnTo>
                  <a:pt x="492212" y="591339"/>
                </a:lnTo>
                <a:lnTo>
                  <a:pt x="433132" y="583979"/>
                </a:lnTo>
                <a:lnTo>
                  <a:pt x="376493" y="573934"/>
                </a:lnTo>
                <a:lnTo>
                  <a:pt x="322605" y="561356"/>
                </a:lnTo>
                <a:lnTo>
                  <a:pt x="271778" y="546394"/>
                </a:lnTo>
                <a:lnTo>
                  <a:pt x="224322" y="529199"/>
                </a:lnTo>
                <a:lnTo>
                  <a:pt x="180546" y="509920"/>
                </a:lnTo>
                <a:lnTo>
                  <a:pt x="140760" y="488708"/>
                </a:lnTo>
                <a:lnTo>
                  <a:pt x="105274" y="465713"/>
                </a:lnTo>
                <a:lnTo>
                  <a:pt x="74397" y="441085"/>
                </a:lnTo>
                <a:lnTo>
                  <a:pt x="27712" y="387530"/>
                </a:lnTo>
                <a:lnTo>
                  <a:pt x="3182" y="329245"/>
                </a:lnTo>
                <a:lnTo>
                  <a:pt x="0" y="298703"/>
                </a:lnTo>
                <a:close/>
              </a:path>
            </a:pathLst>
          </a:custGeom>
          <a:ln w="9144">
            <a:solidFill>
              <a:srgbClr val="000000"/>
            </a:solidFill>
          </a:ln>
        </p:spPr>
        <p:txBody>
          <a:bodyPr wrap="square" lIns="0" tIns="0" rIns="0" bIns="0" rtlCol="0"/>
          <a:lstStyle/>
          <a:p>
            <a:endParaRPr/>
          </a:p>
        </p:txBody>
      </p:sp>
      <p:sp>
        <p:nvSpPr>
          <p:cNvPr id="35" name="object 35"/>
          <p:cNvSpPr txBox="1"/>
          <p:nvPr/>
        </p:nvSpPr>
        <p:spPr>
          <a:xfrm>
            <a:off x="2818002" y="1748290"/>
            <a:ext cx="560705" cy="251460"/>
          </a:xfrm>
          <a:prstGeom prst="rect">
            <a:avLst/>
          </a:prstGeom>
        </p:spPr>
        <p:txBody>
          <a:bodyPr vert="horz" wrap="square" lIns="0" tIns="16510" rIns="0" bIns="0" rtlCol="0">
            <a:spAutoFit/>
          </a:bodyPr>
          <a:lstStyle/>
          <a:p>
            <a:pPr marL="12700">
              <a:lnSpc>
                <a:spcPct val="100000"/>
              </a:lnSpc>
              <a:spcBef>
                <a:spcPts val="130"/>
              </a:spcBef>
            </a:pPr>
            <a:r>
              <a:rPr sz="1450" i="1" spc="-50" dirty="0">
                <a:latin typeface="等线"/>
                <a:cs typeface="等线"/>
              </a:rPr>
              <a:t>建设部</a:t>
            </a:r>
            <a:endParaRPr sz="1450">
              <a:latin typeface="等线"/>
              <a:cs typeface="等线"/>
            </a:endParaRPr>
          </a:p>
        </p:txBody>
      </p:sp>
      <p:sp>
        <p:nvSpPr>
          <p:cNvPr id="36" name="object 36"/>
          <p:cNvSpPr/>
          <p:nvPr/>
        </p:nvSpPr>
        <p:spPr>
          <a:xfrm>
            <a:off x="3325367" y="3258311"/>
            <a:ext cx="876300" cy="1038225"/>
          </a:xfrm>
          <a:custGeom>
            <a:avLst/>
            <a:gdLst/>
            <a:ahLst/>
            <a:cxnLst/>
            <a:rect l="l" t="t" r="r" b="b"/>
            <a:pathLst>
              <a:path w="876300" h="1038225">
                <a:moveTo>
                  <a:pt x="0" y="518921"/>
                </a:moveTo>
                <a:lnTo>
                  <a:pt x="2262" y="465857"/>
                </a:lnTo>
                <a:lnTo>
                  <a:pt x="8903" y="414327"/>
                </a:lnTo>
                <a:lnTo>
                  <a:pt x="19702" y="364593"/>
                </a:lnTo>
                <a:lnTo>
                  <a:pt x="34438" y="316914"/>
                </a:lnTo>
                <a:lnTo>
                  <a:pt x="52892" y="271552"/>
                </a:lnTo>
                <a:lnTo>
                  <a:pt x="74841" y="228767"/>
                </a:lnTo>
                <a:lnTo>
                  <a:pt x="100067" y="188820"/>
                </a:lnTo>
                <a:lnTo>
                  <a:pt x="128349" y="151971"/>
                </a:lnTo>
                <a:lnTo>
                  <a:pt x="159466" y="118481"/>
                </a:lnTo>
                <a:lnTo>
                  <a:pt x="193197" y="88611"/>
                </a:lnTo>
                <a:lnTo>
                  <a:pt x="229323" y="62621"/>
                </a:lnTo>
                <a:lnTo>
                  <a:pt x="267622" y="40772"/>
                </a:lnTo>
                <a:lnTo>
                  <a:pt x="307875" y="23325"/>
                </a:lnTo>
                <a:lnTo>
                  <a:pt x="349861" y="10540"/>
                </a:lnTo>
                <a:lnTo>
                  <a:pt x="393359" y="2678"/>
                </a:lnTo>
                <a:lnTo>
                  <a:pt x="438150" y="0"/>
                </a:lnTo>
                <a:lnTo>
                  <a:pt x="482940" y="2678"/>
                </a:lnTo>
                <a:lnTo>
                  <a:pt x="526438" y="10540"/>
                </a:lnTo>
                <a:lnTo>
                  <a:pt x="568424" y="23325"/>
                </a:lnTo>
                <a:lnTo>
                  <a:pt x="608677" y="40772"/>
                </a:lnTo>
                <a:lnTo>
                  <a:pt x="646976" y="62621"/>
                </a:lnTo>
                <a:lnTo>
                  <a:pt x="683102" y="88611"/>
                </a:lnTo>
                <a:lnTo>
                  <a:pt x="716833" y="118481"/>
                </a:lnTo>
                <a:lnTo>
                  <a:pt x="747950" y="151971"/>
                </a:lnTo>
                <a:lnTo>
                  <a:pt x="776232" y="188820"/>
                </a:lnTo>
                <a:lnTo>
                  <a:pt x="801458" y="228767"/>
                </a:lnTo>
                <a:lnTo>
                  <a:pt x="823407" y="271552"/>
                </a:lnTo>
                <a:lnTo>
                  <a:pt x="841861" y="316914"/>
                </a:lnTo>
                <a:lnTo>
                  <a:pt x="856597" y="364593"/>
                </a:lnTo>
                <a:lnTo>
                  <a:pt x="867396" y="414327"/>
                </a:lnTo>
                <a:lnTo>
                  <a:pt x="874037" y="465857"/>
                </a:lnTo>
                <a:lnTo>
                  <a:pt x="876300" y="518921"/>
                </a:lnTo>
                <a:lnTo>
                  <a:pt x="874037" y="571986"/>
                </a:lnTo>
                <a:lnTo>
                  <a:pt x="867396" y="623516"/>
                </a:lnTo>
                <a:lnTo>
                  <a:pt x="856597" y="673250"/>
                </a:lnTo>
                <a:lnTo>
                  <a:pt x="841861" y="720929"/>
                </a:lnTo>
                <a:lnTo>
                  <a:pt x="823407" y="766291"/>
                </a:lnTo>
                <a:lnTo>
                  <a:pt x="801458" y="809076"/>
                </a:lnTo>
                <a:lnTo>
                  <a:pt x="776232" y="849023"/>
                </a:lnTo>
                <a:lnTo>
                  <a:pt x="747950" y="885872"/>
                </a:lnTo>
                <a:lnTo>
                  <a:pt x="716833" y="919362"/>
                </a:lnTo>
                <a:lnTo>
                  <a:pt x="683102" y="949232"/>
                </a:lnTo>
                <a:lnTo>
                  <a:pt x="646976" y="975222"/>
                </a:lnTo>
                <a:lnTo>
                  <a:pt x="608677" y="997071"/>
                </a:lnTo>
                <a:lnTo>
                  <a:pt x="568424" y="1014518"/>
                </a:lnTo>
                <a:lnTo>
                  <a:pt x="526438" y="1027303"/>
                </a:lnTo>
                <a:lnTo>
                  <a:pt x="482940" y="1035165"/>
                </a:lnTo>
                <a:lnTo>
                  <a:pt x="438150" y="1037844"/>
                </a:lnTo>
                <a:lnTo>
                  <a:pt x="393359" y="1035165"/>
                </a:lnTo>
                <a:lnTo>
                  <a:pt x="349861" y="1027303"/>
                </a:lnTo>
                <a:lnTo>
                  <a:pt x="307875" y="1014518"/>
                </a:lnTo>
                <a:lnTo>
                  <a:pt x="267622" y="997071"/>
                </a:lnTo>
                <a:lnTo>
                  <a:pt x="229323" y="975222"/>
                </a:lnTo>
                <a:lnTo>
                  <a:pt x="193197" y="949232"/>
                </a:lnTo>
                <a:lnTo>
                  <a:pt x="159466" y="919362"/>
                </a:lnTo>
                <a:lnTo>
                  <a:pt x="128349" y="885872"/>
                </a:lnTo>
                <a:lnTo>
                  <a:pt x="100067" y="849023"/>
                </a:lnTo>
                <a:lnTo>
                  <a:pt x="74841" y="809076"/>
                </a:lnTo>
                <a:lnTo>
                  <a:pt x="52892" y="766291"/>
                </a:lnTo>
                <a:lnTo>
                  <a:pt x="34438" y="720929"/>
                </a:lnTo>
                <a:lnTo>
                  <a:pt x="19702" y="673250"/>
                </a:lnTo>
                <a:lnTo>
                  <a:pt x="8903" y="623516"/>
                </a:lnTo>
                <a:lnTo>
                  <a:pt x="2262" y="571986"/>
                </a:lnTo>
                <a:lnTo>
                  <a:pt x="0" y="518921"/>
                </a:lnTo>
                <a:close/>
              </a:path>
            </a:pathLst>
          </a:custGeom>
          <a:ln w="9144">
            <a:solidFill>
              <a:srgbClr val="000000"/>
            </a:solidFill>
          </a:ln>
        </p:spPr>
        <p:txBody>
          <a:bodyPr wrap="square" lIns="0" tIns="0" rIns="0" bIns="0" rtlCol="0"/>
          <a:lstStyle/>
          <a:p>
            <a:endParaRPr/>
          </a:p>
        </p:txBody>
      </p:sp>
      <p:sp>
        <p:nvSpPr>
          <p:cNvPr id="37" name="object 37"/>
          <p:cNvSpPr txBox="1"/>
          <p:nvPr/>
        </p:nvSpPr>
        <p:spPr>
          <a:xfrm>
            <a:off x="3715003" y="3487588"/>
            <a:ext cx="3683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地市建</a:t>
            </a:r>
            <a:endParaRPr sz="950">
              <a:latin typeface="等线"/>
              <a:cs typeface="等线"/>
            </a:endParaRPr>
          </a:p>
        </p:txBody>
      </p:sp>
      <p:sp>
        <p:nvSpPr>
          <p:cNvPr id="38" name="object 38"/>
          <p:cNvSpPr txBox="1"/>
          <p:nvPr/>
        </p:nvSpPr>
        <p:spPr>
          <a:xfrm>
            <a:off x="3465067" y="3766159"/>
            <a:ext cx="596900" cy="170815"/>
          </a:xfrm>
          <a:prstGeom prst="rect">
            <a:avLst/>
          </a:prstGeom>
        </p:spPr>
        <p:txBody>
          <a:bodyPr vert="horz" wrap="square" lIns="0" tIns="12700" rIns="0" bIns="0" rtlCol="0">
            <a:spAutoFit/>
          </a:bodyPr>
          <a:lstStyle/>
          <a:p>
            <a:pPr marL="12700">
              <a:lnSpc>
                <a:spcPct val="100000"/>
              </a:lnSpc>
              <a:spcBef>
                <a:spcPts val="100"/>
              </a:spcBef>
            </a:pPr>
            <a:r>
              <a:rPr sz="950" i="1" spc="-55" dirty="0">
                <a:latin typeface="等线"/>
                <a:cs typeface="等线"/>
              </a:rPr>
              <a:t>筑市场管理</a:t>
            </a:r>
            <a:endParaRPr sz="950">
              <a:latin typeface="等线"/>
              <a:cs typeface="等线"/>
            </a:endParaRPr>
          </a:p>
        </p:txBody>
      </p:sp>
      <p:sp>
        <p:nvSpPr>
          <p:cNvPr id="39" name="object 39"/>
          <p:cNvSpPr txBox="1"/>
          <p:nvPr/>
        </p:nvSpPr>
        <p:spPr>
          <a:xfrm>
            <a:off x="3637279" y="4045626"/>
            <a:ext cx="2540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系统</a:t>
            </a:r>
            <a:endParaRPr sz="950">
              <a:latin typeface="等线"/>
              <a:cs typeface="等线"/>
            </a:endParaRPr>
          </a:p>
        </p:txBody>
      </p:sp>
      <p:sp>
        <p:nvSpPr>
          <p:cNvPr id="40" name="object 40"/>
          <p:cNvSpPr/>
          <p:nvPr/>
        </p:nvSpPr>
        <p:spPr>
          <a:xfrm>
            <a:off x="3628644" y="2599944"/>
            <a:ext cx="1234440" cy="376555"/>
          </a:xfrm>
          <a:custGeom>
            <a:avLst/>
            <a:gdLst/>
            <a:ahLst/>
            <a:cxnLst/>
            <a:rect l="l" t="t" r="r" b="b"/>
            <a:pathLst>
              <a:path w="1234439" h="376555">
                <a:moveTo>
                  <a:pt x="0" y="188213"/>
                </a:moveTo>
                <a:lnTo>
                  <a:pt x="16301" y="145077"/>
                </a:lnTo>
                <a:lnTo>
                  <a:pt x="62737" y="105469"/>
                </a:lnTo>
                <a:lnTo>
                  <a:pt x="135600" y="70521"/>
                </a:lnTo>
                <a:lnTo>
                  <a:pt x="180784" y="55149"/>
                </a:lnTo>
                <a:lnTo>
                  <a:pt x="231185" y="41367"/>
                </a:lnTo>
                <a:lnTo>
                  <a:pt x="286341" y="29317"/>
                </a:lnTo>
                <a:lnTo>
                  <a:pt x="345788" y="19141"/>
                </a:lnTo>
                <a:lnTo>
                  <a:pt x="409062" y="10979"/>
                </a:lnTo>
                <a:lnTo>
                  <a:pt x="475701" y="4974"/>
                </a:lnTo>
                <a:lnTo>
                  <a:pt x="545241" y="1267"/>
                </a:lnTo>
                <a:lnTo>
                  <a:pt x="617219" y="0"/>
                </a:lnTo>
                <a:lnTo>
                  <a:pt x="689198" y="1267"/>
                </a:lnTo>
                <a:lnTo>
                  <a:pt x="758738" y="4974"/>
                </a:lnTo>
                <a:lnTo>
                  <a:pt x="825377" y="10979"/>
                </a:lnTo>
                <a:lnTo>
                  <a:pt x="888651" y="19141"/>
                </a:lnTo>
                <a:lnTo>
                  <a:pt x="948098" y="29317"/>
                </a:lnTo>
                <a:lnTo>
                  <a:pt x="1003254" y="41367"/>
                </a:lnTo>
                <a:lnTo>
                  <a:pt x="1053655" y="55149"/>
                </a:lnTo>
                <a:lnTo>
                  <a:pt x="1098839" y="70521"/>
                </a:lnTo>
                <a:lnTo>
                  <a:pt x="1138343" y="87342"/>
                </a:lnTo>
                <a:lnTo>
                  <a:pt x="1198455" y="124761"/>
                </a:lnTo>
                <a:lnTo>
                  <a:pt x="1230287" y="166275"/>
                </a:lnTo>
                <a:lnTo>
                  <a:pt x="1234439" y="188213"/>
                </a:lnTo>
                <a:lnTo>
                  <a:pt x="1230287" y="210152"/>
                </a:lnTo>
                <a:lnTo>
                  <a:pt x="1198455" y="251666"/>
                </a:lnTo>
                <a:lnTo>
                  <a:pt x="1138343" y="289085"/>
                </a:lnTo>
                <a:lnTo>
                  <a:pt x="1098839" y="305906"/>
                </a:lnTo>
                <a:lnTo>
                  <a:pt x="1053655" y="321278"/>
                </a:lnTo>
                <a:lnTo>
                  <a:pt x="1003254" y="335060"/>
                </a:lnTo>
                <a:lnTo>
                  <a:pt x="948098" y="347110"/>
                </a:lnTo>
                <a:lnTo>
                  <a:pt x="888651" y="357286"/>
                </a:lnTo>
                <a:lnTo>
                  <a:pt x="825377" y="365448"/>
                </a:lnTo>
                <a:lnTo>
                  <a:pt x="758738" y="371453"/>
                </a:lnTo>
                <a:lnTo>
                  <a:pt x="689198" y="375160"/>
                </a:lnTo>
                <a:lnTo>
                  <a:pt x="617219" y="376427"/>
                </a:lnTo>
                <a:lnTo>
                  <a:pt x="545241" y="375160"/>
                </a:lnTo>
                <a:lnTo>
                  <a:pt x="475701" y="371453"/>
                </a:lnTo>
                <a:lnTo>
                  <a:pt x="409062" y="365448"/>
                </a:lnTo>
                <a:lnTo>
                  <a:pt x="345788" y="357286"/>
                </a:lnTo>
                <a:lnTo>
                  <a:pt x="286341" y="347110"/>
                </a:lnTo>
                <a:lnTo>
                  <a:pt x="231185" y="335060"/>
                </a:lnTo>
                <a:lnTo>
                  <a:pt x="180784" y="321278"/>
                </a:lnTo>
                <a:lnTo>
                  <a:pt x="135600" y="305906"/>
                </a:lnTo>
                <a:lnTo>
                  <a:pt x="96096" y="289085"/>
                </a:lnTo>
                <a:lnTo>
                  <a:pt x="35984" y="251666"/>
                </a:lnTo>
                <a:lnTo>
                  <a:pt x="4152" y="210152"/>
                </a:lnTo>
                <a:lnTo>
                  <a:pt x="0" y="188213"/>
                </a:lnTo>
                <a:close/>
              </a:path>
            </a:pathLst>
          </a:custGeom>
          <a:ln w="9143">
            <a:solidFill>
              <a:srgbClr val="000000"/>
            </a:solidFill>
          </a:ln>
        </p:spPr>
        <p:txBody>
          <a:bodyPr wrap="square" lIns="0" tIns="0" rIns="0" bIns="0" rtlCol="0"/>
          <a:lstStyle/>
          <a:p>
            <a:endParaRPr/>
          </a:p>
        </p:txBody>
      </p:sp>
      <p:sp>
        <p:nvSpPr>
          <p:cNvPr id="41" name="object 41"/>
          <p:cNvSpPr txBox="1"/>
          <p:nvPr/>
        </p:nvSpPr>
        <p:spPr>
          <a:xfrm>
            <a:off x="4082541" y="2733208"/>
            <a:ext cx="5969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省监管系统</a:t>
            </a:r>
            <a:endParaRPr sz="950">
              <a:latin typeface="等线"/>
              <a:cs typeface="等线"/>
            </a:endParaRPr>
          </a:p>
        </p:txBody>
      </p:sp>
      <p:sp>
        <p:nvSpPr>
          <p:cNvPr id="42" name="object 42"/>
          <p:cNvSpPr/>
          <p:nvPr/>
        </p:nvSpPr>
        <p:spPr>
          <a:xfrm>
            <a:off x="3730752" y="2971164"/>
            <a:ext cx="409575" cy="287020"/>
          </a:xfrm>
          <a:custGeom>
            <a:avLst/>
            <a:gdLst/>
            <a:ahLst/>
            <a:cxnLst/>
            <a:rect l="l" t="t" r="r" b="b"/>
            <a:pathLst>
              <a:path w="409575" h="287020">
                <a:moveTo>
                  <a:pt x="40894" y="212089"/>
                </a:moveTo>
                <a:lnTo>
                  <a:pt x="0" y="286893"/>
                </a:lnTo>
                <a:lnTo>
                  <a:pt x="84327" y="274700"/>
                </a:lnTo>
                <a:lnTo>
                  <a:pt x="71288" y="255905"/>
                </a:lnTo>
                <a:lnTo>
                  <a:pt x="55752" y="255905"/>
                </a:lnTo>
                <a:lnTo>
                  <a:pt x="48513" y="245490"/>
                </a:lnTo>
                <a:lnTo>
                  <a:pt x="59008" y="238201"/>
                </a:lnTo>
                <a:lnTo>
                  <a:pt x="40894" y="212089"/>
                </a:lnTo>
                <a:close/>
              </a:path>
              <a:path w="409575" h="287020">
                <a:moveTo>
                  <a:pt x="59008" y="238201"/>
                </a:moveTo>
                <a:lnTo>
                  <a:pt x="48513" y="245490"/>
                </a:lnTo>
                <a:lnTo>
                  <a:pt x="55752" y="255905"/>
                </a:lnTo>
                <a:lnTo>
                  <a:pt x="66237" y="248622"/>
                </a:lnTo>
                <a:lnTo>
                  <a:pt x="59008" y="238201"/>
                </a:lnTo>
                <a:close/>
              </a:path>
              <a:path w="409575" h="287020">
                <a:moveTo>
                  <a:pt x="66237" y="248622"/>
                </a:moveTo>
                <a:lnTo>
                  <a:pt x="55752" y="255905"/>
                </a:lnTo>
                <a:lnTo>
                  <a:pt x="71288" y="255905"/>
                </a:lnTo>
                <a:lnTo>
                  <a:pt x="66237" y="248622"/>
                </a:lnTo>
                <a:close/>
              </a:path>
              <a:path w="409575" h="287020">
                <a:moveTo>
                  <a:pt x="401955" y="0"/>
                </a:moveTo>
                <a:lnTo>
                  <a:pt x="59008" y="238201"/>
                </a:lnTo>
                <a:lnTo>
                  <a:pt x="66237" y="248622"/>
                </a:lnTo>
                <a:lnTo>
                  <a:pt x="409194" y="10413"/>
                </a:lnTo>
                <a:lnTo>
                  <a:pt x="401955" y="0"/>
                </a:lnTo>
                <a:close/>
              </a:path>
            </a:pathLst>
          </a:custGeom>
          <a:solidFill>
            <a:srgbClr val="000000"/>
          </a:solidFill>
        </p:spPr>
        <p:txBody>
          <a:bodyPr wrap="square" lIns="0" tIns="0" rIns="0" bIns="0" rtlCol="0"/>
          <a:lstStyle/>
          <a:p>
            <a:endParaRPr/>
          </a:p>
        </p:txBody>
      </p:sp>
      <p:sp>
        <p:nvSpPr>
          <p:cNvPr id="43" name="object 43"/>
          <p:cNvSpPr/>
          <p:nvPr/>
        </p:nvSpPr>
        <p:spPr>
          <a:xfrm>
            <a:off x="4133088" y="2970783"/>
            <a:ext cx="510540" cy="287655"/>
          </a:xfrm>
          <a:custGeom>
            <a:avLst/>
            <a:gdLst/>
            <a:ahLst/>
            <a:cxnLst/>
            <a:rect l="l" t="t" r="r" b="b"/>
            <a:pathLst>
              <a:path w="510539" h="287654">
                <a:moveTo>
                  <a:pt x="440254" y="255830"/>
                </a:moveTo>
                <a:lnTo>
                  <a:pt x="424814" y="283590"/>
                </a:lnTo>
                <a:lnTo>
                  <a:pt x="510032" y="287274"/>
                </a:lnTo>
                <a:lnTo>
                  <a:pt x="492742" y="262000"/>
                </a:lnTo>
                <a:lnTo>
                  <a:pt x="451358" y="262000"/>
                </a:lnTo>
                <a:lnTo>
                  <a:pt x="440254" y="255830"/>
                </a:lnTo>
                <a:close/>
              </a:path>
              <a:path w="510539" h="287654">
                <a:moveTo>
                  <a:pt x="446471" y="244653"/>
                </a:moveTo>
                <a:lnTo>
                  <a:pt x="440254" y="255830"/>
                </a:lnTo>
                <a:lnTo>
                  <a:pt x="451358" y="262000"/>
                </a:lnTo>
                <a:lnTo>
                  <a:pt x="457581" y="250825"/>
                </a:lnTo>
                <a:lnTo>
                  <a:pt x="446471" y="244653"/>
                </a:lnTo>
                <a:close/>
              </a:path>
              <a:path w="510539" h="287654">
                <a:moveTo>
                  <a:pt x="461899" y="216915"/>
                </a:moveTo>
                <a:lnTo>
                  <a:pt x="446471" y="244653"/>
                </a:lnTo>
                <a:lnTo>
                  <a:pt x="457581" y="250825"/>
                </a:lnTo>
                <a:lnTo>
                  <a:pt x="451358" y="262000"/>
                </a:lnTo>
                <a:lnTo>
                  <a:pt x="492742" y="262000"/>
                </a:lnTo>
                <a:lnTo>
                  <a:pt x="461899" y="216915"/>
                </a:lnTo>
                <a:close/>
              </a:path>
              <a:path w="510539" h="287654">
                <a:moveTo>
                  <a:pt x="6096" y="0"/>
                </a:moveTo>
                <a:lnTo>
                  <a:pt x="0" y="11175"/>
                </a:lnTo>
                <a:lnTo>
                  <a:pt x="440254" y="255830"/>
                </a:lnTo>
                <a:lnTo>
                  <a:pt x="446471" y="244653"/>
                </a:lnTo>
                <a:lnTo>
                  <a:pt x="6096" y="0"/>
                </a:lnTo>
                <a:close/>
              </a:path>
            </a:pathLst>
          </a:custGeom>
          <a:solidFill>
            <a:srgbClr val="000000"/>
          </a:solidFill>
        </p:spPr>
        <p:txBody>
          <a:bodyPr wrap="square" lIns="0" tIns="0" rIns="0" bIns="0" rtlCol="0"/>
          <a:lstStyle/>
          <a:p>
            <a:endParaRPr/>
          </a:p>
        </p:txBody>
      </p:sp>
      <p:sp>
        <p:nvSpPr>
          <p:cNvPr id="44" name="object 44"/>
          <p:cNvSpPr/>
          <p:nvPr/>
        </p:nvSpPr>
        <p:spPr>
          <a:xfrm>
            <a:off x="4373879" y="3310128"/>
            <a:ext cx="876300" cy="1028700"/>
          </a:xfrm>
          <a:custGeom>
            <a:avLst/>
            <a:gdLst/>
            <a:ahLst/>
            <a:cxnLst/>
            <a:rect l="l" t="t" r="r" b="b"/>
            <a:pathLst>
              <a:path w="876300" h="1028700">
                <a:moveTo>
                  <a:pt x="0" y="514350"/>
                </a:moveTo>
                <a:lnTo>
                  <a:pt x="2262" y="461755"/>
                </a:lnTo>
                <a:lnTo>
                  <a:pt x="8903" y="410681"/>
                </a:lnTo>
                <a:lnTo>
                  <a:pt x="19702" y="361386"/>
                </a:lnTo>
                <a:lnTo>
                  <a:pt x="34438" y="314128"/>
                </a:lnTo>
                <a:lnTo>
                  <a:pt x="52892" y="269166"/>
                </a:lnTo>
                <a:lnTo>
                  <a:pt x="74841" y="226758"/>
                </a:lnTo>
                <a:lnTo>
                  <a:pt x="100067" y="187162"/>
                </a:lnTo>
                <a:lnTo>
                  <a:pt x="128349" y="150637"/>
                </a:lnTo>
                <a:lnTo>
                  <a:pt x="159466" y="117442"/>
                </a:lnTo>
                <a:lnTo>
                  <a:pt x="193197" y="87834"/>
                </a:lnTo>
                <a:lnTo>
                  <a:pt x="229323" y="62072"/>
                </a:lnTo>
                <a:lnTo>
                  <a:pt x="267622" y="40415"/>
                </a:lnTo>
                <a:lnTo>
                  <a:pt x="307875" y="23121"/>
                </a:lnTo>
                <a:lnTo>
                  <a:pt x="349861" y="10448"/>
                </a:lnTo>
                <a:lnTo>
                  <a:pt x="393359" y="2655"/>
                </a:lnTo>
                <a:lnTo>
                  <a:pt x="438150" y="0"/>
                </a:lnTo>
                <a:lnTo>
                  <a:pt x="482940" y="2655"/>
                </a:lnTo>
                <a:lnTo>
                  <a:pt x="526438" y="10448"/>
                </a:lnTo>
                <a:lnTo>
                  <a:pt x="568424" y="23121"/>
                </a:lnTo>
                <a:lnTo>
                  <a:pt x="608677" y="40415"/>
                </a:lnTo>
                <a:lnTo>
                  <a:pt x="646976" y="62072"/>
                </a:lnTo>
                <a:lnTo>
                  <a:pt x="683102" y="87834"/>
                </a:lnTo>
                <a:lnTo>
                  <a:pt x="716833" y="117442"/>
                </a:lnTo>
                <a:lnTo>
                  <a:pt x="747950" y="150637"/>
                </a:lnTo>
                <a:lnTo>
                  <a:pt x="776232" y="187162"/>
                </a:lnTo>
                <a:lnTo>
                  <a:pt x="801458" y="226758"/>
                </a:lnTo>
                <a:lnTo>
                  <a:pt x="823407" y="269166"/>
                </a:lnTo>
                <a:lnTo>
                  <a:pt x="841861" y="314128"/>
                </a:lnTo>
                <a:lnTo>
                  <a:pt x="856597" y="361386"/>
                </a:lnTo>
                <a:lnTo>
                  <a:pt x="867396" y="410681"/>
                </a:lnTo>
                <a:lnTo>
                  <a:pt x="874037" y="461755"/>
                </a:lnTo>
                <a:lnTo>
                  <a:pt x="876300" y="514350"/>
                </a:lnTo>
                <a:lnTo>
                  <a:pt x="874037" y="566944"/>
                </a:lnTo>
                <a:lnTo>
                  <a:pt x="867396" y="618018"/>
                </a:lnTo>
                <a:lnTo>
                  <a:pt x="856597" y="667313"/>
                </a:lnTo>
                <a:lnTo>
                  <a:pt x="841861" y="714571"/>
                </a:lnTo>
                <a:lnTo>
                  <a:pt x="823407" y="759533"/>
                </a:lnTo>
                <a:lnTo>
                  <a:pt x="801458" y="801941"/>
                </a:lnTo>
                <a:lnTo>
                  <a:pt x="776232" y="841537"/>
                </a:lnTo>
                <a:lnTo>
                  <a:pt x="747950" y="878062"/>
                </a:lnTo>
                <a:lnTo>
                  <a:pt x="716833" y="911257"/>
                </a:lnTo>
                <a:lnTo>
                  <a:pt x="683102" y="940865"/>
                </a:lnTo>
                <a:lnTo>
                  <a:pt x="646976" y="966627"/>
                </a:lnTo>
                <a:lnTo>
                  <a:pt x="608677" y="988284"/>
                </a:lnTo>
                <a:lnTo>
                  <a:pt x="568424" y="1005578"/>
                </a:lnTo>
                <a:lnTo>
                  <a:pt x="526438" y="1018251"/>
                </a:lnTo>
                <a:lnTo>
                  <a:pt x="482940" y="1026044"/>
                </a:lnTo>
                <a:lnTo>
                  <a:pt x="438150" y="1028700"/>
                </a:lnTo>
                <a:lnTo>
                  <a:pt x="393359" y="1026044"/>
                </a:lnTo>
                <a:lnTo>
                  <a:pt x="349861" y="1018251"/>
                </a:lnTo>
                <a:lnTo>
                  <a:pt x="307875" y="1005578"/>
                </a:lnTo>
                <a:lnTo>
                  <a:pt x="267622" y="988284"/>
                </a:lnTo>
                <a:lnTo>
                  <a:pt x="229323" y="966627"/>
                </a:lnTo>
                <a:lnTo>
                  <a:pt x="193197" y="940865"/>
                </a:lnTo>
                <a:lnTo>
                  <a:pt x="159466" y="911257"/>
                </a:lnTo>
                <a:lnTo>
                  <a:pt x="128349" y="878062"/>
                </a:lnTo>
                <a:lnTo>
                  <a:pt x="100067" y="841537"/>
                </a:lnTo>
                <a:lnTo>
                  <a:pt x="74841" y="801941"/>
                </a:lnTo>
                <a:lnTo>
                  <a:pt x="52892" y="759533"/>
                </a:lnTo>
                <a:lnTo>
                  <a:pt x="34438" y="714571"/>
                </a:lnTo>
                <a:lnTo>
                  <a:pt x="19702" y="667313"/>
                </a:lnTo>
                <a:lnTo>
                  <a:pt x="8903" y="618018"/>
                </a:lnTo>
                <a:lnTo>
                  <a:pt x="2262" y="566944"/>
                </a:lnTo>
                <a:lnTo>
                  <a:pt x="0" y="514350"/>
                </a:lnTo>
                <a:close/>
              </a:path>
            </a:pathLst>
          </a:custGeom>
          <a:ln w="9144">
            <a:solidFill>
              <a:srgbClr val="000000"/>
            </a:solidFill>
          </a:ln>
        </p:spPr>
        <p:txBody>
          <a:bodyPr wrap="square" lIns="0" tIns="0" rIns="0" bIns="0" rtlCol="0"/>
          <a:lstStyle/>
          <a:p>
            <a:endParaRPr/>
          </a:p>
        </p:txBody>
      </p:sp>
      <p:sp>
        <p:nvSpPr>
          <p:cNvPr id="45" name="object 45"/>
          <p:cNvSpPr txBox="1"/>
          <p:nvPr/>
        </p:nvSpPr>
        <p:spPr>
          <a:xfrm>
            <a:off x="4762880" y="3538769"/>
            <a:ext cx="3683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地市建</a:t>
            </a:r>
            <a:endParaRPr sz="950">
              <a:latin typeface="等线"/>
              <a:cs typeface="等线"/>
            </a:endParaRPr>
          </a:p>
        </p:txBody>
      </p:sp>
      <p:sp>
        <p:nvSpPr>
          <p:cNvPr id="46" name="object 46"/>
          <p:cNvSpPr txBox="1"/>
          <p:nvPr/>
        </p:nvSpPr>
        <p:spPr>
          <a:xfrm>
            <a:off x="4512690" y="3817661"/>
            <a:ext cx="598805"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筑市场管理</a:t>
            </a:r>
            <a:endParaRPr sz="950">
              <a:latin typeface="等线"/>
              <a:cs typeface="等线"/>
            </a:endParaRPr>
          </a:p>
        </p:txBody>
      </p:sp>
      <p:sp>
        <p:nvSpPr>
          <p:cNvPr id="47" name="object 47"/>
          <p:cNvSpPr txBox="1"/>
          <p:nvPr/>
        </p:nvSpPr>
        <p:spPr>
          <a:xfrm>
            <a:off x="4685157" y="4096553"/>
            <a:ext cx="254000" cy="170180"/>
          </a:xfrm>
          <a:prstGeom prst="rect">
            <a:avLst/>
          </a:prstGeom>
        </p:spPr>
        <p:txBody>
          <a:bodyPr vert="horz" wrap="square" lIns="0" tIns="12065" rIns="0" bIns="0" rtlCol="0">
            <a:spAutoFit/>
          </a:bodyPr>
          <a:lstStyle/>
          <a:p>
            <a:pPr marL="12700">
              <a:lnSpc>
                <a:spcPct val="100000"/>
              </a:lnSpc>
              <a:spcBef>
                <a:spcPts val="95"/>
              </a:spcBef>
            </a:pPr>
            <a:r>
              <a:rPr sz="950" i="1" spc="-50" dirty="0">
                <a:latin typeface="等线"/>
                <a:cs typeface="等线"/>
              </a:rPr>
              <a:t>系统</a:t>
            </a:r>
            <a:endParaRPr sz="950">
              <a:latin typeface="等线"/>
              <a:cs typeface="等线"/>
            </a:endParaRPr>
          </a:p>
        </p:txBody>
      </p:sp>
      <p:sp>
        <p:nvSpPr>
          <p:cNvPr id="48" name="object 48"/>
          <p:cNvSpPr/>
          <p:nvPr/>
        </p:nvSpPr>
        <p:spPr>
          <a:xfrm>
            <a:off x="4134611" y="3258311"/>
            <a:ext cx="304800" cy="375285"/>
          </a:xfrm>
          <a:custGeom>
            <a:avLst/>
            <a:gdLst/>
            <a:ahLst/>
            <a:cxnLst/>
            <a:rect l="l" t="t" r="r" b="b"/>
            <a:pathLst>
              <a:path w="304800" h="375285">
                <a:moveTo>
                  <a:pt x="0" y="374904"/>
                </a:moveTo>
                <a:lnTo>
                  <a:pt x="304800" y="374904"/>
                </a:lnTo>
                <a:lnTo>
                  <a:pt x="304800" y="0"/>
                </a:lnTo>
                <a:lnTo>
                  <a:pt x="0" y="0"/>
                </a:lnTo>
                <a:lnTo>
                  <a:pt x="0" y="374904"/>
                </a:lnTo>
                <a:close/>
              </a:path>
            </a:pathLst>
          </a:custGeom>
          <a:solidFill>
            <a:srgbClr val="FFFFFF"/>
          </a:solidFill>
        </p:spPr>
        <p:txBody>
          <a:bodyPr wrap="square" lIns="0" tIns="0" rIns="0" bIns="0" rtlCol="0"/>
          <a:lstStyle/>
          <a:p>
            <a:endParaRPr/>
          </a:p>
        </p:txBody>
      </p:sp>
      <p:sp>
        <p:nvSpPr>
          <p:cNvPr id="49" name="object 49"/>
          <p:cNvSpPr txBox="1"/>
          <p:nvPr/>
        </p:nvSpPr>
        <p:spPr>
          <a:xfrm>
            <a:off x="4394453" y="3399282"/>
            <a:ext cx="87630" cy="132080"/>
          </a:xfrm>
          <a:prstGeom prst="rect">
            <a:avLst/>
          </a:prstGeom>
        </p:spPr>
        <p:txBody>
          <a:bodyPr vert="horz" wrap="square" lIns="0" tIns="12065" rIns="0" bIns="0" rtlCol="0">
            <a:spAutoFit/>
          </a:bodyPr>
          <a:lstStyle/>
          <a:p>
            <a:pPr marL="12700">
              <a:lnSpc>
                <a:spcPct val="100000"/>
              </a:lnSpc>
              <a:spcBef>
                <a:spcPts val="95"/>
              </a:spcBef>
            </a:pPr>
            <a:r>
              <a:rPr sz="700" spc="-5" dirty="0">
                <a:latin typeface="等线"/>
                <a:cs typeface="等线"/>
              </a:rPr>
              <a:t>…</a:t>
            </a:r>
            <a:endParaRPr sz="700">
              <a:latin typeface="等线"/>
              <a:cs typeface="等线"/>
            </a:endParaRPr>
          </a:p>
        </p:txBody>
      </p:sp>
      <p:sp>
        <p:nvSpPr>
          <p:cNvPr id="50" name="object 50"/>
          <p:cNvSpPr txBox="1"/>
          <p:nvPr/>
        </p:nvSpPr>
        <p:spPr>
          <a:xfrm>
            <a:off x="4123182" y="3678173"/>
            <a:ext cx="85090" cy="132080"/>
          </a:xfrm>
          <a:prstGeom prst="rect">
            <a:avLst/>
          </a:prstGeom>
        </p:spPr>
        <p:txBody>
          <a:bodyPr vert="horz" wrap="square" lIns="0" tIns="12065" rIns="0" bIns="0" rtlCol="0">
            <a:spAutoFit/>
          </a:bodyPr>
          <a:lstStyle/>
          <a:p>
            <a:pPr marL="12700">
              <a:lnSpc>
                <a:spcPct val="100000"/>
              </a:lnSpc>
              <a:spcBef>
                <a:spcPts val="95"/>
              </a:spcBef>
            </a:pPr>
            <a:r>
              <a:rPr sz="700" spc="-5" dirty="0">
                <a:latin typeface="等线"/>
                <a:cs typeface="等线"/>
              </a:rPr>
              <a:t>...</a:t>
            </a:r>
            <a:endParaRPr sz="700">
              <a:latin typeface="等线"/>
              <a:cs typeface="等线"/>
            </a:endParaRPr>
          </a:p>
        </p:txBody>
      </p:sp>
      <p:sp>
        <p:nvSpPr>
          <p:cNvPr id="51" name="object 51"/>
          <p:cNvSpPr txBox="1"/>
          <p:nvPr/>
        </p:nvSpPr>
        <p:spPr>
          <a:xfrm>
            <a:off x="6153911" y="4338828"/>
            <a:ext cx="4956175" cy="1600200"/>
          </a:xfrm>
          <a:prstGeom prst="rect">
            <a:avLst/>
          </a:prstGeom>
          <a:solidFill>
            <a:srgbClr val="99CCFF"/>
          </a:solidFill>
          <a:ln w="12192">
            <a:solidFill>
              <a:srgbClr val="6E94BB"/>
            </a:solidFill>
          </a:ln>
        </p:spPr>
        <p:txBody>
          <a:bodyPr vert="horz" wrap="square" lIns="0" tIns="6985" rIns="0" bIns="0" rtlCol="0">
            <a:spAutoFit/>
          </a:bodyPr>
          <a:lstStyle/>
          <a:p>
            <a:pPr>
              <a:lnSpc>
                <a:spcPct val="100000"/>
              </a:lnSpc>
              <a:spcBef>
                <a:spcPts val="55"/>
              </a:spcBef>
            </a:pPr>
            <a:endParaRPr sz="2550">
              <a:latin typeface="Times New Roman"/>
              <a:cs typeface="Times New Roman"/>
            </a:endParaRPr>
          </a:p>
          <a:p>
            <a:pPr marL="191135" marR="184785" algn="ctr">
              <a:lnSpc>
                <a:spcPct val="100299"/>
              </a:lnSpc>
            </a:pPr>
            <a:r>
              <a:rPr sz="1800" dirty="0">
                <a:latin typeface="微软雅黑"/>
                <a:cs typeface="微软雅黑"/>
              </a:rPr>
              <a:t>省级建设行政主管部门将省辖各地市的数据进 行整合后通过数据传输平台上传到建设部的监 </a:t>
            </a:r>
            <a:r>
              <a:rPr sz="1800" spc="-5" dirty="0">
                <a:latin typeface="微软雅黑"/>
                <a:cs typeface="微软雅黑"/>
              </a:rPr>
              <a:t>管数据库中</a:t>
            </a:r>
            <a:endParaRPr sz="1800">
              <a:latin typeface="微软雅黑"/>
              <a:cs typeface="微软雅黑"/>
            </a:endParaRPr>
          </a:p>
        </p:txBody>
      </p:sp>
      <p:pic>
        <p:nvPicPr>
          <p:cNvPr id="2" name="luvvoice.com-20240823-zNkB">
            <a:hlinkClick r:id="" action="ppaction://media"/>
            <a:extLst>
              <a:ext uri="{FF2B5EF4-FFF2-40B4-BE49-F238E27FC236}">
                <a16:creationId xmlns:a16="http://schemas.microsoft.com/office/drawing/2014/main" id="{2EAD5675-5A46-9B8E-2BA8-53C9CDE6C0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367665" cy="6858000"/>
          </a:xfrm>
          <a:custGeom>
            <a:avLst/>
            <a:gdLst/>
            <a:ahLst/>
            <a:cxnLst/>
            <a:rect l="l" t="t" r="r" b="b"/>
            <a:pathLst>
              <a:path w="367665" h="6858000">
                <a:moveTo>
                  <a:pt x="0" y="6858000"/>
                </a:moveTo>
                <a:lnTo>
                  <a:pt x="367284" y="6858000"/>
                </a:lnTo>
                <a:lnTo>
                  <a:pt x="367284" y="0"/>
                </a:lnTo>
                <a:lnTo>
                  <a:pt x="0" y="0"/>
                </a:lnTo>
                <a:lnTo>
                  <a:pt x="0" y="6858000"/>
                </a:lnTo>
                <a:close/>
              </a:path>
            </a:pathLst>
          </a:custGeom>
          <a:solidFill>
            <a:srgbClr val="99CCFF"/>
          </a:solidFill>
        </p:spPr>
        <p:txBody>
          <a:bodyPr wrap="square" lIns="0" tIns="0" rIns="0" bIns="0" rtlCol="0"/>
          <a:lstStyle/>
          <a:p>
            <a:endParaRPr/>
          </a:p>
        </p:txBody>
      </p:sp>
      <p:sp>
        <p:nvSpPr>
          <p:cNvPr id="3" name="object 3"/>
          <p:cNvSpPr/>
          <p:nvPr/>
        </p:nvSpPr>
        <p:spPr>
          <a:xfrm>
            <a:off x="11824716" y="0"/>
            <a:ext cx="367665" cy="6858000"/>
          </a:xfrm>
          <a:custGeom>
            <a:avLst/>
            <a:gdLst/>
            <a:ahLst/>
            <a:cxnLst/>
            <a:rect l="l" t="t" r="r" b="b"/>
            <a:pathLst>
              <a:path w="367665" h="6858000">
                <a:moveTo>
                  <a:pt x="0" y="6858000"/>
                </a:moveTo>
                <a:lnTo>
                  <a:pt x="367283" y="6858000"/>
                </a:lnTo>
                <a:lnTo>
                  <a:pt x="367283" y="0"/>
                </a:lnTo>
                <a:lnTo>
                  <a:pt x="0" y="0"/>
                </a:lnTo>
                <a:lnTo>
                  <a:pt x="0" y="6858000"/>
                </a:lnTo>
                <a:close/>
              </a:path>
            </a:pathLst>
          </a:custGeom>
          <a:solidFill>
            <a:srgbClr val="99CCFF"/>
          </a:solidFill>
        </p:spPr>
        <p:txBody>
          <a:bodyPr wrap="square" lIns="0" tIns="0" rIns="0" bIns="0" rtlCol="0"/>
          <a:lstStyle/>
          <a:p>
            <a:endParaRPr/>
          </a:p>
        </p:txBody>
      </p:sp>
      <p:sp>
        <p:nvSpPr>
          <p:cNvPr id="4" name="object 4"/>
          <p:cNvSpPr/>
          <p:nvPr/>
        </p:nvSpPr>
        <p:spPr>
          <a:xfrm>
            <a:off x="5181600" y="-12700"/>
            <a:ext cx="4817929" cy="6789418"/>
          </a:xfrm>
          <a:prstGeom prst="rect">
            <a:avLst/>
          </a:prstGeom>
          <a:blipFill>
            <a:blip r:embed="rId5"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303020" y="2866706"/>
            <a:ext cx="3004185" cy="1030605"/>
          </a:xfrm>
          <a:prstGeom prst="rect">
            <a:avLst/>
          </a:prstGeom>
          <a:solidFill>
            <a:srgbClr val="99CCFF"/>
          </a:solidFill>
          <a:ln w="12192">
            <a:solidFill>
              <a:srgbClr val="6E94BB"/>
            </a:solidFill>
          </a:ln>
        </p:spPr>
        <p:txBody>
          <a:bodyPr vert="horz" wrap="square" lIns="0" tIns="231140" rIns="0" bIns="0" rtlCol="0">
            <a:spAutoFit/>
          </a:bodyPr>
          <a:lstStyle/>
          <a:p>
            <a:pPr marL="930910" marR="121920" indent="-800735">
              <a:lnSpc>
                <a:spcPct val="100600"/>
              </a:lnSpc>
              <a:spcBef>
                <a:spcPts val="1820"/>
              </a:spcBef>
            </a:pPr>
            <a:r>
              <a:rPr sz="1800" b="0" dirty="0">
                <a:solidFill>
                  <a:srgbClr val="000000"/>
                </a:solidFill>
                <a:latin typeface="微软雅黑"/>
                <a:cs typeface="微软雅黑"/>
              </a:rPr>
              <a:t>建筑市场监管信息系统的整 体技术框架</a:t>
            </a:r>
            <a:endParaRPr sz="1800">
              <a:latin typeface="微软雅黑"/>
              <a:cs typeface="微软雅黑"/>
            </a:endParaRPr>
          </a:p>
        </p:txBody>
      </p:sp>
      <p:pic>
        <p:nvPicPr>
          <p:cNvPr id="6" name="luvvoice.com-20240823-g5wh">
            <a:hlinkClick r:id="" action="ppaction://media"/>
            <a:extLst>
              <a:ext uri="{FF2B5EF4-FFF2-40B4-BE49-F238E27FC236}">
                <a16:creationId xmlns:a16="http://schemas.microsoft.com/office/drawing/2014/main" id="{EBE12502-F010-403A-8C62-3582EABBCD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91940" y="2982467"/>
            <a:ext cx="7381240" cy="643255"/>
          </a:xfrm>
          <a:custGeom>
            <a:avLst/>
            <a:gdLst/>
            <a:ahLst/>
            <a:cxnLst/>
            <a:rect l="l" t="t" r="r" b="b"/>
            <a:pathLst>
              <a:path w="7381240" h="643254">
                <a:moveTo>
                  <a:pt x="0" y="643128"/>
                </a:moveTo>
                <a:lnTo>
                  <a:pt x="7380731" y="643128"/>
                </a:lnTo>
                <a:lnTo>
                  <a:pt x="7380731" y="0"/>
                </a:lnTo>
                <a:lnTo>
                  <a:pt x="0" y="0"/>
                </a:lnTo>
                <a:lnTo>
                  <a:pt x="0" y="643128"/>
                </a:lnTo>
                <a:close/>
              </a:path>
            </a:pathLst>
          </a:custGeom>
          <a:solidFill>
            <a:srgbClr val="000000">
              <a:alpha val="79998"/>
            </a:srgbClr>
          </a:solidFill>
        </p:spPr>
        <p:txBody>
          <a:bodyPr wrap="square" lIns="0" tIns="0" rIns="0" bIns="0" rtlCol="0"/>
          <a:lstStyle/>
          <a:p>
            <a:endParaRPr/>
          </a:p>
        </p:txBody>
      </p:sp>
      <p:sp>
        <p:nvSpPr>
          <p:cNvPr id="3" name="object 3"/>
          <p:cNvSpPr txBox="1">
            <a:spLocks noGrp="1"/>
          </p:cNvSpPr>
          <p:nvPr>
            <p:ph type="title"/>
          </p:nvPr>
        </p:nvSpPr>
        <p:spPr>
          <a:xfrm>
            <a:off x="4181983" y="2999943"/>
            <a:ext cx="6748145" cy="635000"/>
          </a:xfrm>
          <a:prstGeom prst="rect">
            <a:avLst/>
          </a:prstGeom>
        </p:spPr>
        <p:txBody>
          <a:bodyPr vert="horz" wrap="square" lIns="0" tIns="12065" rIns="0" bIns="0" rtlCol="0">
            <a:spAutoFit/>
          </a:bodyPr>
          <a:lstStyle/>
          <a:p>
            <a:pPr marL="12700">
              <a:lnSpc>
                <a:spcPct val="100000"/>
              </a:lnSpc>
              <a:spcBef>
                <a:spcPts val="95"/>
              </a:spcBef>
            </a:pPr>
            <a:r>
              <a:rPr sz="4000" spc="95" dirty="0">
                <a:solidFill>
                  <a:srgbClr val="FFFFFF"/>
                </a:solidFill>
              </a:rPr>
              <a:t>01</a:t>
            </a:r>
            <a:r>
              <a:rPr sz="4000" spc="330" dirty="0">
                <a:solidFill>
                  <a:srgbClr val="FFFFFF"/>
                </a:solidFill>
              </a:rPr>
              <a:t> </a:t>
            </a:r>
            <a:r>
              <a:rPr sz="4000" spc="195" dirty="0">
                <a:solidFill>
                  <a:srgbClr val="FFFFFF"/>
                </a:solidFill>
              </a:rPr>
              <a:t>工程项目管理平台化治理</a:t>
            </a:r>
            <a:endParaRPr sz="4000" dirty="0"/>
          </a:p>
        </p:txBody>
      </p:sp>
      <p:sp>
        <p:nvSpPr>
          <p:cNvPr id="4" name="object 4"/>
          <p:cNvSpPr/>
          <p:nvPr/>
        </p:nvSpPr>
        <p:spPr>
          <a:xfrm>
            <a:off x="559308" y="2161032"/>
            <a:ext cx="3381755" cy="2535936"/>
          </a:xfrm>
          <a:prstGeom prst="rect">
            <a:avLst/>
          </a:prstGeom>
          <a:blipFill>
            <a:blip r:embed="rId5" cstate="print"/>
            <a:stretch>
              <a:fillRect/>
            </a:stretch>
          </a:blipFill>
        </p:spPr>
        <p:txBody>
          <a:bodyPr wrap="square" lIns="0" tIns="0" rIns="0" bIns="0" rtlCol="0"/>
          <a:lstStyle/>
          <a:p>
            <a:endParaRPr/>
          </a:p>
        </p:txBody>
      </p:sp>
      <p:pic>
        <p:nvPicPr>
          <p:cNvPr id="5" name="luvvoice.com-20240823-Ap5t">
            <a:hlinkClick r:id="" action="ppaction://media"/>
            <a:extLst>
              <a:ext uri="{FF2B5EF4-FFF2-40B4-BE49-F238E27FC236}">
                <a16:creationId xmlns:a16="http://schemas.microsoft.com/office/drawing/2014/main" id="{6FA620AC-4806-E904-BB93-FF64D350D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91940" y="3044951"/>
            <a:ext cx="7298690" cy="581025"/>
          </a:xfrm>
          <a:custGeom>
            <a:avLst/>
            <a:gdLst/>
            <a:ahLst/>
            <a:cxnLst/>
            <a:rect l="l" t="t" r="r" b="b"/>
            <a:pathLst>
              <a:path w="7298690" h="581025">
                <a:moveTo>
                  <a:pt x="0" y="580644"/>
                </a:moveTo>
                <a:lnTo>
                  <a:pt x="7298435" y="580644"/>
                </a:lnTo>
                <a:lnTo>
                  <a:pt x="7298435" y="0"/>
                </a:lnTo>
                <a:lnTo>
                  <a:pt x="0" y="0"/>
                </a:lnTo>
                <a:lnTo>
                  <a:pt x="0" y="580644"/>
                </a:lnTo>
                <a:close/>
              </a:path>
            </a:pathLst>
          </a:custGeom>
          <a:solidFill>
            <a:srgbClr val="000000">
              <a:alpha val="79998"/>
            </a:srgbClr>
          </a:solidFill>
        </p:spPr>
        <p:txBody>
          <a:bodyPr wrap="square" lIns="0" tIns="0" rIns="0" bIns="0" rtlCol="0"/>
          <a:lstStyle/>
          <a:p>
            <a:endParaRPr/>
          </a:p>
        </p:txBody>
      </p:sp>
      <p:sp>
        <p:nvSpPr>
          <p:cNvPr id="3" name="object 3"/>
          <p:cNvSpPr txBox="1">
            <a:spLocks noGrp="1"/>
          </p:cNvSpPr>
          <p:nvPr>
            <p:ph type="title"/>
          </p:nvPr>
        </p:nvSpPr>
        <p:spPr>
          <a:xfrm>
            <a:off x="4193285" y="3134944"/>
            <a:ext cx="6625590" cy="452120"/>
          </a:xfrm>
          <a:prstGeom prst="rect">
            <a:avLst/>
          </a:prstGeom>
        </p:spPr>
        <p:txBody>
          <a:bodyPr vert="horz" wrap="square" lIns="0" tIns="12065" rIns="0" bIns="0" rtlCol="0">
            <a:spAutoFit/>
          </a:bodyPr>
          <a:lstStyle/>
          <a:p>
            <a:pPr marL="12700">
              <a:lnSpc>
                <a:spcPct val="100000"/>
              </a:lnSpc>
              <a:spcBef>
                <a:spcPts val="95"/>
              </a:spcBef>
              <a:tabLst>
                <a:tab pos="895985" algn="l"/>
              </a:tabLst>
            </a:pPr>
            <a:r>
              <a:rPr sz="2800" spc="95" dirty="0">
                <a:solidFill>
                  <a:srgbClr val="FFFFFF"/>
                </a:solidFill>
              </a:rPr>
              <a:t>03	</a:t>
            </a:r>
            <a:r>
              <a:rPr sz="2800" spc="195" dirty="0">
                <a:solidFill>
                  <a:srgbClr val="FFFFFF"/>
                </a:solidFill>
              </a:rPr>
              <a:t>建筑工程质量指数编制与发布系统</a:t>
            </a:r>
            <a:endParaRPr sz="2800" dirty="0"/>
          </a:p>
        </p:txBody>
      </p:sp>
      <p:sp>
        <p:nvSpPr>
          <p:cNvPr id="4" name="object 4"/>
          <p:cNvSpPr/>
          <p:nvPr/>
        </p:nvSpPr>
        <p:spPr>
          <a:xfrm>
            <a:off x="559308" y="2161032"/>
            <a:ext cx="3381755" cy="2535936"/>
          </a:xfrm>
          <a:prstGeom prst="rect">
            <a:avLst/>
          </a:prstGeom>
          <a:blipFill>
            <a:blip r:embed="rId5" cstate="print"/>
            <a:stretch>
              <a:fillRect/>
            </a:stretch>
          </a:blipFill>
        </p:spPr>
        <p:txBody>
          <a:bodyPr wrap="square" lIns="0" tIns="0" rIns="0" bIns="0" rtlCol="0"/>
          <a:lstStyle/>
          <a:p>
            <a:endParaRPr/>
          </a:p>
        </p:txBody>
      </p:sp>
      <p:pic>
        <p:nvPicPr>
          <p:cNvPr id="5" name="luvvoice.com-20240823-D9ij">
            <a:hlinkClick r:id="" action="ppaction://media"/>
            <a:extLst>
              <a:ext uri="{FF2B5EF4-FFF2-40B4-BE49-F238E27FC236}">
                <a16:creationId xmlns:a16="http://schemas.microsoft.com/office/drawing/2014/main" id="{6A1980F1-B010-3D10-007D-637BAEF642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3028" y="538734"/>
            <a:ext cx="5309235" cy="391160"/>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3" name="object 3"/>
          <p:cNvSpPr txBox="1"/>
          <p:nvPr/>
        </p:nvSpPr>
        <p:spPr>
          <a:xfrm>
            <a:off x="1117193" y="1137361"/>
            <a:ext cx="10084435" cy="2707640"/>
          </a:xfrm>
          <a:prstGeom prst="rect">
            <a:avLst/>
          </a:prstGeom>
        </p:spPr>
        <p:txBody>
          <a:bodyPr vert="horz" wrap="square" lIns="0" tIns="13335" rIns="0" bIns="0" rtlCol="0">
            <a:spAutoFit/>
          </a:bodyPr>
          <a:lstStyle/>
          <a:p>
            <a:pPr marL="73025">
              <a:lnSpc>
                <a:spcPct val="100000"/>
              </a:lnSpc>
              <a:spcBef>
                <a:spcPts val="105"/>
              </a:spcBef>
            </a:pPr>
            <a:r>
              <a:rPr sz="2000" b="1" spc="204" dirty="0">
                <a:latin typeface="微软雅黑"/>
                <a:cs typeface="微软雅黑"/>
              </a:rPr>
              <a:t>作用</a:t>
            </a:r>
            <a:endParaRPr sz="2000">
              <a:latin typeface="微软雅黑"/>
              <a:cs typeface="微软雅黑"/>
            </a:endParaRPr>
          </a:p>
          <a:p>
            <a:pPr>
              <a:lnSpc>
                <a:spcPct val="100000"/>
              </a:lnSpc>
            </a:pPr>
            <a:endParaRPr sz="2600">
              <a:latin typeface="Times New Roman"/>
              <a:cs typeface="Times New Roman"/>
            </a:endParaRPr>
          </a:p>
          <a:p>
            <a:pPr marL="12700">
              <a:lnSpc>
                <a:spcPct val="100000"/>
              </a:lnSpc>
              <a:spcBef>
                <a:spcPts val="2325"/>
              </a:spcBef>
            </a:pPr>
            <a:r>
              <a:rPr sz="1800" dirty="0">
                <a:latin typeface="微软雅黑"/>
                <a:cs typeface="微软雅黑"/>
              </a:rPr>
              <a:t>—建筑工程质量评价是</a:t>
            </a:r>
            <a:r>
              <a:rPr sz="1800" dirty="0">
                <a:solidFill>
                  <a:srgbClr val="FF0000"/>
                </a:solidFill>
                <a:latin typeface="微软雅黑"/>
                <a:cs typeface="微软雅黑"/>
              </a:rPr>
              <a:t>确保</a:t>
            </a:r>
            <a:r>
              <a:rPr sz="1800" dirty="0">
                <a:latin typeface="微软雅黑"/>
                <a:cs typeface="微软雅黑"/>
              </a:rPr>
              <a:t>工程质量、</a:t>
            </a:r>
            <a:r>
              <a:rPr sz="1800" dirty="0">
                <a:solidFill>
                  <a:srgbClr val="FF0000"/>
                </a:solidFill>
                <a:latin typeface="微软雅黑"/>
                <a:cs typeface="微软雅黑"/>
              </a:rPr>
              <a:t>提高</a:t>
            </a:r>
            <a:r>
              <a:rPr sz="1800" dirty="0">
                <a:latin typeface="微软雅黑"/>
                <a:cs typeface="微软雅黑"/>
              </a:rPr>
              <a:t>工程管理水平的重要手段之一。</a:t>
            </a:r>
            <a:endParaRPr sz="1800">
              <a:latin typeface="微软雅黑"/>
              <a:cs typeface="微软雅黑"/>
            </a:endParaRPr>
          </a:p>
          <a:p>
            <a:pPr marL="12700">
              <a:lnSpc>
                <a:spcPct val="100000"/>
              </a:lnSpc>
              <a:spcBef>
                <a:spcPts val="650"/>
              </a:spcBef>
            </a:pPr>
            <a:r>
              <a:rPr sz="1800" spc="-5" dirty="0">
                <a:latin typeface="微软雅黑"/>
                <a:cs typeface="微软雅黑"/>
              </a:rPr>
              <a:t>—科学、公正、客观地评价本地区工程质量的状况，不仅能为质量管理工作提供分析、研究基础材</a:t>
            </a:r>
            <a:endParaRPr sz="1800">
              <a:latin typeface="微软雅黑"/>
              <a:cs typeface="微软雅黑"/>
            </a:endParaRPr>
          </a:p>
          <a:p>
            <a:pPr marL="12700" marR="5080" algn="just">
              <a:lnSpc>
                <a:spcPct val="130000"/>
              </a:lnSpc>
            </a:pPr>
            <a:r>
              <a:rPr sz="1800" dirty="0">
                <a:latin typeface="微软雅黑"/>
                <a:cs typeface="微软雅黑"/>
              </a:rPr>
              <a:t>料，及时准确地掌握质量动态，以便于对每个时期制定科学的决策和行之有效的措施，达到预测、预 报、预防的目的，</a:t>
            </a:r>
            <a:r>
              <a:rPr sz="1800" dirty="0">
                <a:solidFill>
                  <a:srgbClr val="FF0000"/>
                </a:solidFill>
                <a:latin typeface="微软雅黑"/>
                <a:cs typeface="微软雅黑"/>
              </a:rPr>
              <a:t>全面提升工程质</a:t>
            </a:r>
            <a:r>
              <a:rPr sz="1800" spc="-15" dirty="0">
                <a:solidFill>
                  <a:srgbClr val="FF0000"/>
                </a:solidFill>
                <a:latin typeface="微软雅黑"/>
                <a:cs typeface="微软雅黑"/>
              </a:rPr>
              <a:t>量</a:t>
            </a:r>
            <a:r>
              <a:rPr sz="1800" dirty="0">
                <a:latin typeface="微软雅黑"/>
                <a:cs typeface="微软雅黑"/>
              </a:rPr>
              <a:t>，同时也能为政府有关部门和社会提供统计信息，对建造业相关 企业主体的健康发展起到</a:t>
            </a:r>
            <a:r>
              <a:rPr sz="1800" dirty="0">
                <a:solidFill>
                  <a:srgbClr val="FF0000"/>
                </a:solidFill>
                <a:latin typeface="微软雅黑"/>
                <a:cs typeface="微软雅黑"/>
              </a:rPr>
              <a:t>良性引导作用</a:t>
            </a:r>
            <a:r>
              <a:rPr sz="1800" dirty="0">
                <a:latin typeface="微软雅黑"/>
                <a:cs typeface="微软雅黑"/>
              </a:rPr>
              <a:t>。</a:t>
            </a:r>
            <a:endParaRPr sz="1800">
              <a:latin typeface="微软雅黑"/>
              <a:cs typeface="微软雅黑"/>
            </a:endParaRPr>
          </a:p>
        </p:txBody>
      </p:sp>
      <p:sp>
        <p:nvSpPr>
          <p:cNvPr id="6" name="object 6"/>
          <p:cNvSpPr/>
          <p:nvPr/>
        </p:nvSpPr>
        <p:spPr>
          <a:xfrm>
            <a:off x="923544" y="1203960"/>
            <a:ext cx="160020" cy="163195"/>
          </a:xfrm>
          <a:custGeom>
            <a:avLst/>
            <a:gdLst/>
            <a:ahLst/>
            <a:cxnLst/>
            <a:rect l="l" t="t" r="r" b="b"/>
            <a:pathLst>
              <a:path w="160019" h="163194">
                <a:moveTo>
                  <a:pt x="0" y="163067"/>
                </a:moveTo>
                <a:lnTo>
                  <a:pt x="160019" y="163067"/>
                </a:lnTo>
                <a:lnTo>
                  <a:pt x="160019" y="0"/>
                </a:lnTo>
                <a:lnTo>
                  <a:pt x="0" y="0"/>
                </a:lnTo>
                <a:lnTo>
                  <a:pt x="0" y="163067"/>
                </a:lnTo>
                <a:close/>
              </a:path>
            </a:pathLst>
          </a:custGeom>
          <a:solidFill>
            <a:srgbClr val="000000"/>
          </a:solidFill>
        </p:spPr>
        <p:txBody>
          <a:bodyPr wrap="square" lIns="0" tIns="0" rIns="0" bIns="0" rtlCol="0"/>
          <a:lstStyle/>
          <a:p>
            <a:endParaRPr/>
          </a:p>
        </p:txBody>
      </p:sp>
      <p:sp>
        <p:nvSpPr>
          <p:cNvPr id="7" name="object 7"/>
          <p:cNvSpPr/>
          <p:nvPr/>
        </p:nvSpPr>
        <p:spPr>
          <a:xfrm>
            <a:off x="923544" y="1203960"/>
            <a:ext cx="160020" cy="163195"/>
          </a:xfrm>
          <a:custGeom>
            <a:avLst/>
            <a:gdLst/>
            <a:ahLst/>
            <a:cxnLst/>
            <a:rect l="l" t="t" r="r" b="b"/>
            <a:pathLst>
              <a:path w="160019" h="163194">
                <a:moveTo>
                  <a:pt x="0" y="163067"/>
                </a:moveTo>
                <a:lnTo>
                  <a:pt x="160019" y="163067"/>
                </a:lnTo>
                <a:lnTo>
                  <a:pt x="160019" y="0"/>
                </a:lnTo>
                <a:lnTo>
                  <a:pt x="0" y="0"/>
                </a:lnTo>
                <a:lnTo>
                  <a:pt x="0" y="163067"/>
                </a:lnTo>
                <a:close/>
              </a:path>
            </a:pathLst>
          </a:custGeom>
          <a:ln w="12192">
            <a:solidFill>
              <a:srgbClr val="000000"/>
            </a:solidFill>
          </a:ln>
        </p:spPr>
        <p:txBody>
          <a:bodyPr wrap="square" lIns="0" tIns="0" rIns="0" bIns="0" rtlCol="0"/>
          <a:lstStyle/>
          <a:p>
            <a:endParaRPr/>
          </a:p>
        </p:txBody>
      </p:sp>
      <p:pic>
        <p:nvPicPr>
          <p:cNvPr id="4" name="luvvoice.com-20240823-6XWE">
            <a:hlinkClick r:id="" action="ppaction://media"/>
            <a:extLst>
              <a:ext uri="{FF2B5EF4-FFF2-40B4-BE49-F238E27FC236}">
                <a16:creationId xmlns:a16="http://schemas.microsoft.com/office/drawing/2014/main" id="{9AAFCFC4-7C1B-0594-4E73-700BF61F9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3028" y="503377"/>
            <a:ext cx="5309870" cy="391795"/>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313055">
              <a:lnSpc>
                <a:spcPct val="100000"/>
              </a:lnSpc>
              <a:spcBef>
                <a:spcPts val="105"/>
              </a:spcBef>
            </a:pPr>
            <a:r>
              <a:rPr spc="200" dirty="0"/>
              <a:t>建筑工程质</a:t>
            </a:r>
            <a:r>
              <a:rPr spc="190" dirty="0"/>
              <a:t>量</a:t>
            </a:r>
            <a:r>
              <a:rPr spc="200" dirty="0"/>
              <a:t>指</a:t>
            </a:r>
            <a:r>
              <a:rPr dirty="0"/>
              <a:t>数</a:t>
            </a:r>
          </a:p>
          <a:p>
            <a:pPr marL="125730">
              <a:lnSpc>
                <a:spcPct val="100000"/>
              </a:lnSpc>
            </a:pPr>
            <a:endParaRPr sz="2600">
              <a:latin typeface="Times New Roman"/>
              <a:cs typeface="Times New Roman"/>
            </a:endParaRPr>
          </a:p>
          <a:p>
            <a:pPr marL="125730">
              <a:lnSpc>
                <a:spcPct val="100000"/>
              </a:lnSpc>
              <a:spcBef>
                <a:spcPts val="10"/>
              </a:spcBef>
            </a:pPr>
            <a:endParaRPr sz="2250">
              <a:latin typeface="Times New Roman"/>
              <a:cs typeface="Times New Roman"/>
            </a:endParaRPr>
          </a:p>
          <a:p>
            <a:pPr marL="138430">
              <a:lnSpc>
                <a:spcPct val="100000"/>
              </a:lnSpc>
            </a:pPr>
            <a:r>
              <a:rPr sz="1800" b="0" dirty="0">
                <a:latin typeface="微软雅黑"/>
                <a:cs typeface="微软雅黑"/>
              </a:rPr>
              <a:t>含义</a:t>
            </a:r>
            <a:endParaRPr sz="1800">
              <a:latin typeface="微软雅黑"/>
              <a:cs typeface="微软雅黑"/>
            </a:endParaRPr>
          </a:p>
          <a:p>
            <a:pPr marL="138430">
              <a:lnSpc>
                <a:spcPct val="100000"/>
              </a:lnSpc>
              <a:spcBef>
                <a:spcPts val="650"/>
              </a:spcBef>
            </a:pPr>
            <a:r>
              <a:rPr sz="1800" b="0" spc="-5" dirty="0">
                <a:latin typeface="微软雅黑"/>
                <a:cs typeface="微软雅黑"/>
              </a:rPr>
              <a:t>—建筑工程质量指数作为描述衡量建筑工程质量的具体指标，是管理部门对工程项目的质量进行评</a:t>
            </a:r>
            <a:endParaRPr sz="1800">
              <a:latin typeface="微软雅黑"/>
              <a:cs typeface="微软雅黑"/>
            </a:endParaRPr>
          </a:p>
          <a:p>
            <a:pPr marL="138430" marR="5080">
              <a:lnSpc>
                <a:spcPct val="130000"/>
              </a:lnSpc>
            </a:pPr>
            <a:r>
              <a:rPr sz="1800" b="0" dirty="0">
                <a:latin typeface="微软雅黑"/>
                <a:cs typeface="微软雅黑"/>
              </a:rPr>
              <a:t>价的过程中，为动态分析研究其质量的发展情况，而运用指数对产品和服务的质量进行综合反映的一 种工具。</a:t>
            </a:r>
            <a:endParaRPr sz="1800">
              <a:latin typeface="微软雅黑"/>
              <a:cs typeface="微软雅黑"/>
            </a:endParaRPr>
          </a:p>
        </p:txBody>
      </p:sp>
      <p:sp>
        <p:nvSpPr>
          <p:cNvPr id="6" name="object 6"/>
          <p:cNvSpPr/>
          <p:nvPr/>
        </p:nvSpPr>
        <p:spPr>
          <a:xfrm>
            <a:off x="1013460" y="1188719"/>
            <a:ext cx="160020" cy="165100"/>
          </a:xfrm>
          <a:custGeom>
            <a:avLst/>
            <a:gdLst/>
            <a:ahLst/>
            <a:cxnLst/>
            <a:rect l="l" t="t" r="r" b="b"/>
            <a:pathLst>
              <a:path w="160019" h="165100">
                <a:moveTo>
                  <a:pt x="0" y="164591"/>
                </a:moveTo>
                <a:lnTo>
                  <a:pt x="160019" y="164591"/>
                </a:lnTo>
                <a:lnTo>
                  <a:pt x="160019" y="0"/>
                </a:lnTo>
                <a:lnTo>
                  <a:pt x="0" y="0"/>
                </a:lnTo>
                <a:lnTo>
                  <a:pt x="0" y="164591"/>
                </a:lnTo>
                <a:close/>
              </a:path>
            </a:pathLst>
          </a:custGeom>
          <a:solidFill>
            <a:srgbClr val="000000"/>
          </a:solidFill>
        </p:spPr>
        <p:txBody>
          <a:bodyPr wrap="square" lIns="0" tIns="0" rIns="0" bIns="0" rtlCol="0"/>
          <a:lstStyle/>
          <a:p>
            <a:endParaRPr/>
          </a:p>
        </p:txBody>
      </p:sp>
      <p:sp>
        <p:nvSpPr>
          <p:cNvPr id="7" name="object 7"/>
          <p:cNvSpPr/>
          <p:nvPr/>
        </p:nvSpPr>
        <p:spPr>
          <a:xfrm>
            <a:off x="1013460" y="1188719"/>
            <a:ext cx="160020" cy="165100"/>
          </a:xfrm>
          <a:custGeom>
            <a:avLst/>
            <a:gdLst/>
            <a:ahLst/>
            <a:cxnLst/>
            <a:rect l="l" t="t" r="r" b="b"/>
            <a:pathLst>
              <a:path w="160019" h="165100">
                <a:moveTo>
                  <a:pt x="0" y="164591"/>
                </a:moveTo>
                <a:lnTo>
                  <a:pt x="160019" y="164591"/>
                </a:lnTo>
                <a:lnTo>
                  <a:pt x="160019" y="0"/>
                </a:lnTo>
                <a:lnTo>
                  <a:pt x="0" y="0"/>
                </a:lnTo>
                <a:lnTo>
                  <a:pt x="0" y="164591"/>
                </a:lnTo>
                <a:close/>
              </a:path>
            </a:pathLst>
          </a:custGeom>
          <a:ln w="12192">
            <a:solidFill>
              <a:srgbClr val="000000"/>
            </a:solidFill>
          </a:ln>
        </p:spPr>
        <p:txBody>
          <a:bodyPr wrap="square" lIns="0" tIns="0" rIns="0" bIns="0" rtlCol="0"/>
          <a:lstStyle/>
          <a:p>
            <a:endParaRPr/>
          </a:p>
        </p:txBody>
      </p:sp>
      <p:pic>
        <p:nvPicPr>
          <p:cNvPr id="4" name="luvvoice.com-20240823-wvVl">
            <a:hlinkClick r:id="" action="ppaction://media"/>
            <a:extLst>
              <a:ext uri="{FF2B5EF4-FFF2-40B4-BE49-F238E27FC236}">
                <a16:creationId xmlns:a16="http://schemas.microsoft.com/office/drawing/2014/main" id="{82678172-3AB9-8EAA-4F0D-F2BBE47FA2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3028" y="503377"/>
            <a:ext cx="5309870" cy="391795"/>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313055">
              <a:lnSpc>
                <a:spcPct val="100000"/>
              </a:lnSpc>
              <a:spcBef>
                <a:spcPts val="105"/>
              </a:spcBef>
            </a:pPr>
            <a:r>
              <a:rPr spc="200" dirty="0"/>
              <a:t>建筑工程质</a:t>
            </a:r>
            <a:r>
              <a:rPr spc="190" dirty="0"/>
              <a:t>量</a:t>
            </a:r>
            <a:r>
              <a:rPr spc="200" dirty="0"/>
              <a:t>指</a:t>
            </a:r>
            <a:r>
              <a:rPr dirty="0"/>
              <a:t>数</a:t>
            </a:r>
          </a:p>
          <a:p>
            <a:pPr marL="125730">
              <a:lnSpc>
                <a:spcPct val="100000"/>
              </a:lnSpc>
            </a:pPr>
            <a:endParaRPr sz="2600">
              <a:latin typeface="Times New Roman"/>
              <a:cs typeface="Times New Roman"/>
            </a:endParaRPr>
          </a:p>
          <a:p>
            <a:pPr marL="125730">
              <a:lnSpc>
                <a:spcPct val="100000"/>
              </a:lnSpc>
              <a:spcBef>
                <a:spcPts val="10"/>
              </a:spcBef>
            </a:pPr>
            <a:endParaRPr sz="2250">
              <a:latin typeface="Times New Roman"/>
              <a:cs typeface="Times New Roman"/>
            </a:endParaRPr>
          </a:p>
          <a:p>
            <a:pPr marL="138430">
              <a:lnSpc>
                <a:spcPct val="100000"/>
              </a:lnSpc>
            </a:pPr>
            <a:r>
              <a:rPr sz="1800" b="0" dirty="0">
                <a:latin typeface="微软雅黑"/>
                <a:cs typeface="微软雅黑"/>
              </a:rPr>
              <a:t>作用</a:t>
            </a:r>
            <a:endParaRPr sz="1800">
              <a:latin typeface="微软雅黑"/>
              <a:cs typeface="微软雅黑"/>
            </a:endParaRPr>
          </a:p>
          <a:p>
            <a:pPr marL="138430" marR="5080">
              <a:lnSpc>
                <a:spcPct val="100099"/>
              </a:lnSpc>
              <a:spcBef>
                <a:spcPts val="260"/>
              </a:spcBef>
            </a:pPr>
            <a:r>
              <a:rPr sz="1800" b="0" spc="-5" dirty="0">
                <a:latin typeface="微软雅黑"/>
                <a:cs typeface="微软雅黑"/>
              </a:rPr>
              <a:t>建筑工程质量指数的最直接的作用是反映工程项目质量的评价结果，但鉴于指数本身的特殊性，建筑 </a:t>
            </a:r>
            <a:r>
              <a:rPr sz="1800" b="0" dirty="0">
                <a:latin typeface="微软雅黑"/>
                <a:cs typeface="微软雅黑"/>
              </a:rPr>
              <a:t>工程质量指数又有其特有的作用。 </a:t>
            </a:r>
            <a:r>
              <a:rPr sz="1800" b="0" spc="-5" dirty="0">
                <a:latin typeface="Arial"/>
                <a:cs typeface="Arial"/>
              </a:rPr>
              <a:t>1</a:t>
            </a:r>
            <a:r>
              <a:rPr sz="1800" b="0" spc="-5" dirty="0">
                <a:latin typeface="微软雅黑"/>
                <a:cs typeface="微软雅黑"/>
              </a:rPr>
              <a:t>）</a:t>
            </a:r>
            <a:r>
              <a:rPr sz="1800" b="0" dirty="0">
                <a:latin typeface="微软雅黑"/>
                <a:cs typeface="微软雅黑"/>
              </a:rPr>
              <a:t>工程项目质量指数反映工程项目质量的状况和整体走势。政府主管部门通过工程项目质量指数系 统发布的质量报告了解工程项目质量的整体状况，薄弱环节和未来走势，为调控工程项目质量健康发 展制定各项政策。 </a:t>
            </a:r>
            <a:r>
              <a:rPr sz="1800" b="0" spc="-10" dirty="0">
                <a:latin typeface="Arial"/>
                <a:cs typeface="Arial"/>
              </a:rPr>
              <a:t>2</a:t>
            </a:r>
            <a:r>
              <a:rPr sz="1800" b="0" spc="-10" dirty="0">
                <a:latin typeface="微软雅黑"/>
                <a:cs typeface="微软雅黑"/>
              </a:rPr>
              <a:t>）</a:t>
            </a:r>
            <a:r>
              <a:rPr sz="1800" b="0" spc="-5" dirty="0">
                <a:latin typeface="微软雅黑"/>
                <a:cs typeface="微软雅黑"/>
              </a:rPr>
              <a:t>对开发商、承包方而言，指数报告可以便于他们及时了解工程项目质量的整体状况和自身制度和 </a:t>
            </a:r>
            <a:r>
              <a:rPr sz="1800" b="0" dirty="0">
                <a:latin typeface="微软雅黑"/>
                <a:cs typeface="微软雅黑"/>
              </a:rPr>
              <a:t>管理的缺陷和不足，及时作出调整，适应建设市场的发展。 </a:t>
            </a:r>
            <a:r>
              <a:rPr sz="1800" b="0" spc="-5" dirty="0">
                <a:latin typeface="Arial"/>
                <a:cs typeface="Arial"/>
              </a:rPr>
              <a:t>3</a:t>
            </a:r>
            <a:r>
              <a:rPr sz="1800" b="0" spc="-5" dirty="0">
                <a:latin typeface="微软雅黑"/>
                <a:cs typeface="微软雅黑"/>
              </a:rPr>
              <a:t>）</a:t>
            </a:r>
            <a:r>
              <a:rPr sz="1800" b="0" dirty="0">
                <a:latin typeface="微软雅黑"/>
                <a:cs typeface="微软雅黑"/>
              </a:rPr>
              <a:t>对顾客和消费者而言，质量指数报告可以为之提供最佳的工程项目质量参考依据，为其正确消费 提供引导。同时为所有的消费者提供一个透明公开的信息窗口，提高建设系统的可信度和开放度。</a:t>
            </a:r>
            <a:endParaRPr sz="1800">
              <a:latin typeface="微软雅黑"/>
              <a:cs typeface="微软雅黑"/>
            </a:endParaRPr>
          </a:p>
        </p:txBody>
      </p:sp>
      <p:sp>
        <p:nvSpPr>
          <p:cNvPr id="6" name="object 6"/>
          <p:cNvSpPr/>
          <p:nvPr/>
        </p:nvSpPr>
        <p:spPr>
          <a:xfrm>
            <a:off x="1013460" y="1188719"/>
            <a:ext cx="160020" cy="165100"/>
          </a:xfrm>
          <a:custGeom>
            <a:avLst/>
            <a:gdLst/>
            <a:ahLst/>
            <a:cxnLst/>
            <a:rect l="l" t="t" r="r" b="b"/>
            <a:pathLst>
              <a:path w="160019" h="165100">
                <a:moveTo>
                  <a:pt x="0" y="164591"/>
                </a:moveTo>
                <a:lnTo>
                  <a:pt x="160019" y="164591"/>
                </a:lnTo>
                <a:lnTo>
                  <a:pt x="160019" y="0"/>
                </a:lnTo>
                <a:lnTo>
                  <a:pt x="0" y="0"/>
                </a:lnTo>
                <a:lnTo>
                  <a:pt x="0" y="164591"/>
                </a:lnTo>
                <a:close/>
              </a:path>
            </a:pathLst>
          </a:custGeom>
          <a:solidFill>
            <a:srgbClr val="000000"/>
          </a:solidFill>
        </p:spPr>
        <p:txBody>
          <a:bodyPr wrap="square" lIns="0" tIns="0" rIns="0" bIns="0" rtlCol="0"/>
          <a:lstStyle/>
          <a:p>
            <a:endParaRPr/>
          </a:p>
        </p:txBody>
      </p:sp>
      <p:sp>
        <p:nvSpPr>
          <p:cNvPr id="7" name="object 7"/>
          <p:cNvSpPr/>
          <p:nvPr/>
        </p:nvSpPr>
        <p:spPr>
          <a:xfrm>
            <a:off x="1013460" y="1188719"/>
            <a:ext cx="160020" cy="165100"/>
          </a:xfrm>
          <a:custGeom>
            <a:avLst/>
            <a:gdLst/>
            <a:ahLst/>
            <a:cxnLst/>
            <a:rect l="l" t="t" r="r" b="b"/>
            <a:pathLst>
              <a:path w="160019" h="165100">
                <a:moveTo>
                  <a:pt x="0" y="164591"/>
                </a:moveTo>
                <a:lnTo>
                  <a:pt x="160019" y="164591"/>
                </a:lnTo>
                <a:lnTo>
                  <a:pt x="160019" y="0"/>
                </a:lnTo>
                <a:lnTo>
                  <a:pt x="0" y="0"/>
                </a:lnTo>
                <a:lnTo>
                  <a:pt x="0" y="164591"/>
                </a:lnTo>
                <a:close/>
              </a:path>
            </a:pathLst>
          </a:custGeom>
          <a:ln w="12192">
            <a:solidFill>
              <a:srgbClr val="000000"/>
            </a:solidFill>
          </a:ln>
        </p:spPr>
        <p:txBody>
          <a:bodyPr wrap="square" lIns="0" tIns="0" rIns="0" bIns="0" rtlCol="0"/>
          <a:lstStyle/>
          <a:p>
            <a:endParaRPr/>
          </a:p>
        </p:txBody>
      </p:sp>
      <p:pic>
        <p:nvPicPr>
          <p:cNvPr id="4" name="luvvoice.com-20240823-PfSH">
            <a:hlinkClick r:id="" action="ppaction://media"/>
            <a:extLst>
              <a:ext uri="{FF2B5EF4-FFF2-40B4-BE49-F238E27FC236}">
                <a16:creationId xmlns:a16="http://schemas.microsoft.com/office/drawing/2014/main" id="{3CDD3E6E-8BCA-C656-6BD8-A87708EE9F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7951" y="540258"/>
            <a:ext cx="5309235" cy="391160"/>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377825">
              <a:lnSpc>
                <a:spcPct val="100000"/>
              </a:lnSpc>
              <a:spcBef>
                <a:spcPts val="105"/>
              </a:spcBef>
            </a:pPr>
            <a:r>
              <a:rPr spc="200" dirty="0"/>
              <a:t>建筑工程质</a:t>
            </a:r>
            <a:r>
              <a:rPr spc="190" dirty="0"/>
              <a:t>量</a:t>
            </a:r>
            <a:r>
              <a:rPr spc="200" dirty="0"/>
              <a:t>指</a:t>
            </a:r>
            <a:r>
              <a:rPr spc="190" dirty="0"/>
              <a:t>数编</a:t>
            </a:r>
            <a:r>
              <a:rPr spc="200" dirty="0"/>
              <a:t>制</a:t>
            </a:r>
            <a:r>
              <a:rPr spc="190" dirty="0"/>
              <a:t>与发</a:t>
            </a:r>
            <a:r>
              <a:rPr spc="200" dirty="0"/>
              <a:t>布</a:t>
            </a:r>
            <a:r>
              <a:rPr spc="190" dirty="0"/>
              <a:t>系</a:t>
            </a:r>
            <a:r>
              <a:rPr dirty="0"/>
              <a:t>统</a:t>
            </a:r>
          </a:p>
          <a:p>
            <a:pPr marL="125730">
              <a:lnSpc>
                <a:spcPct val="100000"/>
              </a:lnSpc>
              <a:spcBef>
                <a:spcPts val="25"/>
              </a:spcBef>
            </a:pPr>
            <a:endParaRPr sz="2050">
              <a:latin typeface="Times New Roman"/>
              <a:cs typeface="Times New Roman"/>
            </a:endParaRPr>
          </a:p>
          <a:p>
            <a:pPr marL="138430">
              <a:lnSpc>
                <a:spcPct val="100000"/>
              </a:lnSpc>
            </a:pPr>
            <a:r>
              <a:rPr sz="1800" b="0" dirty="0">
                <a:latin typeface="微软雅黑"/>
                <a:cs typeface="微软雅黑"/>
              </a:rPr>
              <a:t>含义：</a:t>
            </a:r>
            <a:endParaRPr sz="1800">
              <a:latin typeface="微软雅黑"/>
              <a:cs typeface="微软雅黑"/>
            </a:endParaRPr>
          </a:p>
          <a:p>
            <a:pPr marL="138430">
              <a:lnSpc>
                <a:spcPct val="100000"/>
              </a:lnSpc>
              <a:spcBef>
                <a:spcPts val="1080"/>
              </a:spcBef>
            </a:pPr>
            <a:r>
              <a:rPr sz="1800" b="0" dirty="0">
                <a:latin typeface="微软雅黑"/>
                <a:cs typeface="微软雅黑"/>
              </a:rPr>
              <a:t>建筑工程质量指数编制与发布系统是以某城市建筑工程为评价主体，编制建筑工程质量指数并及时发</a:t>
            </a:r>
            <a:endParaRPr sz="1800">
              <a:latin typeface="微软雅黑"/>
              <a:cs typeface="微软雅黑"/>
            </a:endParaRPr>
          </a:p>
          <a:p>
            <a:pPr marL="138430">
              <a:lnSpc>
                <a:spcPct val="100000"/>
              </a:lnSpc>
              <a:spcBef>
                <a:spcPts val="1080"/>
              </a:spcBef>
            </a:pPr>
            <a:r>
              <a:rPr sz="1800" b="0" spc="-5" dirty="0">
                <a:latin typeface="微软雅黑"/>
                <a:cs typeface="微软雅黑"/>
              </a:rPr>
              <a:t>布，反映城市建筑工程质量水平的发展变化轨迹和发展态势，说明建筑工程质量水平变动程度的相对</a:t>
            </a:r>
            <a:endParaRPr sz="1800">
              <a:latin typeface="微软雅黑"/>
              <a:cs typeface="微软雅黑"/>
            </a:endParaRPr>
          </a:p>
          <a:p>
            <a:pPr marL="138430" marR="5080">
              <a:lnSpc>
                <a:spcPct val="150000"/>
              </a:lnSpc>
              <a:spcBef>
                <a:spcPts val="5"/>
              </a:spcBef>
            </a:pPr>
            <a:r>
              <a:rPr sz="1800" b="0" dirty="0">
                <a:latin typeface="微软雅黑"/>
                <a:cs typeface="微软雅黑"/>
              </a:rPr>
              <a:t>数，为城市建设行政主管部门对每个时期制定科学的决策和行之有效的质量监管提供重要依据，同时 也为社会提供统计信息，加强社会对建筑工程质量的监督和引导建筑施工企业的健康发展。</a:t>
            </a:r>
            <a:endParaRPr sz="1800">
              <a:latin typeface="微软雅黑"/>
              <a:cs typeface="微软雅黑"/>
            </a:endParaRPr>
          </a:p>
        </p:txBody>
      </p:sp>
      <p:sp>
        <p:nvSpPr>
          <p:cNvPr id="6" name="object 6"/>
          <p:cNvSpPr/>
          <p:nvPr/>
        </p:nvSpPr>
        <p:spPr>
          <a:xfrm>
            <a:off x="1013460" y="1188719"/>
            <a:ext cx="160020" cy="165100"/>
          </a:xfrm>
          <a:custGeom>
            <a:avLst/>
            <a:gdLst/>
            <a:ahLst/>
            <a:cxnLst/>
            <a:rect l="l" t="t" r="r" b="b"/>
            <a:pathLst>
              <a:path w="160019" h="165100">
                <a:moveTo>
                  <a:pt x="0" y="164591"/>
                </a:moveTo>
                <a:lnTo>
                  <a:pt x="160019" y="164591"/>
                </a:lnTo>
                <a:lnTo>
                  <a:pt x="160019" y="0"/>
                </a:lnTo>
                <a:lnTo>
                  <a:pt x="0" y="0"/>
                </a:lnTo>
                <a:lnTo>
                  <a:pt x="0" y="164591"/>
                </a:lnTo>
                <a:close/>
              </a:path>
            </a:pathLst>
          </a:custGeom>
          <a:solidFill>
            <a:srgbClr val="000000"/>
          </a:solidFill>
        </p:spPr>
        <p:txBody>
          <a:bodyPr wrap="square" lIns="0" tIns="0" rIns="0" bIns="0" rtlCol="0"/>
          <a:lstStyle/>
          <a:p>
            <a:endParaRPr/>
          </a:p>
        </p:txBody>
      </p:sp>
      <p:sp>
        <p:nvSpPr>
          <p:cNvPr id="7" name="object 7"/>
          <p:cNvSpPr/>
          <p:nvPr/>
        </p:nvSpPr>
        <p:spPr>
          <a:xfrm>
            <a:off x="1013460" y="1188719"/>
            <a:ext cx="160020" cy="165100"/>
          </a:xfrm>
          <a:custGeom>
            <a:avLst/>
            <a:gdLst/>
            <a:ahLst/>
            <a:cxnLst/>
            <a:rect l="l" t="t" r="r" b="b"/>
            <a:pathLst>
              <a:path w="160019" h="165100">
                <a:moveTo>
                  <a:pt x="0" y="164591"/>
                </a:moveTo>
                <a:lnTo>
                  <a:pt x="160019" y="164591"/>
                </a:lnTo>
                <a:lnTo>
                  <a:pt x="160019" y="0"/>
                </a:lnTo>
                <a:lnTo>
                  <a:pt x="0" y="0"/>
                </a:lnTo>
                <a:lnTo>
                  <a:pt x="0" y="164591"/>
                </a:lnTo>
                <a:close/>
              </a:path>
            </a:pathLst>
          </a:custGeom>
          <a:ln w="12192">
            <a:solidFill>
              <a:srgbClr val="000000"/>
            </a:solidFill>
          </a:ln>
        </p:spPr>
        <p:txBody>
          <a:bodyPr wrap="square" lIns="0" tIns="0" rIns="0" bIns="0" rtlCol="0"/>
          <a:lstStyle/>
          <a:p>
            <a:endParaRPr/>
          </a:p>
        </p:txBody>
      </p:sp>
      <p:pic>
        <p:nvPicPr>
          <p:cNvPr id="4" name="luvvoice.com-20240823-3lny">
            <a:hlinkClick r:id="" action="ppaction://media"/>
            <a:extLst>
              <a:ext uri="{FF2B5EF4-FFF2-40B4-BE49-F238E27FC236}">
                <a16:creationId xmlns:a16="http://schemas.microsoft.com/office/drawing/2014/main" id="{B56083B8-CF87-ACFF-5CAF-ED03CFBD38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7951" y="540258"/>
            <a:ext cx="5309235" cy="391160"/>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3" name="object 3"/>
          <p:cNvSpPr txBox="1"/>
          <p:nvPr/>
        </p:nvSpPr>
        <p:spPr>
          <a:xfrm>
            <a:off x="1117193" y="1139444"/>
            <a:ext cx="9913620" cy="4201160"/>
          </a:xfrm>
          <a:prstGeom prst="rect">
            <a:avLst/>
          </a:prstGeom>
        </p:spPr>
        <p:txBody>
          <a:bodyPr vert="horz" wrap="square" lIns="0" tIns="13335" rIns="0" bIns="0" rtlCol="0">
            <a:spAutoFit/>
          </a:bodyPr>
          <a:lstStyle/>
          <a:p>
            <a:pPr marL="252095">
              <a:lnSpc>
                <a:spcPct val="100000"/>
              </a:lnSpc>
              <a:spcBef>
                <a:spcPts val="105"/>
              </a:spcBef>
            </a:pPr>
            <a:r>
              <a:rPr sz="2000" b="1" spc="200" dirty="0">
                <a:latin typeface="微软雅黑"/>
                <a:cs typeface="微软雅黑"/>
              </a:rPr>
              <a:t>建筑工程质</a:t>
            </a:r>
            <a:r>
              <a:rPr sz="2000" b="1" spc="190" dirty="0">
                <a:latin typeface="微软雅黑"/>
                <a:cs typeface="微软雅黑"/>
              </a:rPr>
              <a:t>量</a:t>
            </a:r>
            <a:r>
              <a:rPr sz="2000" b="1" spc="200" dirty="0">
                <a:latin typeface="微软雅黑"/>
                <a:cs typeface="微软雅黑"/>
              </a:rPr>
              <a:t>指</a:t>
            </a:r>
            <a:r>
              <a:rPr sz="2000" b="1" spc="190" dirty="0">
                <a:latin typeface="微软雅黑"/>
                <a:cs typeface="微软雅黑"/>
              </a:rPr>
              <a:t>数编</a:t>
            </a:r>
            <a:r>
              <a:rPr sz="2000" b="1" spc="200" dirty="0">
                <a:latin typeface="微软雅黑"/>
                <a:cs typeface="微软雅黑"/>
              </a:rPr>
              <a:t>制</a:t>
            </a:r>
            <a:r>
              <a:rPr sz="2000" b="1" spc="190" dirty="0">
                <a:latin typeface="微软雅黑"/>
                <a:cs typeface="微软雅黑"/>
              </a:rPr>
              <a:t>与发</a:t>
            </a:r>
            <a:r>
              <a:rPr sz="2000" b="1" spc="200" dirty="0">
                <a:latin typeface="微软雅黑"/>
                <a:cs typeface="微软雅黑"/>
              </a:rPr>
              <a:t>布</a:t>
            </a:r>
            <a:r>
              <a:rPr sz="2000" b="1" spc="190" dirty="0">
                <a:latin typeface="微软雅黑"/>
                <a:cs typeface="微软雅黑"/>
              </a:rPr>
              <a:t>系</a:t>
            </a:r>
            <a:r>
              <a:rPr sz="2000" b="1" dirty="0">
                <a:latin typeface="微软雅黑"/>
                <a:cs typeface="微软雅黑"/>
              </a:rPr>
              <a:t>统</a:t>
            </a:r>
            <a:endParaRPr sz="2000">
              <a:latin typeface="微软雅黑"/>
              <a:cs typeface="微软雅黑"/>
            </a:endParaRPr>
          </a:p>
          <a:p>
            <a:pPr>
              <a:lnSpc>
                <a:spcPct val="100000"/>
              </a:lnSpc>
              <a:spcBef>
                <a:spcPts val="25"/>
              </a:spcBef>
            </a:pPr>
            <a:endParaRPr sz="2050">
              <a:latin typeface="Times New Roman"/>
              <a:cs typeface="Times New Roman"/>
            </a:endParaRPr>
          </a:p>
          <a:p>
            <a:pPr marL="12700">
              <a:lnSpc>
                <a:spcPct val="100000"/>
              </a:lnSpc>
            </a:pPr>
            <a:r>
              <a:rPr sz="1800" dirty="0">
                <a:latin typeface="微软雅黑"/>
                <a:cs typeface="微软雅黑"/>
              </a:rPr>
              <a:t>具体目标：</a:t>
            </a:r>
            <a:endParaRPr sz="1800">
              <a:latin typeface="微软雅黑"/>
              <a:cs typeface="微软雅黑"/>
            </a:endParaRPr>
          </a:p>
          <a:p>
            <a:pPr marL="299085" indent="-286385">
              <a:lnSpc>
                <a:spcPct val="100000"/>
              </a:lnSpc>
              <a:spcBef>
                <a:spcPts val="1080"/>
              </a:spcBef>
              <a:buFont typeface="Wingdings"/>
              <a:buChar char=""/>
              <a:tabLst>
                <a:tab pos="299720" algn="l"/>
              </a:tabLst>
            </a:pPr>
            <a:r>
              <a:rPr sz="1800" dirty="0">
                <a:latin typeface="微软雅黑"/>
                <a:cs typeface="微软雅黑"/>
              </a:rPr>
              <a:t>建筑工程质量指数以相对数的形式，简单明了地表明建筑工程的数量指标或质量指标的综合变动</a:t>
            </a:r>
            <a:endParaRPr sz="1800">
              <a:latin typeface="微软雅黑"/>
              <a:cs typeface="微软雅黑"/>
            </a:endParaRPr>
          </a:p>
          <a:p>
            <a:pPr marL="299085">
              <a:lnSpc>
                <a:spcPct val="100000"/>
              </a:lnSpc>
              <a:spcBef>
                <a:spcPts val="1080"/>
              </a:spcBef>
            </a:pPr>
            <a:r>
              <a:rPr sz="1800" spc="-5" dirty="0">
                <a:latin typeface="微软雅黑"/>
                <a:cs typeface="微软雅黑"/>
              </a:rPr>
              <a:t>方向。因此，建筑工程质量指数可有效地用于对本地区建筑工程质量水平和各企业主体的工程质</a:t>
            </a:r>
            <a:endParaRPr sz="1800">
              <a:latin typeface="微软雅黑"/>
              <a:cs typeface="微软雅黑"/>
            </a:endParaRPr>
          </a:p>
          <a:p>
            <a:pPr marL="299085">
              <a:lnSpc>
                <a:spcPct val="100000"/>
              </a:lnSpc>
              <a:spcBef>
                <a:spcPts val="1085"/>
              </a:spcBef>
            </a:pPr>
            <a:r>
              <a:rPr sz="1800" dirty="0">
                <a:latin typeface="微软雅黑"/>
                <a:cs typeface="微软雅黑"/>
              </a:rPr>
              <a:t>量管理绩效进行科学度量；</a:t>
            </a:r>
            <a:endParaRPr sz="1800">
              <a:latin typeface="微软雅黑"/>
              <a:cs typeface="微软雅黑"/>
            </a:endParaRPr>
          </a:p>
          <a:p>
            <a:pPr marL="299085" marR="5080" indent="-286385" algn="just">
              <a:lnSpc>
                <a:spcPct val="150000"/>
              </a:lnSpc>
              <a:buFont typeface="Wingdings"/>
              <a:buChar char=""/>
              <a:tabLst>
                <a:tab pos="299720" algn="l"/>
              </a:tabLst>
            </a:pPr>
            <a:r>
              <a:rPr sz="1800" dirty="0">
                <a:latin typeface="微软雅黑"/>
                <a:cs typeface="微软雅黑"/>
              </a:rPr>
              <a:t>建筑工程质量指数有利于建筑工程质量监管主体和行业企业主体及时发现质量管理工作中存在的 </a:t>
            </a:r>
            <a:r>
              <a:rPr sz="1800" spc="-5" dirty="0">
                <a:latin typeface="微软雅黑"/>
                <a:cs typeface="微软雅黑"/>
              </a:rPr>
              <a:t>问题或薄弱环节，并采取有效的改进方法，提高质量管理水平，进一步增强本地区、本企业的综 </a:t>
            </a:r>
            <a:r>
              <a:rPr sz="1800" dirty="0">
                <a:latin typeface="微软雅黑"/>
                <a:cs typeface="微软雅黑"/>
              </a:rPr>
              <a:t>合竞争力；</a:t>
            </a:r>
            <a:endParaRPr sz="1800">
              <a:latin typeface="微软雅黑"/>
              <a:cs typeface="微软雅黑"/>
            </a:endParaRPr>
          </a:p>
          <a:p>
            <a:pPr marL="299085" indent="-286385">
              <a:lnSpc>
                <a:spcPct val="100000"/>
              </a:lnSpc>
              <a:spcBef>
                <a:spcPts val="1080"/>
              </a:spcBef>
              <a:buFont typeface="Wingdings"/>
              <a:buChar char=""/>
              <a:tabLst>
                <a:tab pos="299720" algn="l"/>
              </a:tabLst>
            </a:pPr>
            <a:r>
              <a:rPr sz="1800" dirty="0">
                <a:latin typeface="微软雅黑"/>
                <a:cs typeface="微软雅黑"/>
              </a:rPr>
              <a:t>建筑工程质量指数利用连续编制的指数数列，可以对区域性建筑工程质量总体长时间发展趋势进</a:t>
            </a:r>
            <a:endParaRPr sz="1800">
              <a:latin typeface="微软雅黑"/>
              <a:cs typeface="微软雅黑"/>
            </a:endParaRPr>
          </a:p>
          <a:p>
            <a:pPr marL="299085">
              <a:lnSpc>
                <a:spcPct val="100000"/>
              </a:lnSpc>
              <a:spcBef>
                <a:spcPts val="1080"/>
              </a:spcBef>
            </a:pPr>
            <a:r>
              <a:rPr sz="1800" spc="-5" dirty="0">
                <a:latin typeface="微软雅黑"/>
                <a:cs typeface="微软雅黑"/>
              </a:rPr>
              <a:t>行分析。</a:t>
            </a:r>
            <a:endParaRPr sz="1800">
              <a:latin typeface="微软雅黑"/>
              <a:cs typeface="微软雅黑"/>
            </a:endParaRPr>
          </a:p>
        </p:txBody>
      </p:sp>
      <p:sp>
        <p:nvSpPr>
          <p:cNvPr id="6" name="object 6"/>
          <p:cNvSpPr/>
          <p:nvPr/>
        </p:nvSpPr>
        <p:spPr>
          <a:xfrm>
            <a:off x="1013460" y="1188719"/>
            <a:ext cx="160020" cy="165100"/>
          </a:xfrm>
          <a:custGeom>
            <a:avLst/>
            <a:gdLst/>
            <a:ahLst/>
            <a:cxnLst/>
            <a:rect l="l" t="t" r="r" b="b"/>
            <a:pathLst>
              <a:path w="160019" h="165100">
                <a:moveTo>
                  <a:pt x="0" y="164591"/>
                </a:moveTo>
                <a:lnTo>
                  <a:pt x="160019" y="164591"/>
                </a:lnTo>
                <a:lnTo>
                  <a:pt x="160019" y="0"/>
                </a:lnTo>
                <a:lnTo>
                  <a:pt x="0" y="0"/>
                </a:lnTo>
                <a:lnTo>
                  <a:pt x="0" y="164591"/>
                </a:lnTo>
                <a:close/>
              </a:path>
            </a:pathLst>
          </a:custGeom>
          <a:solidFill>
            <a:srgbClr val="000000"/>
          </a:solidFill>
        </p:spPr>
        <p:txBody>
          <a:bodyPr wrap="square" lIns="0" tIns="0" rIns="0" bIns="0" rtlCol="0"/>
          <a:lstStyle/>
          <a:p>
            <a:endParaRPr/>
          </a:p>
        </p:txBody>
      </p:sp>
      <p:sp>
        <p:nvSpPr>
          <p:cNvPr id="7" name="object 7"/>
          <p:cNvSpPr/>
          <p:nvPr/>
        </p:nvSpPr>
        <p:spPr>
          <a:xfrm>
            <a:off x="1013460" y="1188719"/>
            <a:ext cx="160020" cy="165100"/>
          </a:xfrm>
          <a:custGeom>
            <a:avLst/>
            <a:gdLst/>
            <a:ahLst/>
            <a:cxnLst/>
            <a:rect l="l" t="t" r="r" b="b"/>
            <a:pathLst>
              <a:path w="160019" h="165100">
                <a:moveTo>
                  <a:pt x="0" y="164591"/>
                </a:moveTo>
                <a:lnTo>
                  <a:pt x="160019" y="164591"/>
                </a:lnTo>
                <a:lnTo>
                  <a:pt x="160019" y="0"/>
                </a:lnTo>
                <a:lnTo>
                  <a:pt x="0" y="0"/>
                </a:lnTo>
                <a:lnTo>
                  <a:pt x="0" y="164591"/>
                </a:lnTo>
                <a:close/>
              </a:path>
            </a:pathLst>
          </a:custGeom>
          <a:ln w="12192">
            <a:solidFill>
              <a:srgbClr val="000000"/>
            </a:solidFill>
          </a:ln>
        </p:spPr>
        <p:txBody>
          <a:bodyPr wrap="square" lIns="0" tIns="0" rIns="0" bIns="0" rtlCol="0"/>
          <a:lstStyle/>
          <a:p>
            <a:endParaRPr/>
          </a:p>
        </p:txBody>
      </p:sp>
      <p:pic>
        <p:nvPicPr>
          <p:cNvPr id="4" name="luvvoice.com-20240823-d0Jg">
            <a:hlinkClick r:id="" action="ppaction://media"/>
            <a:extLst>
              <a:ext uri="{FF2B5EF4-FFF2-40B4-BE49-F238E27FC236}">
                <a16:creationId xmlns:a16="http://schemas.microsoft.com/office/drawing/2014/main" id="{6341EB66-5B98-04F4-FC84-71B1A09950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7250" y="519125"/>
            <a:ext cx="5309870" cy="391795"/>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3" name="object 3"/>
          <p:cNvSpPr txBox="1"/>
          <p:nvPr/>
        </p:nvSpPr>
        <p:spPr>
          <a:xfrm>
            <a:off x="773074" y="1118743"/>
            <a:ext cx="3543300"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微软雅黑"/>
                <a:cs typeface="微软雅黑"/>
              </a:rPr>
              <a:t>3</a:t>
            </a:r>
            <a:r>
              <a:rPr sz="2000" b="1" spc="-409" dirty="0">
                <a:latin typeface="微软雅黑"/>
                <a:cs typeface="微软雅黑"/>
              </a:rPr>
              <a:t> </a:t>
            </a:r>
            <a:r>
              <a:rPr sz="2000" b="1" dirty="0">
                <a:latin typeface="微软雅黑"/>
                <a:cs typeface="微软雅黑"/>
              </a:rPr>
              <a:t>.</a:t>
            </a:r>
            <a:r>
              <a:rPr sz="2000" b="1" spc="-409" dirty="0">
                <a:latin typeface="微软雅黑"/>
                <a:cs typeface="微软雅黑"/>
              </a:rPr>
              <a:t> </a:t>
            </a:r>
            <a:r>
              <a:rPr sz="2000" b="1" dirty="0">
                <a:latin typeface="微软雅黑"/>
                <a:cs typeface="微软雅黑"/>
              </a:rPr>
              <a:t>1</a:t>
            </a:r>
            <a:r>
              <a:rPr sz="2000" b="1" spc="-405" dirty="0">
                <a:latin typeface="微软雅黑"/>
                <a:cs typeface="微软雅黑"/>
              </a:rPr>
              <a:t> </a:t>
            </a:r>
            <a:r>
              <a:rPr sz="2000" b="1" spc="200" dirty="0">
                <a:latin typeface="微软雅黑"/>
                <a:cs typeface="微软雅黑"/>
              </a:rPr>
              <a:t>建筑工程</a:t>
            </a:r>
            <a:r>
              <a:rPr sz="2000" b="1" spc="190" dirty="0">
                <a:latin typeface="微软雅黑"/>
                <a:cs typeface="微软雅黑"/>
              </a:rPr>
              <a:t>质量</a:t>
            </a:r>
            <a:r>
              <a:rPr sz="2000" b="1" spc="200" dirty="0">
                <a:latin typeface="微软雅黑"/>
                <a:cs typeface="微软雅黑"/>
              </a:rPr>
              <a:t>指</a:t>
            </a:r>
            <a:r>
              <a:rPr sz="2000" b="1" spc="190" dirty="0">
                <a:latin typeface="微软雅黑"/>
                <a:cs typeface="微软雅黑"/>
              </a:rPr>
              <a:t>数的</a:t>
            </a:r>
            <a:r>
              <a:rPr sz="2000" b="1" spc="200" dirty="0">
                <a:latin typeface="微软雅黑"/>
                <a:cs typeface="微软雅黑"/>
              </a:rPr>
              <a:t>编</a:t>
            </a:r>
            <a:r>
              <a:rPr sz="2000" b="1" dirty="0">
                <a:latin typeface="微软雅黑"/>
                <a:cs typeface="微软雅黑"/>
              </a:rPr>
              <a:t>制</a:t>
            </a:r>
            <a:endParaRPr sz="2000">
              <a:latin typeface="微软雅黑"/>
              <a:cs typeface="微软雅黑"/>
            </a:endParaRPr>
          </a:p>
        </p:txBody>
      </p:sp>
      <p:sp>
        <p:nvSpPr>
          <p:cNvPr id="6" name="object 6"/>
          <p:cNvSpPr/>
          <p:nvPr/>
        </p:nvSpPr>
        <p:spPr>
          <a:xfrm>
            <a:off x="912635" y="1958116"/>
            <a:ext cx="4487136" cy="3436917"/>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1976120" y="5763564"/>
            <a:ext cx="2341880" cy="240029"/>
          </a:xfrm>
          <a:prstGeom prst="rect">
            <a:avLst/>
          </a:prstGeom>
        </p:spPr>
        <p:txBody>
          <a:bodyPr vert="horz" wrap="square" lIns="0" tIns="13335" rIns="0" bIns="0" rtlCol="0">
            <a:spAutoFit/>
          </a:bodyPr>
          <a:lstStyle/>
          <a:p>
            <a:pPr marL="12700">
              <a:lnSpc>
                <a:spcPct val="100000"/>
              </a:lnSpc>
              <a:spcBef>
                <a:spcPts val="105"/>
              </a:spcBef>
            </a:pPr>
            <a:r>
              <a:rPr sz="1400" dirty="0">
                <a:latin typeface="微软雅黑"/>
                <a:cs typeface="微软雅黑"/>
              </a:rPr>
              <a:t>建筑工程质量指数的形</a:t>
            </a:r>
            <a:r>
              <a:rPr sz="1400" spc="-15" dirty="0">
                <a:latin typeface="微软雅黑"/>
                <a:cs typeface="微软雅黑"/>
              </a:rPr>
              <a:t>成</a:t>
            </a:r>
            <a:r>
              <a:rPr sz="1400" dirty="0">
                <a:latin typeface="微软雅黑"/>
                <a:cs typeface="微软雅黑"/>
              </a:rPr>
              <a:t>过程</a:t>
            </a:r>
            <a:endParaRPr sz="1400">
              <a:latin typeface="微软雅黑"/>
              <a:cs typeface="微软雅黑"/>
            </a:endParaRPr>
          </a:p>
        </p:txBody>
      </p:sp>
      <p:sp>
        <p:nvSpPr>
          <p:cNvPr id="8" name="object 8"/>
          <p:cNvSpPr/>
          <p:nvPr/>
        </p:nvSpPr>
        <p:spPr>
          <a:xfrm>
            <a:off x="5887211" y="1417319"/>
            <a:ext cx="0" cy="4843780"/>
          </a:xfrm>
          <a:custGeom>
            <a:avLst/>
            <a:gdLst/>
            <a:ahLst/>
            <a:cxnLst/>
            <a:rect l="l" t="t" r="r" b="b"/>
            <a:pathLst>
              <a:path h="4843780">
                <a:moveTo>
                  <a:pt x="0" y="0"/>
                </a:moveTo>
                <a:lnTo>
                  <a:pt x="0" y="4843462"/>
                </a:lnTo>
              </a:path>
            </a:pathLst>
          </a:custGeom>
          <a:ln w="6096">
            <a:solidFill>
              <a:srgbClr val="000000"/>
            </a:solidFill>
          </a:ln>
        </p:spPr>
        <p:txBody>
          <a:bodyPr wrap="square" lIns="0" tIns="0" rIns="0" bIns="0" rtlCol="0"/>
          <a:lstStyle/>
          <a:p>
            <a:endParaRPr/>
          </a:p>
        </p:txBody>
      </p:sp>
      <p:pic>
        <p:nvPicPr>
          <p:cNvPr id="4" name="luvvoice.com-20240823-a59l">
            <a:hlinkClick r:id="" action="ppaction://media"/>
            <a:extLst>
              <a:ext uri="{FF2B5EF4-FFF2-40B4-BE49-F238E27FC236}">
                <a16:creationId xmlns:a16="http://schemas.microsoft.com/office/drawing/2014/main" id="{C7D292F1-D250-4C96-C7D1-8B8715E182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7250" y="519125"/>
            <a:ext cx="5309870" cy="391795"/>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3" name="object 3"/>
          <p:cNvSpPr txBox="1"/>
          <p:nvPr/>
        </p:nvSpPr>
        <p:spPr>
          <a:xfrm>
            <a:off x="773074" y="1118743"/>
            <a:ext cx="3543300"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微软雅黑"/>
                <a:cs typeface="微软雅黑"/>
              </a:rPr>
              <a:t>3</a:t>
            </a:r>
            <a:r>
              <a:rPr sz="2000" b="1" spc="-409" dirty="0">
                <a:latin typeface="微软雅黑"/>
                <a:cs typeface="微软雅黑"/>
              </a:rPr>
              <a:t> </a:t>
            </a:r>
            <a:r>
              <a:rPr sz="2000" b="1" dirty="0">
                <a:latin typeface="微软雅黑"/>
                <a:cs typeface="微软雅黑"/>
              </a:rPr>
              <a:t>.</a:t>
            </a:r>
            <a:r>
              <a:rPr sz="2000" b="1" spc="-409" dirty="0">
                <a:latin typeface="微软雅黑"/>
                <a:cs typeface="微软雅黑"/>
              </a:rPr>
              <a:t> </a:t>
            </a:r>
            <a:r>
              <a:rPr sz="2000" b="1" dirty="0">
                <a:latin typeface="微软雅黑"/>
                <a:cs typeface="微软雅黑"/>
              </a:rPr>
              <a:t>1</a:t>
            </a:r>
            <a:r>
              <a:rPr sz="2000" b="1" spc="-405" dirty="0">
                <a:latin typeface="微软雅黑"/>
                <a:cs typeface="微软雅黑"/>
              </a:rPr>
              <a:t> </a:t>
            </a:r>
            <a:r>
              <a:rPr sz="2000" b="1" spc="200" dirty="0">
                <a:latin typeface="微软雅黑"/>
                <a:cs typeface="微软雅黑"/>
              </a:rPr>
              <a:t>建筑工程</a:t>
            </a:r>
            <a:r>
              <a:rPr sz="2000" b="1" spc="190" dirty="0">
                <a:latin typeface="微软雅黑"/>
                <a:cs typeface="微软雅黑"/>
              </a:rPr>
              <a:t>质量</a:t>
            </a:r>
            <a:r>
              <a:rPr sz="2000" b="1" spc="200" dirty="0">
                <a:latin typeface="微软雅黑"/>
                <a:cs typeface="微软雅黑"/>
              </a:rPr>
              <a:t>指</a:t>
            </a:r>
            <a:r>
              <a:rPr sz="2000" b="1" spc="190" dirty="0">
                <a:latin typeface="微软雅黑"/>
                <a:cs typeface="微软雅黑"/>
              </a:rPr>
              <a:t>数的</a:t>
            </a:r>
            <a:r>
              <a:rPr sz="2000" b="1" spc="200" dirty="0">
                <a:latin typeface="微软雅黑"/>
                <a:cs typeface="微软雅黑"/>
              </a:rPr>
              <a:t>编</a:t>
            </a:r>
            <a:r>
              <a:rPr sz="2000" b="1" dirty="0">
                <a:latin typeface="微软雅黑"/>
                <a:cs typeface="微软雅黑"/>
              </a:rPr>
              <a:t>制</a:t>
            </a:r>
            <a:endParaRPr sz="2000">
              <a:latin typeface="微软雅黑"/>
              <a:cs typeface="微软雅黑"/>
            </a:endParaRPr>
          </a:p>
        </p:txBody>
      </p:sp>
      <p:sp>
        <p:nvSpPr>
          <p:cNvPr id="8" name="object 8"/>
          <p:cNvSpPr/>
          <p:nvPr/>
        </p:nvSpPr>
        <p:spPr>
          <a:xfrm>
            <a:off x="5887211" y="1417319"/>
            <a:ext cx="0" cy="4843780"/>
          </a:xfrm>
          <a:custGeom>
            <a:avLst/>
            <a:gdLst/>
            <a:ahLst/>
            <a:cxnLst/>
            <a:rect l="l" t="t" r="r" b="b"/>
            <a:pathLst>
              <a:path h="4843780">
                <a:moveTo>
                  <a:pt x="0" y="0"/>
                </a:moveTo>
                <a:lnTo>
                  <a:pt x="0" y="4843462"/>
                </a:lnTo>
              </a:path>
            </a:pathLst>
          </a:custGeom>
          <a:ln w="6096">
            <a:solidFill>
              <a:srgbClr val="000000"/>
            </a:solidFill>
          </a:ln>
        </p:spPr>
        <p:txBody>
          <a:bodyPr wrap="square" lIns="0" tIns="0" rIns="0" bIns="0" rtlCol="0"/>
          <a:lstStyle/>
          <a:p>
            <a:endParaRPr/>
          </a:p>
        </p:txBody>
      </p:sp>
      <p:pic>
        <p:nvPicPr>
          <p:cNvPr id="4" name="luvvoice.com-20240823-a59l">
            <a:hlinkClick r:id="" action="ppaction://media"/>
            <a:extLst>
              <a:ext uri="{FF2B5EF4-FFF2-40B4-BE49-F238E27FC236}">
                <a16:creationId xmlns:a16="http://schemas.microsoft.com/office/drawing/2014/main" id="{C7D292F1-D250-4C96-C7D1-8B8715E18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grpSp>
        <p:nvGrpSpPr>
          <p:cNvPr id="79" name="组合 78">
            <a:extLst>
              <a:ext uri="{FF2B5EF4-FFF2-40B4-BE49-F238E27FC236}">
                <a16:creationId xmlns:a16="http://schemas.microsoft.com/office/drawing/2014/main" id="{828CC8A3-E7FE-1471-D288-28CBF5055A91}"/>
              </a:ext>
            </a:extLst>
          </p:cNvPr>
          <p:cNvGrpSpPr/>
          <p:nvPr/>
        </p:nvGrpSpPr>
        <p:grpSpPr>
          <a:xfrm>
            <a:off x="1821389" y="1409351"/>
            <a:ext cx="8529955" cy="5346769"/>
            <a:chOff x="1821389" y="1409351"/>
            <a:chExt cx="8529955" cy="5346769"/>
          </a:xfrm>
        </p:grpSpPr>
        <p:sp>
          <p:nvSpPr>
            <p:cNvPr id="80" name="object 6">
              <a:extLst>
                <a:ext uri="{FF2B5EF4-FFF2-40B4-BE49-F238E27FC236}">
                  <a16:creationId xmlns:a16="http://schemas.microsoft.com/office/drawing/2014/main" id="{9D636CDF-AB1E-30E5-088A-1A4433A2BC53}"/>
                </a:ext>
              </a:extLst>
            </p:cNvPr>
            <p:cNvSpPr/>
            <p:nvPr/>
          </p:nvSpPr>
          <p:spPr>
            <a:xfrm>
              <a:off x="1821389" y="2443725"/>
              <a:ext cx="8529955" cy="3997325"/>
            </a:xfrm>
            <a:custGeom>
              <a:avLst/>
              <a:gdLst/>
              <a:ahLst/>
              <a:cxnLst/>
              <a:rect l="l" t="t" r="r" b="b"/>
              <a:pathLst>
                <a:path w="8529955" h="3997325">
                  <a:moveTo>
                    <a:pt x="8296362" y="3997144"/>
                  </a:moveTo>
                  <a:lnTo>
                    <a:pt x="8349815" y="3991864"/>
                  </a:lnTo>
                  <a:lnTo>
                    <a:pt x="8398888" y="3976826"/>
                  </a:lnTo>
                  <a:lnTo>
                    <a:pt x="8442180" y="3953230"/>
                  </a:lnTo>
                  <a:lnTo>
                    <a:pt x="8478289" y="3922274"/>
                  </a:lnTo>
                  <a:lnTo>
                    <a:pt x="8505816" y="3885160"/>
                  </a:lnTo>
                  <a:lnTo>
                    <a:pt x="8523359" y="3843086"/>
                  </a:lnTo>
                  <a:lnTo>
                    <a:pt x="8529518" y="3797253"/>
                  </a:lnTo>
                  <a:lnTo>
                    <a:pt x="8529518" y="199842"/>
                  </a:lnTo>
                  <a:lnTo>
                    <a:pt x="8523359" y="154002"/>
                  </a:lnTo>
                  <a:lnTo>
                    <a:pt x="8505816" y="111931"/>
                  </a:lnTo>
                  <a:lnTo>
                    <a:pt x="8478289" y="74826"/>
                  </a:lnTo>
                  <a:lnTo>
                    <a:pt x="8442180" y="43884"/>
                  </a:lnTo>
                  <a:lnTo>
                    <a:pt x="8398888" y="20302"/>
                  </a:lnTo>
                  <a:lnTo>
                    <a:pt x="8349815" y="5274"/>
                  </a:lnTo>
                  <a:lnTo>
                    <a:pt x="8296362" y="0"/>
                  </a:lnTo>
                  <a:lnTo>
                    <a:pt x="233041" y="0"/>
                  </a:lnTo>
                  <a:lnTo>
                    <a:pt x="179607" y="5275"/>
                  </a:lnTo>
                  <a:lnTo>
                    <a:pt x="130556" y="20302"/>
                  </a:lnTo>
                  <a:lnTo>
                    <a:pt x="87287" y="43885"/>
                  </a:lnTo>
                  <a:lnTo>
                    <a:pt x="51197" y="74827"/>
                  </a:lnTo>
                  <a:lnTo>
                    <a:pt x="23687" y="111931"/>
                  </a:lnTo>
                  <a:lnTo>
                    <a:pt x="6155" y="154002"/>
                  </a:lnTo>
                  <a:lnTo>
                    <a:pt x="0" y="199843"/>
                  </a:lnTo>
                  <a:lnTo>
                    <a:pt x="0" y="3797253"/>
                  </a:lnTo>
                  <a:lnTo>
                    <a:pt x="6155" y="3843087"/>
                  </a:lnTo>
                  <a:lnTo>
                    <a:pt x="23687" y="3885160"/>
                  </a:lnTo>
                  <a:lnTo>
                    <a:pt x="51197" y="3922275"/>
                  </a:lnTo>
                  <a:lnTo>
                    <a:pt x="87287" y="3953230"/>
                  </a:lnTo>
                  <a:lnTo>
                    <a:pt x="130556" y="3976827"/>
                  </a:lnTo>
                  <a:lnTo>
                    <a:pt x="179607" y="3991865"/>
                  </a:lnTo>
                  <a:lnTo>
                    <a:pt x="233041" y="3997144"/>
                  </a:lnTo>
                  <a:lnTo>
                    <a:pt x="8296362" y="3997144"/>
                  </a:lnTo>
                  <a:close/>
                </a:path>
              </a:pathLst>
            </a:custGeom>
            <a:ln w="3485">
              <a:solidFill>
                <a:srgbClr val="000000"/>
              </a:solidFill>
            </a:ln>
          </p:spPr>
          <p:txBody>
            <a:bodyPr wrap="square" lIns="0" tIns="0" rIns="0" bIns="0" rtlCol="0"/>
            <a:lstStyle/>
            <a:p>
              <a:endParaRPr/>
            </a:p>
          </p:txBody>
        </p:sp>
        <p:sp>
          <p:nvSpPr>
            <p:cNvPr id="81" name="object 7">
              <a:extLst>
                <a:ext uri="{FF2B5EF4-FFF2-40B4-BE49-F238E27FC236}">
                  <a16:creationId xmlns:a16="http://schemas.microsoft.com/office/drawing/2014/main" id="{6187A5F7-8179-8D7B-2BB7-9D1E54288F45}"/>
                </a:ext>
              </a:extLst>
            </p:cNvPr>
            <p:cNvSpPr txBox="1"/>
            <p:nvPr/>
          </p:nvSpPr>
          <p:spPr>
            <a:xfrm>
              <a:off x="3845023" y="2485182"/>
              <a:ext cx="4481195" cy="330200"/>
            </a:xfrm>
            <a:prstGeom prst="rect">
              <a:avLst/>
            </a:prstGeom>
          </p:spPr>
          <p:txBody>
            <a:bodyPr vert="horz" wrap="square" lIns="0" tIns="12065" rIns="0" bIns="0" rtlCol="0">
              <a:spAutoFit/>
            </a:bodyPr>
            <a:lstStyle/>
            <a:p>
              <a:pPr marL="12700">
                <a:lnSpc>
                  <a:spcPct val="100000"/>
                </a:lnSpc>
                <a:spcBef>
                  <a:spcPts val="95"/>
                </a:spcBef>
              </a:pPr>
              <a:r>
                <a:rPr sz="2000" spc="335" dirty="0">
                  <a:latin typeface="宋体"/>
                  <a:cs typeface="宋体"/>
                </a:rPr>
                <a:t>建筑工程质量指数编制与发布系</a:t>
              </a:r>
              <a:r>
                <a:rPr sz="2000" spc="330" dirty="0">
                  <a:latin typeface="宋体"/>
                  <a:cs typeface="宋体"/>
                </a:rPr>
                <a:t>统</a:t>
              </a:r>
              <a:endParaRPr sz="2000">
                <a:latin typeface="宋体"/>
                <a:cs typeface="宋体"/>
              </a:endParaRPr>
            </a:p>
          </p:txBody>
        </p:sp>
        <p:sp>
          <p:nvSpPr>
            <p:cNvPr id="82" name="object 8">
              <a:extLst>
                <a:ext uri="{FF2B5EF4-FFF2-40B4-BE49-F238E27FC236}">
                  <a16:creationId xmlns:a16="http://schemas.microsoft.com/office/drawing/2014/main" id="{2E6776A3-7648-5D68-BD07-85A41E355BC4}"/>
                </a:ext>
              </a:extLst>
            </p:cNvPr>
            <p:cNvSpPr/>
            <p:nvPr/>
          </p:nvSpPr>
          <p:spPr>
            <a:xfrm>
              <a:off x="1988463" y="4641855"/>
              <a:ext cx="7994015" cy="480059"/>
            </a:xfrm>
            <a:custGeom>
              <a:avLst/>
              <a:gdLst/>
              <a:ahLst/>
              <a:cxnLst/>
              <a:rect l="l" t="t" r="r" b="b"/>
              <a:pathLst>
                <a:path w="7994015" h="480060">
                  <a:moveTo>
                    <a:pt x="7993473" y="0"/>
                  </a:moveTo>
                  <a:lnTo>
                    <a:pt x="7853546" y="120018"/>
                  </a:lnTo>
                  <a:lnTo>
                    <a:pt x="7853546" y="479749"/>
                  </a:lnTo>
                  <a:lnTo>
                    <a:pt x="7993473" y="359773"/>
                  </a:lnTo>
                  <a:lnTo>
                    <a:pt x="7993473" y="0"/>
                  </a:lnTo>
                  <a:close/>
                </a:path>
                <a:path w="7994015" h="480060">
                  <a:moveTo>
                    <a:pt x="7993473" y="0"/>
                  </a:moveTo>
                  <a:lnTo>
                    <a:pt x="139827" y="0"/>
                  </a:lnTo>
                  <a:lnTo>
                    <a:pt x="0" y="120018"/>
                  </a:lnTo>
                  <a:lnTo>
                    <a:pt x="7853546" y="120018"/>
                  </a:lnTo>
                  <a:lnTo>
                    <a:pt x="7993473" y="0"/>
                  </a:lnTo>
                  <a:close/>
                </a:path>
              </a:pathLst>
            </a:custGeom>
            <a:solidFill>
              <a:srgbClr val="005B5B"/>
            </a:solidFill>
          </p:spPr>
          <p:txBody>
            <a:bodyPr wrap="square" lIns="0" tIns="0" rIns="0" bIns="0" rtlCol="0"/>
            <a:lstStyle/>
            <a:p>
              <a:endParaRPr/>
            </a:p>
          </p:txBody>
        </p:sp>
        <p:sp>
          <p:nvSpPr>
            <p:cNvPr id="83" name="object 9">
              <a:extLst>
                <a:ext uri="{FF2B5EF4-FFF2-40B4-BE49-F238E27FC236}">
                  <a16:creationId xmlns:a16="http://schemas.microsoft.com/office/drawing/2014/main" id="{017729F8-4EBB-8A2E-7C72-01D4004ACDAF}"/>
                </a:ext>
              </a:extLst>
            </p:cNvPr>
            <p:cNvSpPr/>
            <p:nvPr/>
          </p:nvSpPr>
          <p:spPr>
            <a:xfrm>
              <a:off x="1988463" y="4641855"/>
              <a:ext cx="7994015" cy="480059"/>
            </a:xfrm>
            <a:custGeom>
              <a:avLst/>
              <a:gdLst/>
              <a:ahLst/>
              <a:cxnLst/>
              <a:rect l="l" t="t" r="r" b="b"/>
              <a:pathLst>
                <a:path w="7994015" h="480060">
                  <a:moveTo>
                    <a:pt x="0" y="120018"/>
                  </a:moveTo>
                  <a:lnTo>
                    <a:pt x="7853546" y="120018"/>
                  </a:lnTo>
                  <a:lnTo>
                    <a:pt x="7853546" y="479749"/>
                  </a:lnTo>
                  <a:lnTo>
                    <a:pt x="7993473" y="359773"/>
                  </a:lnTo>
                  <a:lnTo>
                    <a:pt x="7993473" y="0"/>
                  </a:lnTo>
                  <a:lnTo>
                    <a:pt x="7853546" y="120018"/>
                  </a:lnTo>
                  <a:lnTo>
                    <a:pt x="7993473" y="0"/>
                  </a:lnTo>
                  <a:lnTo>
                    <a:pt x="139827" y="0"/>
                  </a:lnTo>
                  <a:lnTo>
                    <a:pt x="0" y="120018"/>
                  </a:lnTo>
                  <a:close/>
                </a:path>
              </a:pathLst>
            </a:custGeom>
            <a:ln w="3386">
              <a:solidFill>
                <a:srgbClr val="000000"/>
              </a:solidFill>
            </a:ln>
          </p:spPr>
          <p:txBody>
            <a:bodyPr wrap="square" lIns="0" tIns="0" rIns="0" bIns="0" rtlCol="0"/>
            <a:lstStyle/>
            <a:p>
              <a:endParaRPr/>
            </a:p>
          </p:txBody>
        </p:sp>
        <p:sp>
          <p:nvSpPr>
            <p:cNvPr id="84" name="object 10">
              <a:extLst>
                <a:ext uri="{FF2B5EF4-FFF2-40B4-BE49-F238E27FC236}">
                  <a16:creationId xmlns:a16="http://schemas.microsoft.com/office/drawing/2014/main" id="{FFA3543E-BBC3-4B51-DDBD-2D5C22C592D8}"/>
                </a:ext>
              </a:extLst>
            </p:cNvPr>
            <p:cNvSpPr/>
            <p:nvPr/>
          </p:nvSpPr>
          <p:spPr>
            <a:xfrm>
              <a:off x="1988463" y="4761874"/>
              <a:ext cx="7853680" cy="360045"/>
            </a:xfrm>
            <a:custGeom>
              <a:avLst/>
              <a:gdLst/>
              <a:ahLst/>
              <a:cxnLst/>
              <a:rect l="l" t="t" r="r" b="b"/>
              <a:pathLst>
                <a:path w="7853680" h="360045">
                  <a:moveTo>
                    <a:pt x="0" y="0"/>
                  </a:moveTo>
                  <a:lnTo>
                    <a:pt x="0" y="359731"/>
                  </a:lnTo>
                  <a:lnTo>
                    <a:pt x="7853546" y="359730"/>
                  </a:lnTo>
                </a:path>
              </a:pathLst>
            </a:custGeom>
            <a:ln w="3385">
              <a:solidFill>
                <a:srgbClr val="000000"/>
              </a:solidFill>
            </a:ln>
          </p:spPr>
          <p:txBody>
            <a:bodyPr wrap="square" lIns="0" tIns="0" rIns="0" bIns="0" rtlCol="0"/>
            <a:lstStyle/>
            <a:p>
              <a:endParaRPr/>
            </a:p>
          </p:txBody>
        </p:sp>
        <p:sp>
          <p:nvSpPr>
            <p:cNvPr id="85" name="object 11">
              <a:extLst>
                <a:ext uri="{FF2B5EF4-FFF2-40B4-BE49-F238E27FC236}">
                  <a16:creationId xmlns:a16="http://schemas.microsoft.com/office/drawing/2014/main" id="{6FB79A4C-1012-88DC-4831-9F73A667A232}"/>
                </a:ext>
              </a:extLst>
            </p:cNvPr>
            <p:cNvSpPr/>
            <p:nvPr/>
          </p:nvSpPr>
          <p:spPr>
            <a:xfrm>
              <a:off x="1988463" y="4761873"/>
              <a:ext cx="7853680" cy="360045"/>
            </a:xfrm>
            <a:custGeom>
              <a:avLst/>
              <a:gdLst/>
              <a:ahLst/>
              <a:cxnLst/>
              <a:rect l="l" t="t" r="r" b="b"/>
              <a:pathLst>
                <a:path w="7853680" h="360045">
                  <a:moveTo>
                    <a:pt x="0" y="0"/>
                  </a:moveTo>
                  <a:lnTo>
                    <a:pt x="7853546" y="0"/>
                  </a:lnTo>
                  <a:lnTo>
                    <a:pt x="7853546" y="359731"/>
                  </a:lnTo>
                </a:path>
              </a:pathLst>
            </a:custGeom>
            <a:ln w="3385">
              <a:solidFill>
                <a:srgbClr val="000000"/>
              </a:solidFill>
            </a:ln>
          </p:spPr>
          <p:txBody>
            <a:bodyPr wrap="square" lIns="0" tIns="0" rIns="0" bIns="0" rtlCol="0"/>
            <a:lstStyle/>
            <a:p>
              <a:endParaRPr/>
            </a:p>
          </p:txBody>
        </p:sp>
        <p:sp>
          <p:nvSpPr>
            <p:cNvPr id="86" name="object 12">
              <a:extLst>
                <a:ext uri="{FF2B5EF4-FFF2-40B4-BE49-F238E27FC236}">
                  <a16:creationId xmlns:a16="http://schemas.microsoft.com/office/drawing/2014/main" id="{2D0C5204-84C8-8161-B8D1-65CBF8BFF34A}"/>
                </a:ext>
              </a:extLst>
            </p:cNvPr>
            <p:cNvSpPr txBox="1"/>
            <p:nvPr/>
          </p:nvSpPr>
          <p:spPr>
            <a:xfrm>
              <a:off x="1995894" y="4761027"/>
              <a:ext cx="7833359" cy="359410"/>
            </a:xfrm>
            <a:prstGeom prst="rect">
              <a:avLst/>
            </a:prstGeom>
            <a:solidFill>
              <a:srgbClr val="009999"/>
            </a:solidFill>
          </p:spPr>
          <p:txBody>
            <a:bodyPr vert="horz" wrap="square" lIns="0" tIns="71120" rIns="0" bIns="0" rtlCol="0">
              <a:spAutoFit/>
            </a:bodyPr>
            <a:lstStyle/>
            <a:p>
              <a:pPr marL="5080" algn="ctr">
                <a:lnSpc>
                  <a:spcPct val="100000"/>
                </a:lnSpc>
                <a:spcBef>
                  <a:spcPts val="560"/>
                </a:spcBef>
              </a:pPr>
              <a:r>
                <a:rPr sz="1300" spc="254" dirty="0">
                  <a:latin typeface="宋体"/>
                  <a:cs typeface="宋体"/>
                </a:rPr>
                <a:t>数据库管理系</a:t>
              </a:r>
              <a:r>
                <a:rPr sz="1300" spc="250" dirty="0">
                  <a:latin typeface="宋体"/>
                  <a:cs typeface="宋体"/>
                </a:rPr>
                <a:t>统</a:t>
              </a:r>
              <a:endParaRPr sz="1300">
                <a:latin typeface="宋体"/>
                <a:cs typeface="宋体"/>
              </a:endParaRPr>
            </a:p>
          </p:txBody>
        </p:sp>
        <p:sp>
          <p:nvSpPr>
            <p:cNvPr id="87" name="object 13">
              <a:extLst>
                <a:ext uri="{FF2B5EF4-FFF2-40B4-BE49-F238E27FC236}">
                  <a16:creationId xmlns:a16="http://schemas.microsoft.com/office/drawing/2014/main" id="{D24493F1-644B-38E4-4C36-6161C57918B5}"/>
                </a:ext>
              </a:extLst>
            </p:cNvPr>
            <p:cNvSpPr/>
            <p:nvPr/>
          </p:nvSpPr>
          <p:spPr>
            <a:xfrm>
              <a:off x="1980570" y="4301402"/>
              <a:ext cx="7997825" cy="461009"/>
            </a:xfrm>
            <a:custGeom>
              <a:avLst/>
              <a:gdLst/>
              <a:ahLst/>
              <a:cxnLst/>
              <a:rect l="l" t="t" r="r" b="b"/>
              <a:pathLst>
                <a:path w="7997825" h="461010">
                  <a:moveTo>
                    <a:pt x="7997419" y="0"/>
                  </a:moveTo>
                  <a:lnTo>
                    <a:pt x="7857493" y="120018"/>
                  </a:lnTo>
                  <a:lnTo>
                    <a:pt x="7857493" y="460470"/>
                  </a:lnTo>
                  <a:lnTo>
                    <a:pt x="7997419" y="340452"/>
                  </a:lnTo>
                  <a:lnTo>
                    <a:pt x="7997419" y="0"/>
                  </a:lnTo>
                  <a:close/>
                </a:path>
                <a:path w="7997825" h="461010">
                  <a:moveTo>
                    <a:pt x="7997419" y="0"/>
                  </a:moveTo>
                  <a:lnTo>
                    <a:pt x="139827" y="0"/>
                  </a:lnTo>
                  <a:lnTo>
                    <a:pt x="0" y="120018"/>
                  </a:lnTo>
                  <a:lnTo>
                    <a:pt x="7857493" y="120018"/>
                  </a:lnTo>
                  <a:lnTo>
                    <a:pt x="7997419" y="0"/>
                  </a:lnTo>
                  <a:close/>
                </a:path>
              </a:pathLst>
            </a:custGeom>
            <a:solidFill>
              <a:srgbClr val="009999"/>
            </a:solidFill>
          </p:spPr>
          <p:txBody>
            <a:bodyPr wrap="square" lIns="0" tIns="0" rIns="0" bIns="0" rtlCol="0"/>
            <a:lstStyle/>
            <a:p>
              <a:endParaRPr/>
            </a:p>
          </p:txBody>
        </p:sp>
        <p:sp>
          <p:nvSpPr>
            <p:cNvPr id="88" name="object 14">
              <a:extLst>
                <a:ext uri="{FF2B5EF4-FFF2-40B4-BE49-F238E27FC236}">
                  <a16:creationId xmlns:a16="http://schemas.microsoft.com/office/drawing/2014/main" id="{28DA44D5-DB35-6132-5E14-89528FF6AFF6}"/>
                </a:ext>
              </a:extLst>
            </p:cNvPr>
            <p:cNvSpPr/>
            <p:nvPr/>
          </p:nvSpPr>
          <p:spPr>
            <a:xfrm>
              <a:off x="1980570" y="4301402"/>
              <a:ext cx="7997825" cy="461009"/>
            </a:xfrm>
            <a:custGeom>
              <a:avLst/>
              <a:gdLst/>
              <a:ahLst/>
              <a:cxnLst/>
              <a:rect l="l" t="t" r="r" b="b"/>
              <a:pathLst>
                <a:path w="7997825" h="461010">
                  <a:moveTo>
                    <a:pt x="0" y="120018"/>
                  </a:moveTo>
                  <a:lnTo>
                    <a:pt x="7857492" y="120018"/>
                  </a:lnTo>
                  <a:lnTo>
                    <a:pt x="7857492" y="460470"/>
                  </a:lnTo>
                  <a:lnTo>
                    <a:pt x="7997419" y="340452"/>
                  </a:lnTo>
                  <a:lnTo>
                    <a:pt x="7997419" y="0"/>
                  </a:lnTo>
                  <a:lnTo>
                    <a:pt x="7857492" y="120018"/>
                  </a:lnTo>
                  <a:lnTo>
                    <a:pt x="7997419" y="0"/>
                  </a:lnTo>
                  <a:lnTo>
                    <a:pt x="139827" y="0"/>
                  </a:lnTo>
                  <a:lnTo>
                    <a:pt x="0" y="120018"/>
                  </a:lnTo>
                  <a:close/>
                </a:path>
              </a:pathLst>
            </a:custGeom>
            <a:ln w="3386">
              <a:solidFill>
                <a:srgbClr val="000000"/>
              </a:solidFill>
            </a:ln>
          </p:spPr>
          <p:txBody>
            <a:bodyPr wrap="square" lIns="0" tIns="0" rIns="0" bIns="0" rtlCol="0"/>
            <a:lstStyle/>
            <a:p>
              <a:endParaRPr/>
            </a:p>
          </p:txBody>
        </p:sp>
        <p:sp>
          <p:nvSpPr>
            <p:cNvPr id="89" name="object 15">
              <a:extLst>
                <a:ext uri="{FF2B5EF4-FFF2-40B4-BE49-F238E27FC236}">
                  <a16:creationId xmlns:a16="http://schemas.microsoft.com/office/drawing/2014/main" id="{0DEB62FD-FA4E-7D62-9BA4-B9B8CB834B78}"/>
                </a:ext>
              </a:extLst>
            </p:cNvPr>
            <p:cNvSpPr/>
            <p:nvPr/>
          </p:nvSpPr>
          <p:spPr>
            <a:xfrm>
              <a:off x="1980570" y="4423156"/>
              <a:ext cx="7858125" cy="337185"/>
            </a:xfrm>
            <a:custGeom>
              <a:avLst/>
              <a:gdLst/>
              <a:ahLst/>
              <a:cxnLst/>
              <a:rect l="l" t="t" r="r" b="b"/>
              <a:pathLst>
                <a:path w="7858125" h="337185">
                  <a:moveTo>
                    <a:pt x="0" y="337025"/>
                  </a:moveTo>
                  <a:lnTo>
                    <a:pt x="7857591" y="337024"/>
                  </a:lnTo>
                  <a:lnTo>
                    <a:pt x="7857591" y="0"/>
                  </a:lnTo>
                  <a:lnTo>
                    <a:pt x="0" y="0"/>
                  </a:lnTo>
                  <a:lnTo>
                    <a:pt x="0" y="337025"/>
                  </a:lnTo>
                  <a:close/>
                </a:path>
              </a:pathLst>
            </a:custGeom>
            <a:solidFill>
              <a:srgbClr val="00FFFF"/>
            </a:solidFill>
          </p:spPr>
          <p:txBody>
            <a:bodyPr wrap="square" lIns="0" tIns="0" rIns="0" bIns="0" rtlCol="0"/>
            <a:lstStyle/>
            <a:p>
              <a:endParaRPr/>
            </a:p>
          </p:txBody>
        </p:sp>
        <p:sp>
          <p:nvSpPr>
            <p:cNvPr id="90" name="object 16">
              <a:extLst>
                <a:ext uri="{FF2B5EF4-FFF2-40B4-BE49-F238E27FC236}">
                  <a16:creationId xmlns:a16="http://schemas.microsoft.com/office/drawing/2014/main" id="{79AC1C1D-0484-CBD3-F7FE-A0C07106A513}"/>
                </a:ext>
              </a:extLst>
            </p:cNvPr>
            <p:cNvSpPr/>
            <p:nvPr/>
          </p:nvSpPr>
          <p:spPr>
            <a:xfrm>
              <a:off x="1980570" y="4423156"/>
              <a:ext cx="7858125" cy="337185"/>
            </a:xfrm>
            <a:custGeom>
              <a:avLst/>
              <a:gdLst/>
              <a:ahLst/>
              <a:cxnLst/>
              <a:rect l="l" t="t" r="r" b="b"/>
              <a:pathLst>
                <a:path w="7858125" h="337185">
                  <a:moveTo>
                    <a:pt x="0" y="337025"/>
                  </a:moveTo>
                  <a:lnTo>
                    <a:pt x="7857591" y="337024"/>
                  </a:lnTo>
                  <a:lnTo>
                    <a:pt x="7857591" y="0"/>
                  </a:lnTo>
                  <a:lnTo>
                    <a:pt x="0" y="0"/>
                  </a:lnTo>
                  <a:lnTo>
                    <a:pt x="0" y="337025"/>
                  </a:lnTo>
                  <a:close/>
                </a:path>
              </a:pathLst>
            </a:custGeom>
            <a:ln w="3385">
              <a:solidFill>
                <a:srgbClr val="000000"/>
              </a:solidFill>
            </a:ln>
          </p:spPr>
          <p:txBody>
            <a:bodyPr wrap="square" lIns="0" tIns="0" rIns="0" bIns="0" rtlCol="0"/>
            <a:lstStyle/>
            <a:p>
              <a:endParaRPr/>
            </a:p>
          </p:txBody>
        </p:sp>
        <p:sp>
          <p:nvSpPr>
            <p:cNvPr id="91" name="object 17">
              <a:extLst>
                <a:ext uri="{FF2B5EF4-FFF2-40B4-BE49-F238E27FC236}">
                  <a16:creationId xmlns:a16="http://schemas.microsoft.com/office/drawing/2014/main" id="{4A07FE92-2CDE-B161-00F9-9E750DDD3416}"/>
                </a:ext>
              </a:extLst>
            </p:cNvPr>
            <p:cNvSpPr/>
            <p:nvPr/>
          </p:nvSpPr>
          <p:spPr>
            <a:xfrm>
              <a:off x="1980570" y="4421421"/>
              <a:ext cx="7857490" cy="340995"/>
            </a:xfrm>
            <a:custGeom>
              <a:avLst/>
              <a:gdLst/>
              <a:ahLst/>
              <a:cxnLst/>
              <a:rect l="l" t="t" r="r" b="b"/>
              <a:pathLst>
                <a:path w="7857490" h="340995">
                  <a:moveTo>
                    <a:pt x="0" y="0"/>
                  </a:moveTo>
                  <a:lnTo>
                    <a:pt x="0" y="340452"/>
                  </a:lnTo>
                  <a:lnTo>
                    <a:pt x="7857492" y="340451"/>
                  </a:lnTo>
                </a:path>
              </a:pathLst>
            </a:custGeom>
            <a:ln w="3385">
              <a:solidFill>
                <a:srgbClr val="000000"/>
              </a:solidFill>
            </a:ln>
          </p:spPr>
          <p:txBody>
            <a:bodyPr wrap="square" lIns="0" tIns="0" rIns="0" bIns="0" rtlCol="0"/>
            <a:lstStyle/>
            <a:p>
              <a:endParaRPr/>
            </a:p>
          </p:txBody>
        </p:sp>
        <p:sp>
          <p:nvSpPr>
            <p:cNvPr id="92" name="object 18">
              <a:extLst>
                <a:ext uri="{FF2B5EF4-FFF2-40B4-BE49-F238E27FC236}">
                  <a16:creationId xmlns:a16="http://schemas.microsoft.com/office/drawing/2014/main" id="{88E3C38B-1EC4-74E9-2A3A-5E14E538F32D}"/>
                </a:ext>
              </a:extLst>
            </p:cNvPr>
            <p:cNvSpPr/>
            <p:nvPr/>
          </p:nvSpPr>
          <p:spPr>
            <a:xfrm>
              <a:off x="1980570" y="4421421"/>
              <a:ext cx="7857490" cy="340995"/>
            </a:xfrm>
            <a:custGeom>
              <a:avLst/>
              <a:gdLst/>
              <a:ahLst/>
              <a:cxnLst/>
              <a:rect l="l" t="t" r="r" b="b"/>
              <a:pathLst>
                <a:path w="7857490" h="340995">
                  <a:moveTo>
                    <a:pt x="0" y="0"/>
                  </a:moveTo>
                  <a:lnTo>
                    <a:pt x="7857492" y="0"/>
                  </a:lnTo>
                  <a:lnTo>
                    <a:pt x="7857492" y="340452"/>
                  </a:lnTo>
                </a:path>
              </a:pathLst>
            </a:custGeom>
            <a:ln w="3385">
              <a:solidFill>
                <a:srgbClr val="000000"/>
              </a:solidFill>
            </a:ln>
          </p:spPr>
          <p:txBody>
            <a:bodyPr wrap="square" lIns="0" tIns="0" rIns="0" bIns="0" rtlCol="0"/>
            <a:lstStyle/>
            <a:p>
              <a:endParaRPr/>
            </a:p>
          </p:txBody>
        </p:sp>
        <p:sp>
          <p:nvSpPr>
            <p:cNvPr id="93" name="object 19">
              <a:extLst>
                <a:ext uri="{FF2B5EF4-FFF2-40B4-BE49-F238E27FC236}">
                  <a16:creationId xmlns:a16="http://schemas.microsoft.com/office/drawing/2014/main" id="{56BB0F02-CD70-58BC-7460-1CFEF245E39A}"/>
                </a:ext>
              </a:extLst>
            </p:cNvPr>
            <p:cNvSpPr txBox="1"/>
            <p:nvPr/>
          </p:nvSpPr>
          <p:spPr>
            <a:xfrm>
              <a:off x="1995894" y="4484454"/>
              <a:ext cx="7833359" cy="194945"/>
            </a:xfrm>
            <a:prstGeom prst="rect">
              <a:avLst/>
            </a:prstGeom>
          </p:spPr>
          <p:txBody>
            <a:bodyPr vert="horz" wrap="square" lIns="0" tIns="13970" rIns="0" bIns="0" rtlCol="0">
              <a:spAutoFit/>
            </a:bodyPr>
            <a:lstStyle/>
            <a:p>
              <a:pPr algn="ctr">
                <a:lnSpc>
                  <a:spcPct val="100000"/>
                </a:lnSpc>
                <a:spcBef>
                  <a:spcPts val="110"/>
                </a:spcBef>
              </a:pPr>
              <a:r>
                <a:rPr sz="1100" spc="195" dirty="0">
                  <a:latin typeface="宋体"/>
                  <a:cs typeface="宋体"/>
                </a:rPr>
                <a:t>数据整合与交换中间</a:t>
              </a:r>
              <a:r>
                <a:rPr sz="1100" spc="190" dirty="0">
                  <a:latin typeface="宋体"/>
                  <a:cs typeface="宋体"/>
                </a:rPr>
                <a:t>件</a:t>
              </a:r>
              <a:endParaRPr sz="1100">
                <a:latin typeface="宋体"/>
                <a:cs typeface="宋体"/>
              </a:endParaRPr>
            </a:p>
          </p:txBody>
        </p:sp>
        <p:sp>
          <p:nvSpPr>
            <p:cNvPr id="94" name="object 20">
              <a:extLst>
                <a:ext uri="{FF2B5EF4-FFF2-40B4-BE49-F238E27FC236}">
                  <a16:creationId xmlns:a16="http://schemas.microsoft.com/office/drawing/2014/main" id="{E6B60014-D5DD-CCE6-35C5-1365F2E958CA}"/>
                </a:ext>
              </a:extLst>
            </p:cNvPr>
            <p:cNvSpPr/>
            <p:nvPr/>
          </p:nvSpPr>
          <p:spPr>
            <a:xfrm>
              <a:off x="2007832" y="4045570"/>
              <a:ext cx="4194810" cy="379730"/>
            </a:xfrm>
            <a:custGeom>
              <a:avLst/>
              <a:gdLst/>
              <a:ahLst/>
              <a:cxnLst/>
              <a:rect l="l" t="t" r="r" b="b"/>
              <a:pathLst>
                <a:path w="4194810" h="379729">
                  <a:moveTo>
                    <a:pt x="4194771" y="0"/>
                  </a:moveTo>
                  <a:lnTo>
                    <a:pt x="4055009" y="120018"/>
                  </a:lnTo>
                  <a:lnTo>
                    <a:pt x="4055009" y="379518"/>
                  </a:lnTo>
                  <a:lnTo>
                    <a:pt x="4194771" y="259640"/>
                  </a:lnTo>
                  <a:lnTo>
                    <a:pt x="4194771" y="0"/>
                  </a:lnTo>
                  <a:close/>
                </a:path>
                <a:path w="4194810" h="379729">
                  <a:moveTo>
                    <a:pt x="4194771" y="0"/>
                  </a:moveTo>
                  <a:lnTo>
                    <a:pt x="139827" y="0"/>
                  </a:lnTo>
                  <a:lnTo>
                    <a:pt x="0" y="120018"/>
                  </a:lnTo>
                  <a:lnTo>
                    <a:pt x="4055009" y="120018"/>
                  </a:lnTo>
                  <a:lnTo>
                    <a:pt x="4194771" y="0"/>
                  </a:lnTo>
                  <a:close/>
                </a:path>
              </a:pathLst>
            </a:custGeom>
            <a:solidFill>
              <a:srgbClr val="009999"/>
            </a:solidFill>
          </p:spPr>
          <p:txBody>
            <a:bodyPr wrap="square" lIns="0" tIns="0" rIns="0" bIns="0" rtlCol="0"/>
            <a:lstStyle/>
            <a:p>
              <a:endParaRPr/>
            </a:p>
          </p:txBody>
        </p:sp>
        <p:sp>
          <p:nvSpPr>
            <p:cNvPr id="95" name="object 21">
              <a:extLst>
                <a:ext uri="{FF2B5EF4-FFF2-40B4-BE49-F238E27FC236}">
                  <a16:creationId xmlns:a16="http://schemas.microsoft.com/office/drawing/2014/main" id="{17CCE9EC-C455-E201-65EE-72D53E10FC70}"/>
                </a:ext>
              </a:extLst>
            </p:cNvPr>
            <p:cNvSpPr/>
            <p:nvPr/>
          </p:nvSpPr>
          <p:spPr>
            <a:xfrm>
              <a:off x="2007832" y="4045570"/>
              <a:ext cx="4194810" cy="379730"/>
            </a:xfrm>
            <a:custGeom>
              <a:avLst/>
              <a:gdLst/>
              <a:ahLst/>
              <a:cxnLst/>
              <a:rect l="l" t="t" r="r" b="b"/>
              <a:pathLst>
                <a:path w="4194810" h="379729">
                  <a:moveTo>
                    <a:pt x="0" y="120018"/>
                  </a:moveTo>
                  <a:lnTo>
                    <a:pt x="4055009" y="120018"/>
                  </a:lnTo>
                  <a:lnTo>
                    <a:pt x="4055009" y="379518"/>
                  </a:lnTo>
                  <a:lnTo>
                    <a:pt x="4194771" y="259640"/>
                  </a:lnTo>
                  <a:lnTo>
                    <a:pt x="4194771" y="0"/>
                  </a:lnTo>
                  <a:lnTo>
                    <a:pt x="4055009" y="120018"/>
                  </a:lnTo>
                  <a:lnTo>
                    <a:pt x="4194771" y="0"/>
                  </a:lnTo>
                  <a:lnTo>
                    <a:pt x="139827" y="0"/>
                  </a:lnTo>
                  <a:lnTo>
                    <a:pt x="0" y="120018"/>
                  </a:lnTo>
                  <a:close/>
                </a:path>
              </a:pathLst>
            </a:custGeom>
            <a:ln w="3389">
              <a:solidFill>
                <a:srgbClr val="000000"/>
              </a:solidFill>
            </a:ln>
          </p:spPr>
          <p:txBody>
            <a:bodyPr wrap="square" lIns="0" tIns="0" rIns="0" bIns="0" rtlCol="0"/>
            <a:lstStyle/>
            <a:p>
              <a:endParaRPr/>
            </a:p>
          </p:txBody>
        </p:sp>
        <p:sp>
          <p:nvSpPr>
            <p:cNvPr id="96" name="object 22">
              <a:extLst>
                <a:ext uri="{FF2B5EF4-FFF2-40B4-BE49-F238E27FC236}">
                  <a16:creationId xmlns:a16="http://schemas.microsoft.com/office/drawing/2014/main" id="{664AC785-8248-34FE-2B4D-2325B2DEB873}"/>
                </a:ext>
              </a:extLst>
            </p:cNvPr>
            <p:cNvSpPr/>
            <p:nvPr/>
          </p:nvSpPr>
          <p:spPr>
            <a:xfrm>
              <a:off x="2007832" y="4167225"/>
              <a:ext cx="4055110" cy="256540"/>
            </a:xfrm>
            <a:custGeom>
              <a:avLst/>
              <a:gdLst/>
              <a:ahLst/>
              <a:cxnLst/>
              <a:rect l="l" t="t" r="r" b="b"/>
              <a:pathLst>
                <a:path w="4055110" h="256539">
                  <a:moveTo>
                    <a:pt x="0" y="256171"/>
                  </a:moveTo>
                  <a:lnTo>
                    <a:pt x="4054910" y="256171"/>
                  </a:lnTo>
                  <a:lnTo>
                    <a:pt x="4054910" y="0"/>
                  </a:lnTo>
                  <a:lnTo>
                    <a:pt x="0" y="0"/>
                  </a:lnTo>
                  <a:lnTo>
                    <a:pt x="0" y="256171"/>
                  </a:lnTo>
                  <a:close/>
                </a:path>
              </a:pathLst>
            </a:custGeom>
            <a:solidFill>
              <a:srgbClr val="00FFFF"/>
            </a:solidFill>
          </p:spPr>
          <p:txBody>
            <a:bodyPr wrap="square" lIns="0" tIns="0" rIns="0" bIns="0" rtlCol="0"/>
            <a:lstStyle/>
            <a:p>
              <a:endParaRPr/>
            </a:p>
          </p:txBody>
        </p:sp>
        <p:sp>
          <p:nvSpPr>
            <p:cNvPr id="97" name="object 23">
              <a:extLst>
                <a:ext uri="{FF2B5EF4-FFF2-40B4-BE49-F238E27FC236}">
                  <a16:creationId xmlns:a16="http://schemas.microsoft.com/office/drawing/2014/main" id="{ACA6B0D0-99C1-C506-62BB-62125A51AC60}"/>
                </a:ext>
              </a:extLst>
            </p:cNvPr>
            <p:cNvSpPr/>
            <p:nvPr/>
          </p:nvSpPr>
          <p:spPr>
            <a:xfrm>
              <a:off x="2007832" y="4165589"/>
              <a:ext cx="4055110" cy="259715"/>
            </a:xfrm>
            <a:custGeom>
              <a:avLst/>
              <a:gdLst/>
              <a:ahLst/>
              <a:cxnLst/>
              <a:rect l="l" t="t" r="r" b="b"/>
              <a:pathLst>
                <a:path w="4055110" h="259714">
                  <a:moveTo>
                    <a:pt x="0" y="0"/>
                  </a:moveTo>
                  <a:lnTo>
                    <a:pt x="0" y="259499"/>
                  </a:lnTo>
                  <a:lnTo>
                    <a:pt x="4055009" y="259499"/>
                  </a:lnTo>
                </a:path>
              </a:pathLst>
            </a:custGeom>
            <a:ln w="3387">
              <a:solidFill>
                <a:srgbClr val="000000"/>
              </a:solidFill>
            </a:ln>
          </p:spPr>
          <p:txBody>
            <a:bodyPr wrap="square" lIns="0" tIns="0" rIns="0" bIns="0" rtlCol="0"/>
            <a:lstStyle/>
            <a:p>
              <a:endParaRPr/>
            </a:p>
          </p:txBody>
        </p:sp>
        <p:sp>
          <p:nvSpPr>
            <p:cNvPr id="98" name="object 24">
              <a:extLst>
                <a:ext uri="{FF2B5EF4-FFF2-40B4-BE49-F238E27FC236}">
                  <a16:creationId xmlns:a16="http://schemas.microsoft.com/office/drawing/2014/main" id="{7088C516-E5C5-8BD2-EEC6-DB4ED7568458}"/>
                </a:ext>
              </a:extLst>
            </p:cNvPr>
            <p:cNvSpPr/>
            <p:nvPr/>
          </p:nvSpPr>
          <p:spPr>
            <a:xfrm>
              <a:off x="2007832" y="4165589"/>
              <a:ext cx="4055110" cy="259715"/>
            </a:xfrm>
            <a:custGeom>
              <a:avLst/>
              <a:gdLst/>
              <a:ahLst/>
              <a:cxnLst/>
              <a:rect l="l" t="t" r="r" b="b"/>
              <a:pathLst>
                <a:path w="4055110" h="259714">
                  <a:moveTo>
                    <a:pt x="0" y="0"/>
                  </a:moveTo>
                  <a:lnTo>
                    <a:pt x="4055009" y="0"/>
                  </a:lnTo>
                  <a:lnTo>
                    <a:pt x="4055009" y="259499"/>
                  </a:lnTo>
                </a:path>
              </a:pathLst>
            </a:custGeom>
            <a:ln w="3387">
              <a:solidFill>
                <a:srgbClr val="000000"/>
              </a:solidFill>
            </a:ln>
          </p:spPr>
          <p:txBody>
            <a:bodyPr wrap="square" lIns="0" tIns="0" rIns="0" bIns="0" rtlCol="0"/>
            <a:lstStyle/>
            <a:p>
              <a:endParaRPr/>
            </a:p>
          </p:txBody>
        </p:sp>
        <p:sp>
          <p:nvSpPr>
            <p:cNvPr id="99" name="object 25">
              <a:extLst>
                <a:ext uri="{FF2B5EF4-FFF2-40B4-BE49-F238E27FC236}">
                  <a16:creationId xmlns:a16="http://schemas.microsoft.com/office/drawing/2014/main" id="{E6176006-F935-64D5-5766-090A0CA817AD}"/>
                </a:ext>
              </a:extLst>
            </p:cNvPr>
            <p:cNvSpPr txBox="1"/>
            <p:nvPr/>
          </p:nvSpPr>
          <p:spPr>
            <a:xfrm>
              <a:off x="1995895" y="4188146"/>
              <a:ext cx="4065270" cy="194945"/>
            </a:xfrm>
            <a:prstGeom prst="rect">
              <a:avLst/>
            </a:prstGeom>
          </p:spPr>
          <p:txBody>
            <a:bodyPr vert="horz" wrap="square" lIns="0" tIns="13970" rIns="0" bIns="0" rtlCol="0">
              <a:spAutoFit/>
            </a:bodyPr>
            <a:lstStyle/>
            <a:p>
              <a:pPr marL="1049020">
                <a:lnSpc>
                  <a:spcPct val="100000"/>
                </a:lnSpc>
                <a:spcBef>
                  <a:spcPts val="110"/>
                </a:spcBef>
              </a:pPr>
              <a:r>
                <a:rPr sz="1100" spc="195" dirty="0">
                  <a:latin typeface="宋体"/>
                  <a:cs typeface="宋体"/>
                </a:rPr>
                <a:t>建筑工程质量指数综合计</a:t>
              </a:r>
              <a:r>
                <a:rPr sz="1100" spc="190" dirty="0">
                  <a:latin typeface="宋体"/>
                  <a:cs typeface="宋体"/>
                </a:rPr>
                <a:t>算</a:t>
              </a:r>
              <a:endParaRPr sz="1100">
                <a:latin typeface="宋体"/>
                <a:cs typeface="宋体"/>
              </a:endParaRPr>
            </a:p>
          </p:txBody>
        </p:sp>
        <p:sp>
          <p:nvSpPr>
            <p:cNvPr id="100" name="object 26">
              <a:extLst>
                <a:ext uri="{FF2B5EF4-FFF2-40B4-BE49-F238E27FC236}">
                  <a16:creationId xmlns:a16="http://schemas.microsoft.com/office/drawing/2014/main" id="{B9AC1AF8-8AAA-9539-12E2-A5B4515E679E}"/>
                </a:ext>
              </a:extLst>
            </p:cNvPr>
            <p:cNvSpPr/>
            <p:nvPr/>
          </p:nvSpPr>
          <p:spPr>
            <a:xfrm>
              <a:off x="8346719" y="3482569"/>
              <a:ext cx="1612265" cy="939800"/>
            </a:xfrm>
            <a:custGeom>
              <a:avLst/>
              <a:gdLst/>
              <a:ahLst/>
              <a:cxnLst/>
              <a:rect l="l" t="t" r="r" b="b"/>
              <a:pathLst>
                <a:path w="1612265" h="939800">
                  <a:moveTo>
                    <a:pt x="1611868" y="0"/>
                  </a:moveTo>
                  <a:lnTo>
                    <a:pt x="1472106" y="119877"/>
                  </a:lnTo>
                  <a:lnTo>
                    <a:pt x="1472106" y="939416"/>
                  </a:lnTo>
                  <a:lnTo>
                    <a:pt x="1611868" y="819538"/>
                  </a:lnTo>
                  <a:lnTo>
                    <a:pt x="1611868" y="0"/>
                  </a:lnTo>
                  <a:close/>
                </a:path>
                <a:path w="1612265" h="939800">
                  <a:moveTo>
                    <a:pt x="1611868" y="0"/>
                  </a:moveTo>
                  <a:lnTo>
                    <a:pt x="139762" y="0"/>
                  </a:lnTo>
                  <a:lnTo>
                    <a:pt x="0" y="119877"/>
                  </a:lnTo>
                  <a:lnTo>
                    <a:pt x="1472106" y="119877"/>
                  </a:lnTo>
                  <a:lnTo>
                    <a:pt x="1611868" y="0"/>
                  </a:lnTo>
                  <a:close/>
                </a:path>
              </a:pathLst>
            </a:custGeom>
            <a:solidFill>
              <a:srgbClr val="009999"/>
            </a:solidFill>
          </p:spPr>
          <p:txBody>
            <a:bodyPr wrap="square" lIns="0" tIns="0" rIns="0" bIns="0" rtlCol="0"/>
            <a:lstStyle/>
            <a:p>
              <a:endParaRPr/>
            </a:p>
          </p:txBody>
        </p:sp>
        <p:sp>
          <p:nvSpPr>
            <p:cNvPr id="101" name="object 27">
              <a:extLst>
                <a:ext uri="{FF2B5EF4-FFF2-40B4-BE49-F238E27FC236}">
                  <a16:creationId xmlns:a16="http://schemas.microsoft.com/office/drawing/2014/main" id="{490F2879-D656-2B2B-ADE6-3F9687F39AD5}"/>
                </a:ext>
              </a:extLst>
            </p:cNvPr>
            <p:cNvSpPr/>
            <p:nvPr/>
          </p:nvSpPr>
          <p:spPr>
            <a:xfrm>
              <a:off x="8346719" y="3482569"/>
              <a:ext cx="1612265" cy="939800"/>
            </a:xfrm>
            <a:custGeom>
              <a:avLst/>
              <a:gdLst/>
              <a:ahLst/>
              <a:cxnLst/>
              <a:rect l="l" t="t" r="r" b="b"/>
              <a:pathLst>
                <a:path w="1612265" h="939800">
                  <a:moveTo>
                    <a:pt x="0" y="119877"/>
                  </a:moveTo>
                  <a:lnTo>
                    <a:pt x="1472106" y="119877"/>
                  </a:lnTo>
                  <a:lnTo>
                    <a:pt x="1472106" y="939416"/>
                  </a:lnTo>
                  <a:lnTo>
                    <a:pt x="1611868" y="819538"/>
                  </a:lnTo>
                  <a:lnTo>
                    <a:pt x="1611868" y="0"/>
                  </a:lnTo>
                  <a:lnTo>
                    <a:pt x="1472106" y="119877"/>
                  </a:lnTo>
                  <a:lnTo>
                    <a:pt x="1611868" y="0"/>
                  </a:lnTo>
                  <a:lnTo>
                    <a:pt x="139762" y="0"/>
                  </a:lnTo>
                  <a:lnTo>
                    <a:pt x="0" y="119877"/>
                  </a:lnTo>
                  <a:close/>
                </a:path>
              </a:pathLst>
            </a:custGeom>
            <a:ln w="3527">
              <a:solidFill>
                <a:srgbClr val="000000"/>
              </a:solidFill>
            </a:ln>
          </p:spPr>
          <p:txBody>
            <a:bodyPr wrap="square" lIns="0" tIns="0" rIns="0" bIns="0" rtlCol="0"/>
            <a:lstStyle/>
            <a:p>
              <a:endParaRPr/>
            </a:p>
          </p:txBody>
        </p:sp>
        <p:sp>
          <p:nvSpPr>
            <p:cNvPr id="102" name="object 28">
              <a:extLst>
                <a:ext uri="{FF2B5EF4-FFF2-40B4-BE49-F238E27FC236}">
                  <a16:creationId xmlns:a16="http://schemas.microsoft.com/office/drawing/2014/main" id="{E7D7EFAA-24D3-8612-B729-9D39DE98925B}"/>
                </a:ext>
              </a:extLst>
            </p:cNvPr>
            <p:cNvSpPr/>
            <p:nvPr/>
          </p:nvSpPr>
          <p:spPr>
            <a:xfrm>
              <a:off x="8346719" y="3640808"/>
              <a:ext cx="1472565" cy="779780"/>
            </a:xfrm>
            <a:custGeom>
              <a:avLst/>
              <a:gdLst/>
              <a:ahLst/>
              <a:cxnLst/>
              <a:rect l="l" t="t" r="r" b="b"/>
              <a:pathLst>
                <a:path w="1472565" h="779779">
                  <a:moveTo>
                    <a:pt x="0" y="779485"/>
                  </a:moveTo>
                  <a:lnTo>
                    <a:pt x="1472122" y="779485"/>
                  </a:lnTo>
                  <a:lnTo>
                    <a:pt x="1472122" y="0"/>
                  </a:lnTo>
                  <a:lnTo>
                    <a:pt x="0" y="0"/>
                  </a:lnTo>
                  <a:lnTo>
                    <a:pt x="0" y="779485"/>
                  </a:lnTo>
                  <a:close/>
                </a:path>
              </a:pathLst>
            </a:custGeom>
            <a:solidFill>
              <a:srgbClr val="00FFFF"/>
            </a:solidFill>
          </p:spPr>
          <p:txBody>
            <a:bodyPr wrap="square" lIns="0" tIns="0" rIns="0" bIns="0" rtlCol="0"/>
            <a:lstStyle/>
            <a:p>
              <a:endParaRPr/>
            </a:p>
          </p:txBody>
        </p:sp>
        <p:sp>
          <p:nvSpPr>
            <p:cNvPr id="103" name="object 29">
              <a:extLst>
                <a:ext uri="{FF2B5EF4-FFF2-40B4-BE49-F238E27FC236}">
                  <a16:creationId xmlns:a16="http://schemas.microsoft.com/office/drawing/2014/main" id="{D9012DB6-6A26-DC0D-5557-612EEE7606D5}"/>
                </a:ext>
              </a:extLst>
            </p:cNvPr>
            <p:cNvSpPr txBox="1"/>
            <p:nvPr/>
          </p:nvSpPr>
          <p:spPr>
            <a:xfrm>
              <a:off x="8346719" y="3643752"/>
              <a:ext cx="1483995" cy="779145"/>
            </a:xfrm>
            <a:prstGeom prst="rect">
              <a:avLst/>
            </a:prstGeom>
            <a:ln w="3567">
              <a:solidFill>
                <a:srgbClr val="000000"/>
              </a:solidFill>
            </a:ln>
          </p:spPr>
          <p:txBody>
            <a:bodyPr vert="horz" wrap="square" lIns="0" tIns="2540" rIns="0" bIns="0" rtlCol="0">
              <a:spAutoFit/>
            </a:bodyPr>
            <a:lstStyle/>
            <a:p>
              <a:pPr>
                <a:lnSpc>
                  <a:spcPct val="100000"/>
                </a:lnSpc>
                <a:spcBef>
                  <a:spcPts val="20"/>
                </a:spcBef>
              </a:pPr>
              <a:endParaRPr sz="1100">
                <a:latin typeface="Times New Roman"/>
                <a:cs typeface="Times New Roman"/>
              </a:endParaRPr>
            </a:p>
            <a:p>
              <a:pPr marL="75565" marR="80010">
                <a:lnSpc>
                  <a:spcPct val="108600"/>
                </a:lnSpc>
              </a:pPr>
              <a:r>
                <a:rPr sz="1100" spc="195" dirty="0">
                  <a:latin typeface="宋体"/>
                  <a:cs typeface="宋体"/>
                </a:rPr>
                <a:t>全市建筑工程整</a:t>
              </a:r>
              <a:r>
                <a:rPr sz="1100" spc="145" dirty="0">
                  <a:latin typeface="宋体"/>
                  <a:cs typeface="宋体"/>
                </a:rPr>
                <a:t>体 </a:t>
              </a:r>
              <a:r>
                <a:rPr sz="1100" spc="195" dirty="0">
                  <a:latin typeface="宋体"/>
                  <a:cs typeface="宋体"/>
                </a:rPr>
                <a:t>质量情况汇总分</a:t>
              </a:r>
              <a:r>
                <a:rPr sz="1100" spc="190" dirty="0">
                  <a:latin typeface="宋体"/>
                  <a:cs typeface="宋体"/>
                </a:rPr>
                <a:t>析</a:t>
              </a:r>
              <a:endParaRPr sz="1100">
                <a:latin typeface="宋体"/>
                <a:cs typeface="宋体"/>
              </a:endParaRPr>
            </a:p>
          </p:txBody>
        </p:sp>
        <p:sp>
          <p:nvSpPr>
            <p:cNvPr id="104" name="object 30">
              <a:extLst>
                <a:ext uri="{FF2B5EF4-FFF2-40B4-BE49-F238E27FC236}">
                  <a16:creationId xmlns:a16="http://schemas.microsoft.com/office/drawing/2014/main" id="{819B9983-E224-39BD-ACA5-2B45984DA693}"/>
                </a:ext>
              </a:extLst>
            </p:cNvPr>
            <p:cNvSpPr/>
            <p:nvPr/>
          </p:nvSpPr>
          <p:spPr>
            <a:xfrm>
              <a:off x="2597330" y="1451661"/>
              <a:ext cx="861305" cy="1672922"/>
            </a:xfrm>
            <a:prstGeom prst="rect">
              <a:avLst/>
            </a:prstGeom>
            <a:blipFill>
              <a:blip r:embed="rId6" cstate="print"/>
              <a:stretch>
                <a:fillRect/>
              </a:stretch>
            </a:blipFill>
          </p:spPr>
          <p:txBody>
            <a:bodyPr wrap="square" lIns="0" tIns="0" rIns="0" bIns="0" rtlCol="0"/>
            <a:lstStyle/>
            <a:p>
              <a:endParaRPr/>
            </a:p>
          </p:txBody>
        </p:sp>
        <p:sp>
          <p:nvSpPr>
            <p:cNvPr id="105" name="object 31">
              <a:extLst>
                <a:ext uri="{FF2B5EF4-FFF2-40B4-BE49-F238E27FC236}">
                  <a16:creationId xmlns:a16="http://schemas.microsoft.com/office/drawing/2014/main" id="{F3B26D7A-1BE9-8646-32FD-5E2C16C89347}"/>
                </a:ext>
              </a:extLst>
            </p:cNvPr>
            <p:cNvSpPr/>
            <p:nvPr/>
          </p:nvSpPr>
          <p:spPr>
            <a:xfrm>
              <a:off x="8865266" y="1409351"/>
              <a:ext cx="861305" cy="1715238"/>
            </a:xfrm>
            <a:prstGeom prst="rect">
              <a:avLst/>
            </a:prstGeom>
            <a:blipFill>
              <a:blip r:embed="rId7" cstate="print"/>
              <a:stretch>
                <a:fillRect/>
              </a:stretch>
            </a:blipFill>
          </p:spPr>
          <p:txBody>
            <a:bodyPr wrap="square" lIns="0" tIns="0" rIns="0" bIns="0" rtlCol="0"/>
            <a:lstStyle/>
            <a:p>
              <a:endParaRPr/>
            </a:p>
          </p:txBody>
        </p:sp>
        <p:sp>
          <p:nvSpPr>
            <p:cNvPr id="106" name="object 32">
              <a:extLst>
                <a:ext uri="{FF2B5EF4-FFF2-40B4-BE49-F238E27FC236}">
                  <a16:creationId xmlns:a16="http://schemas.microsoft.com/office/drawing/2014/main" id="{A059248C-60BB-4AD2-CE63-01CAFC0B905B}"/>
                </a:ext>
              </a:extLst>
            </p:cNvPr>
            <p:cNvSpPr txBox="1"/>
            <p:nvPr/>
          </p:nvSpPr>
          <p:spPr>
            <a:xfrm>
              <a:off x="2908109" y="2424683"/>
              <a:ext cx="157480" cy="476884"/>
            </a:xfrm>
            <a:prstGeom prst="rect">
              <a:avLst/>
            </a:prstGeom>
          </p:spPr>
          <p:txBody>
            <a:bodyPr vert="vert270" wrap="square" lIns="0" tIns="0" rIns="0" bIns="0" rtlCol="0">
              <a:spAutoFit/>
            </a:bodyPr>
            <a:lstStyle/>
            <a:p>
              <a:pPr marL="12700">
                <a:lnSpc>
                  <a:spcPts val="1190"/>
                </a:lnSpc>
              </a:pPr>
              <a:r>
                <a:rPr sz="1000" dirty="0">
                  <a:latin typeface="宋体"/>
                  <a:cs typeface="宋体"/>
                </a:rPr>
                <a:t>人机交互</a:t>
              </a:r>
              <a:endParaRPr sz="1000">
                <a:latin typeface="宋体"/>
                <a:cs typeface="宋体"/>
              </a:endParaRPr>
            </a:p>
          </p:txBody>
        </p:sp>
        <p:sp>
          <p:nvSpPr>
            <p:cNvPr id="107" name="object 33">
              <a:extLst>
                <a:ext uri="{FF2B5EF4-FFF2-40B4-BE49-F238E27FC236}">
                  <a16:creationId xmlns:a16="http://schemas.microsoft.com/office/drawing/2014/main" id="{B3653404-8F2A-A443-3A69-0B6DC8648FA5}"/>
                </a:ext>
              </a:extLst>
            </p:cNvPr>
            <p:cNvSpPr txBox="1"/>
            <p:nvPr/>
          </p:nvSpPr>
          <p:spPr>
            <a:xfrm>
              <a:off x="9200298" y="2384630"/>
              <a:ext cx="157480" cy="476884"/>
            </a:xfrm>
            <a:prstGeom prst="rect">
              <a:avLst/>
            </a:prstGeom>
          </p:spPr>
          <p:txBody>
            <a:bodyPr vert="vert270" wrap="square" lIns="0" tIns="0" rIns="0" bIns="0" rtlCol="0">
              <a:spAutoFit/>
            </a:bodyPr>
            <a:lstStyle/>
            <a:p>
              <a:pPr marL="12700">
                <a:lnSpc>
                  <a:spcPts val="1190"/>
                </a:lnSpc>
              </a:pPr>
              <a:r>
                <a:rPr sz="1000" dirty="0">
                  <a:latin typeface="宋体"/>
                  <a:cs typeface="宋体"/>
                </a:rPr>
                <a:t>人机交互</a:t>
              </a:r>
              <a:endParaRPr sz="1000">
                <a:latin typeface="宋体"/>
                <a:cs typeface="宋体"/>
              </a:endParaRPr>
            </a:p>
          </p:txBody>
        </p:sp>
        <p:sp>
          <p:nvSpPr>
            <p:cNvPr id="108" name="object 34">
              <a:extLst>
                <a:ext uri="{FF2B5EF4-FFF2-40B4-BE49-F238E27FC236}">
                  <a16:creationId xmlns:a16="http://schemas.microsoft.com/office/drawing/2014/main" id="{83DEB302-9C87-C2F0-1521-D30798935B0B}"/>
                </a:ext>
              </a:extLst>
            </p:cNvPr>
            <p:cNvSpPr/>
            <p:nvPr/>
          </p:nvSpPr>
          <p:spPr>
            <a:xfrm>
              <a:off x="5349890" y="5521389"/>
              <a:ext cx="1620520" cy="800100"/>
            </a:xfrm>
            <a:custGeom>
              <a:avLst/>
              <a:gdLst/>
              <a:ahLst/>
              <a:cxnLst/>
              <a:rect l="l" t="t" r="r" b="b"/>
              <a:pathLst>
                <a:path w="1620520" h="800100">
                  <a:moveTo>
                    <a:pt x="810127" y="0"/>
                  </a:moveTo>
                  <a:lnTo>
                    <a:pt x="736391" y="709"/>
                  </a:lnTo>
                  <a:lnTo>
                    <a:pt x="664510" y="2798"/>
                  </a:lnTo>
                  <a:lnTo>
                    <a:pt x="594769" y="6204"/>
                  </a:lnTo>
                  <a:lnTo>
                    <a:pt x="527454" y="10866"/>
                  </a:lnTo>
                  <a:lnTo>
                    <a:pt x="462852" y="16724"/>
                  </a:lnTo>
                  <a:lnTo>
                    <a:pt x="401248" y="23714"/>
                  </a:lnTo>
                  <a:lnTo>
                    <a:pt x="342928" y="31777"/>
                  </a:lnTo>
                  <a:lnTo>
                    <a:pt x="288179" y="40851"/>
                  </a:lnTo>
                  <a:lnTo>
                    <a:pt x="237287" y="50875"/>
                  </a:lnTo>
                  <a:lnTo>
                    <a:pt x="190537" y="61787"/>
                  </a:lnTo>
                  <a:lnTo>
                    <a:pt x="148216" y="73526"/>
                  </a:lnTo>
                  <a:lnTo>
                    <a:pt x="110610" y="86031"/>
                  </a:lnTo>
                  <a:lnTo>
                    <a:pt x="50685" y="113093"/>
                  </a:lnTo>
                  <a:lnTo>
                    <a:pt x="13052" y="142483"/>
                  </a:lnTo>
                  <a:lnTo>
                    <a:pt x="0" y="173709"/>
                  </a:lnTo>
                  <a:lnTo>
                    <a:pt x="0" y="625831"/>
                  </a:lnTo>
                  <a:lnTo>
                    <a:pt x="28939" y="672012"/>
                  </a:lnTo>
                  <a:lnTo>
                    <a:pt x="78004" y="700299"/>
                  </a:lnTo>
                  <a:lnTo>
                    <a:pt x="148216" y="726013"/>
                  </a:lnTo>
                  <a:lnTo>
                    <a:pt x="190537" y="737752"/>
                  </a:lnTo>
                  <a:lnTo>
                    <a:pt x="237287" y="748664"/>
                  </a:lnTo>
                  <a:lnTo>
                    <a:pt x="288179" y="758688"/>
                  </a:lnTo>
                  <a:lnTo>
                    <a:pt x="342928" y="767762"/>
                  </a:lnTo>
                  <a:lnTo>
                    <a:pt x="401248" y="775825"/>
                  </a:lnTo>
                  <a:lnTo>
                    <a:pt x="462852" y="782816"/>
                  </a:lnTo>
                  <a:lnTo>
                    <a:pt x="527454" y="788673"/>
                  </a:lnTo>
                  <a:lnTo>
                    <a:pt x="594769" y="793336"/>
                  </a:lnTo>
                  <a:lnTo>
                    <a:pt x="664510" y="796742"/>
                  </a:lnTo>
                  <a:lnTo>
                    <a:pt x="736391" y="798830"/>
                  </a:lnTo>
                  <a:lnTo>
                    <a:pt x="810127" y="799540"/>
                  </a:lnTo>
                  <a:lnTo>
                    <a:pt x="883862" y="798830"/>
                  </a:lnTo>
                  <a:lnTo>
                    <a:pt x="955743" y="796742"/>
                  </a:lnTo>
                  <a:lnTo>
                    <a:pt x="1025484" y="793335"/>
                  </a:lnTo>
                  <a:lnTo>
                    <a:pt x="1092799" y="788673"/>
                  </a:lnTo>
                  <a:lnTo>
                    <a:pt x="1157402" y="782816"/>
                  </a:lnTo>
                  <a:lnTo>
                    <a:pt x="1219005" y="775825"/>
                  </a:lnTo>
                  <a:lnTo>
                    <a:pt x="1277325" y="767762"/>
                  </a:lnTo>
                  <a:lnTo>
                    <a:pt x="1332074" y="758688"/>
                  </a:lnTo>
                  <a:lnTo>
                    <a:pt x="1382966" y="748664"/>
                  </a:lnTo>
                  <a:lnTo>
                    <a:pt x="1429716" y="737752"/>
                  </a:lnTo>
                  <a:lnTo>
                    <a:pt x="1472037" y="726013"/>
                  </a:lnTo>
                  <a:lnTo>
                    <a:pt x="1509644" y="713508"/>
                  </a:lnTo>
                  <a:lnTo>
                    <a:pt x="1569568" y="686446"/>
                  </a:lnTo>
                  <a:lnTo>
                    <a:pt x="1607201" y="657057"/>
                  </a:lnTo>
                  <a:lnTo>
                    <a:pt x="1620254" y="625830"/>
                  </a:lnTo>
                  <a:lnTo>
                    <a:pt x="1620254" y="173709"/>
                  </a:lnTo>
                  <a:lnTo>
                    <a:pt x="1591314" y="127528"/>
                  </a:lnTo>
                  <a:lnTo>
                    <a:pt x="1542249" y="99241"/>
                  </a:lnTo>
                  <a:lnTo>
                    <a:pt x="1472037" y="73526"/>
                  </a:lnTo>
                  <a:lnTo>
                    <a:pt x="1429716" y="61787"/>
                  </a:lnTo>
                  <a:lnTo>
                    <a:pt x="1382966" y="50875"/>
                  </a:lnTo>
                  <a:lnTo>
                    <a:pt x="1332074" y="40851"/>
                  </a:lnTo>
                  <a:lnTo>
                    <a:pt x="1277325" y="31777"/>
                  </a:lnTo>
                  <a:lnTo>
                    <a:pt x="1219005" y="23714"/>
                  </a:lnTo>
                  <a:lnTo>
                    <a:pt x="1157401" y="16724"/>
                  </a:lnTo>
                  <a:lnTo>
                    <a:pt x="1092799" y="10866"/>
                  </a:lnTo>
                  <a:lnTo>
                    <a:pt x="1025484" y="6204"/>
                  </a:lnTo>
                  <a:lnTo>
                    <a:pt x="955743" y="2798"/>
                  </a:lnTo>
                  <a:lnTo>
                    <a:pt x="883862" y="709"/>
                  </a:lnTo>
                  <a:lnTo>
                    <a:pt x="810127" y="0"/>
                  </a:lnTo>
                  <a:close/>
                </a:path>
              </a:pathLst>
            </a:custGeom>
            <a:solidFill>
              <a:srgbClr val="008080"/>
            </a:solidFill>
          </p:spPr>
          <p:txBody>
            <a:bodyPr wrap="square" lIns="0" tIns="0" rIns="0" bIns="0" rtlCol="0"/>
            <a:lstStyle/>
            <a:p>
              <a:endParaRPr/>
            </a:p>
          </p:txBody>
        </p:sp>
        <p:sp>
          <p:nvSpPr>
            <p:cNvPr id="109" name="object 35">
              <a:extLst>
                <a:ext uri="{FF2B5EF4-FFF2-40B4-BE49-F238E27FC236}">
                  <a16:creationId xmlns:a16="http://schemas.microsoft.com/office/drawing/2014/main" id="{42DC7851-E753-BB96-652B-B962F89039D1}"/>
                </a:ext>
              </a:extLst>
            </p:cNvPr>
            <p:cNvSpPr/>
            <p:nvPr/>
          </p:nvSpPr>
          <p:spPr>
            <a:xfrm>
              <a:off x="5349890" y="5521389"/>
              <a:ext cx="1620520" cy="800100"/>
            </a:xfrm>
            <a:custGeom>
              <a:avLst/>
              <a:gdLst/>
              <a:ahLst/>
              <a:cxnLst/>
              <a:rect l="l" t="t" r="r" b="b"/>
              <a:pathLst>
                <a:path w="1620520" h="800100">
                  <a:moveTo>
                    <a:pt x="0" y="173709"/>
                  </a:moveTo>
                  <a:lnTo>
                    <a:pt x="0" y="625831"/>
                  </a:lnTo>
                  <a:lnTo>
                    <a:pt x="28939" y="672012"/>
                  </a:lnTo>
                  <a:lnTo>
                    <a:pt x="78004" y="700299"/>
                  </a:lnTo>
                  <a:lnTo>
                    <a:pt x="148216" y="726013"/>
                  </a:lnTo>
                  <a:lnTo>
                    <a:pt x="190537" y="737752"/>
                  </a:lnTo>
                  <a:lnTo>
                    <a:pt x="237287" y="748664"/>
                  </a:lnTo>
                  <a:lnTo>
                    <a:pt x="288179" y="758688"/>
                  </a:lnTo>
                  <a:lnTo>
                    <a:pt x="342928" y="767762"/>
                  </a:lnTo>
                  <a:lnTo>
                    <a:pt x="401248" y="775825"/>
                  </a:lnTo>
                  <a:lnTo>
                    <a:pt x="462852" y="782816"/>
                  </a:lnTo>
                  <a:lnTo>
                    <a:pt x="527454" y="788673"/>
                  </a:lnTo>
                  <a:lnTo>
                    <a:pt x="594769" y="793336"/>
                  </a:lnTo>
                  <a:lnTo>
                    <a:pt x="664510" y="796742"/>
                  </a:lnTo>
                  <a:lnTo>
                    <a:pt x="736391" y="798830"/>
                  </a:lnTo>
                  <a:lnTo>
                    <a:pt x="810127" y="799540"/>
                  </a:lnTo>
                  <a:lnTo>
                    <a:pt x="883862" y="798830"/>
                  </a:lnTo>
                  <a:lnTo>
                    <a:pt x="955743" y="796742"/>
                  </a:lnTo>
                  <a:lnTo>
                    <a:pt x="1025484" y="793335"/>
                  </a:lnTo>
                  <a:lnTo>
                    <a:pt x="1092799" y="788673"/>
                  </a:lnTo>
                  <a:lnTo>
                    <a:pt x="1157401" y="782816"/>
                  </a:lnTo>
                  <a:lnTo>
                    <a:pt x="1219005" y="775825"/>
                  </a:lnTo>
                  <a:lnTo>
                    <a:pt x="1277325" y="767762"/>
                  </a:lnTo>
                  <a:lnTo>
                    <a:pt x="1332074" y="758688"/>
                  </a:lnTo>
                  <a:lnTo>
                    <a:pt x="1382966" y="748664"/>
                  </a:lnTo>
                  <a:lnTo>
                    <a:pt x="1429716" y="737752"/>
                  </a:lnTo>
                  <a:lnTo>
                    <a:pt x="1472037" y="726013"/>
                  </a:lnTo>
                  <a:lnTo>
                    <a:pt x="1509644" y="713508"/>
                  </a:lnTo>
                  <a:lnTo>
                    <a:pt x="1569568" y="686446"/>
                  </a:lnTo>
                  <a:lnTo>
                    <a:pt x="1607201" y="657057"/>
                  </a:lnTo>
                  <a:lnTo>
                    <a:pt x="1620254" y="625831"/>
                  </a:lnTo>
                  <a:lnTo>
                    <a:pt x="1620254" y="173709"/>
                  </a:lnTo>
                  <a:lnTo>
                    <a:pt x="1616943" y="157897"/>
                  </a:lnTo>
                  <a:lnTo>
                    <a:pt x="1591314" y="127528"/>
                  </a:lnTo>
                  <a:lnTo>
                    <a:pt x="1542249" y="99241"/>
                  </a:lnTo>
                  <a:lnTo>
                    <a:pt x="1472037" y="73526"/>
                  </a:lnTo>
                  <a:lnTo>
                    <a:pt x="1429716" y="61787"/>
                  </a:lnTo>
                  <a:lnTo>
                    <a:pt x="1382966" y="50875"/>
                  </a:lnTo>
                  <a:lnTo>
                    <a:pt x="1332074" y="40851"/>
                  </a:lnTo>
                  <a:lnTo>
                    <a:pt x="1277325" y="31777"/>
                  </a:lnTo>
                  <a:lnTo>
                    <a:pt x="1219005" y="23714"/>
                  </a:lnTo>
                  <a:lnTo>
                    <a:pt x="1157401" y="16724"/>
                  </a:lnTo>
                  <a:lnTo>
                    <a:pt x="1092799" y="10866"/>
                  </a:lnTo>
                  <a:lnTo>
                    <a:pt x="1025484" y="6204"/>
                  </a:lnTo>
                  <a:lnTo>
                    <a:pt x="955743" y="2798"/>
                  </a:lnTo>
                  <a:lnTo>
                    <a:pt x="883862" y="709"/>
                  </a:lnTo>
                  <a:lnTo>
                    <a:pt x="810127" y="0"/>
                  </a:lnTo>
                  <a:lnTo>
                    <a:pt x="736391" y="709"/>
                  </a:lnTo>
                  <a:lnTo>
                    <a:pt x="664510" y="2798"/>
                  </a:lnTo>
                  <a:lnTo>
                    <a:pt x="594769" y="6204"/>
                  </a:lnTo>
                  <a:lnTo>
                    <a:pt x="527454" y="10866"/>
                  </a:lnTo>
                  <a:lnTo>
                    <a:pt x="462852" y="16724"/>
                  </a:lnTo>
                  <a:lnTo>
                    <a:pt x="401248" y="23714"/>
                  </a:lnTo>
                  <a:lnTo>
                    <a:pt x="342928" y="31777"/>
                  </a:lnTo>
                  <a:lnTo>
                    <a:pt x="288179" y="40851"/>
                  </a:lnTo>
                  <a:lnTo>
                    <a:pt x="237287" y="50875"/>
                  </a:lnTo>
                  <a:lnTo>
                    <a:pt x="190537" y="61787"/>
                  </a:lnTo>
                  <a:lnTo>
                    <a:pt x="148216" y="73526"/>
                  </a:lnTo>
                  <a:lnTo>
                    <a:pt x="110610" y="86031"/>
                  </a:lnTo>
                  <a:lnTo>
                    <a:pt x="50685" y="113093"/>
                  </a:lnTo>
                  <a:lnTo>
                    <a:pt x="13052" y="142483"/>
                  </a:lnTo>
                  <a:lnTo>
                    <a:pt x="3310" y="157897"/>
                  </a:lnTo>
                  <a:lnTo>
                    <a:pt x="0" y="173709"/>
                  </a:lnTo>
                  <a:close/>
                </a:path>
              </a:pathLst>
            </a:custGeom>
            <a:ln w="10484">
              <a:solidFill>
                <a:srgbClr val="000000"/>
              </a:solidFill>
            </a:ln>
          </p:spPr>
          <p:txBody>
            <a:bodyPr wrap="square" lIns="0" tIns="0" rIns="0" bIns="0" rtlCol="0"/>
            <a:lstStyle/>
            <a:p>
              <a:endParaRPr/>
            </a:p>
          </p:txBody>
        </p:sp>
        <p:sp>
          <p:nvSpPr>
            <p:cNvPr id="110" name="object 36">
              <a:extLst>
                <a:ext uri="{FF2B5EF4-FFF2-40B4-BE49-F238E27FC236}">
                  <a16:creationId xmlns:a16="http://schemas.microsoft.com/office/drawing/2014/main" id="{184116C7-727B-35C8-C308-79EA6B7D4D3A}"/>
                </a:ext>
              </a:extLst>
            </p:cNvPr>
            <p:cNvSpPr/>
            <p:nvPr/>
          </p:nvSpPr>
          <p:spPr>
            <a:xfrm>
              <a:off x="5349890" y="5695098"/>
              <a:ext cx="1620520" cy="173990"/>
            </a:xfrm>
            <a:custGeom>
              <a:avLst/>
              <a:gdLst/>
              <a:ahLst/>
              <a:cxnLst/>
              <a:rect l="l" t="t" r="r" b="b"/>
              <a:pathLst>
                <a:path w="1620520" h="173989">
                  <a:moveTo>
                    <a:pt x="0" y="0"/>
                  </a:moveTo>
                  <a:lnTo>
                    <a:pt x="28939" y="46181"/>
                  </a:lnTo>
                  <a:lnTo>
                    <a:pt x="78004" y="74468"/>
                  </a:lnTo>
                  <a:lnTo>
                    <a:pt x="148216" y="100182"/>
                  </a:lnTo>
                  <a:lnTo>
                    <a:pt x="190537" y="111921"/>
                  </a:lnTo>
                  <a:lnTo>
                    <a:pt x="237287" y="122833"/>
                  </a:lnTo>
                  <a:lnTo>
                    <a:pt x="288179" y="132857"/>
                  </a:lnTo>
                  <a:lnTo>
                    <a:pt x="342928" y="141931"/>
                  </a:lnTo>
                  <a:lnTo>
                    <a:pt x="401248" y="149994"/>
                  </a:lnTo>
                  <a:lnTo>
                    <a:pt x="462852" y="156985"/>
                  </a:lnTo>
                  <a:lnTo>
                    <a:pt x="527454" y="162842"/>
                  </a:lnTo>
                  <a:lnTo>
                    <a:pt x="594769" y="167505"/>
                  </a:lnTo>
                  <a:lnTo>
                    <a:pt x="664510" y="170911"/>
                  </a:lnTo>
                  <a:lnTo>
                    <a:pt x="736391" y="172999"/>
                  </a:lnTo>
                  <a:lnTo>
                    <a:pt x="810127" y="173709"/>
                  </a:lnTo>
                  <a:lnTo>
                    <a:pt x="883862" y="172999"/>
                  </a:lnTo>
                  <a:lnTo>
                    <a:pt x="955743" y="170911"/>
                  </a:lnTo>
                  <a:lnTo>
                    <a:pt x="1025484" y="167504"/>
                  </a:lnTo>
                  <a:lnTo>
                    <a:pt x="1092799" y="162842"/>
                  </a:lnTo>
                  <a:lnTo>
                    <a:pt x="1157401" y="156985"/>
                  </a:lnTo>
                  <a:lnTo>
                    <a:pt x="1219005" y="149994"/>
                  </a:lnTo>
                  <a:lnTo>
                    <a:pt x="1277325" y="141931"/>
                  </a:lnTo>
                  <a:lnTo>
                    <a:pt x="1332074" y="132857"/>
                  </a:lnTo>
                  <a:lnTo>
                    <a:pt x="1382966" y="122833"/>
                  </a:lnTo>
                  <a:lnTo>
                    <a:pt x="1429716" y="111921"/>
                  </a:lnTo>
                  <a:lnTo>
                    <a:pt x="1472037" y="100182"/>
                  </a:lnTo>
                  <a:lnTo>
                    <a:pt x="1509644" y="87677"/>
                  </a:lnTo>
                  <a:lnTo>
                    <a:pt x="1569568" y="60615"/>
                  </a:lnTo>
                  <a:lnTo>
                    <a:pt x="1607201" y="31226"/>
                  </a:lnTo>
                  <a:lnTo>
                    <a:pt x="1620254" y="0"/>
                  </a:lnTo>
                </a:path>
              </a:pathLst>
            </a:custGeom>
            <a:ln w="10173">
              <a:solidFill>
                <a:srgbClr val="000000"/>
              </a:solidFill>
            </a:ln>
          </p:spPr>
          <p:txBody>
            <a:bodyPr wrap="square" lIns="0" tIns="0" rIns="0" bIns="0" rtlCol="0"/>
            <a:lstStyle/>
            <a:p>
              <a:endParaRPr/>
            </a:p>
          </p:txBody>
        </p:sp>
        <p:sp>
          <p:nvSpPr>
            <p:cNvPr id="111" name="object 37">
              <a:extLst>
                <a:ext uri="{FF2B5EF4-FFF2-40B4-BE49-F238E27FC236}">
                  <a16:creationId xmlns:a16="http://schemas.microsoft.com/office/drawing/2014/main" id="{07D3EC9B-7B9D-ABD6-34DD-F31031A5781C}"/>
                </a:ext>
              </a:extLst>
            </p:cNvPr>
            <p:cNvSpPr txBox="1"/>
            <p:nvPr/>
          </p:nvSpPr>
          <p:spPr>
            <a:xfrm>
              <a:off x="5950006" y="5919616"/>
              <a:ext cx="420370" cy="161290"/>
            </a:xfrm>
            <a:prstGeom prst="rect">
              <a:avLst/>
            </a:prstGeom>
          </p:spPr>
          <p:txBody>
            <a:bodyPr vert="horz" wrap="square" lIns="0" tIns="17145" rIns="0" bIns="0" rtlCol="0">
              <a:spAutoFit/>
            </a:bodyPr>
            <a:lstStyle/>
            <a:p>
              <a:pPr marL="12700">
                <a:lnSpc>
                  <a:spcPct val="100000"/>
                </a:lnSpc>
                <a:spcBef>
                  <a:spcPts val="135"/>
                </a:spcBef>
              </a:pPr>
              <a:r>
                <a:rPr sz="850" spc="185" dirty="0">
                  <a:latin typeface="宋体"/>
                  <a:cs typeface="宋体"/>
                </a:rPr>
                <a:t>数据库</a:t>
              </a:r>
              <a:endParaRPr sz="850">
                <a:latin typeface="宋体"/>
                <a:cs typeface="宋体"/>
              </a:endParaRPr>
            </a:p>
          </p:txBody>
        </p:sp>
        <p:sp>
          <p:nvSpPr>
            <p:cNvPr id="112" name="object 38">
              <a:extLst>
                <a:ext uri="{FF2B5EF4-FFF2-40B4-BE49-F238E27FC236}">
                  <a16:creationId xmlns:a16="http://schemas.microsoft.com/office/drawing/2014/main" id="{E3C480FC-71F2-664C-BF0F-A9E7EAC690AC}"/>
                </a:ext>
              </a:extLst>
            </p:cNvPr>
            <p:cNvSpPr/>
            <p:nvPr/>
          </p:nvSpPr>
          <p:spPr>
            <a:xfrm>
              <a:off x="6389063" y="3482569"/>
              <a:ext cx="1864995" cy="939800"/>
            </a:xfrm>
            <a:custGeom>
              <a:avLst/>
              <a:gdLst/>
              <a:ahLst/>
              <a:cxnLst/>
              <a:rect l="l" t="t" r="r" b="b"/>
              <a:pathLst>
                <a:path w="1864995" h="939800">
                  <a:moveTo>
                    <a:pt x="1864426" y="0"/>
                  </a:moveTo>
                  <a:lnTo>
                    <a:pt x="1724500" y="119877"/>
                  </a:lnTo>
                  <a:lnTo>
                    <a:pt x="1724500" y="939416"/>
                  </a:lnTo>
                  <a:lnTo>
                    <a:pt x="1864426" y="819538"/>
                  </a:lnTo>
                  <a:lnTo>
                    <a:pt x="1864426" y="0"/>
                  </a:lnTo>
                  <a:close/>
                </a:path>
                <a:path w="1864995" h="939800">
                  <a:moveTo>
                    <a:pt x="1864426" y="0"/>
                  </a:moveTo>
                  <a:lnTo>
                    <a:pt x="139762" y="0"/>
                  </a:lnTo>
                  <a:lnTo>
                    <a:pt x="0" y="119877"/>
                  </a:lnTo>
                  <a:lnTo>
                    <a:pt x="1724500" y="119877"/>
                  </a:lnTo>
                  <a:lnTo>
                    <a:pt x="1864426" y="0"/>
                  </a:lnTo>
                  <a:close/>
                </a:path>
              </a:pathLst>
            </a:custGeom>
            <a:solidFill>
              <a:srgbClr val="009999"/>
            </a:solidFill>
          </p:spPr>
          <p:txBody>
            <a:bodyPr wrap="square" lIns="0" tIns="0" rIns="0" bIns="0" rtlCol="0"/>
            <a:lstStyle/>
            <a:p>
              <a:endParaRPr/>
            </a:p>
          </p:txBody>
        </p:sp>
        <p:sp>
          <p:nvSpPr>
            <p:cNvPr id="113" name="object 39">
              <a:extLst>
                <a:ext uri="{FF2B5EF4-FFF2-40B4-BE49-F238E27FC236}">
                  <a16:creationId xmlns:a16="http://schemas.microsoft.com/office/drawing/2014/main" id="{6670BB8E-E20D-EFBD-9DA5-E2213FCF59C5}"/>
                </a:ext>
              </a:extLst>
            </p:cNvPr>
            <p:cNvSpPr/>
            <p:nvPr/>
          </p:nvSpPr>
          <p:spPr>
            <a:xfrm>
              <a:off x="6389063" y="3482569"/>
              <a:ext cx="1864995" cy="939800"/>
            </a:xfrm>
            <a:custGeom>
              <a:avLst/>
              <a:gdLst/>
              <a:ahLst/>
              <a:cxnLst/>
              <a:rect l="l" t="t" r="r" b="b"/>
              <a:pathLst>
                <a:path w="1864995" h="939800">
                  <a:moveTo>
                    <a:pt x="0" y="119877"/>
                  </a:moveTo>
                  <a:lnTo>
                    <a:pt x="1724500" y="119877"/>
                  </a:lnTo>
                  <a:lnTo>
                    <a:pt x="1724500" y="939416"/>
                  </a:lnTo>
                  <a:lnTo>
                    <a:pt x="1864426" y="819538"/>
                  </a:lnTo>
                  <a:lnTo>
                    <a:pt x="1864426" y="0"/>
                  </a:lnTo>
                  <a:lnTo>
                    <a:pt x="1724500" y="119877"/>
                  </a:lnTo>
                  <a:lnTo>
                    <a:pt x="1864426" y="0"/>
                  </a:lnTo>
                  <a:lnTo>
                    <a:pt x="139762" y="0"/>
                  </a:lnTo>
                  <a:lnTo>
                    <a:pt x="0" y="119877"/>
                  </a:lnTo>
                  <a:close/>
                </a:path>
              </a:pathLst>
            </a:custGeom>
            <a:ln w="3498">
              <a:solidFill>
                <a:srgbClr val="000000"/>
              </a:solidFill>
            </a:ln>
          </p:spPr>
          <p:txBody>
            <a:bodyPr wrap="square" lIns="0" tIns="0" rIns="0" bIns="0" rtlCol="0"/>
            <a:lstStyle/>
            <a:p>
              <a:endParaRPr/>
            </a:p>
          </p:txBody>
        </p:sp>
        <p:sp>
          <p:nvSpPr>
            <p:cNvPr id="114" name="object 40">
              <a:extLst>
                <a:ext uri="{FF2B5EF4-FFF2-40B4-BE49-F238E27FC236}">
                  <a16:creationId xmlns:a16="http://schemas.microsoft.com/office/drawing/2014/main" id="{F897EFF5-A455-24EC-22AF-7386E7566C7B}"/>
                </a:ext>
              </a:extLst>
            </p:cNvPr>
            <p:cNvSpPr/>
            <p:nvPr/>
          </p:nvSpPr>
          <p:spPr>
            <a:xfrm>
              <a:off x="6389063" y="3640808"/>
              <a:ext cx="1724660" cy="779780"/>
            </a:xfrm>
            <a:custGeom>
              <a:avLst/>
              <a:gdLst/>
              <a:ahLst/>
              <a:cxnLst/>
              <a:rect l="l" t="t" r="r" b="b"/>
              <a:pathLst>
                <a:path w="1724659" h="779779">
                  <a:moveTo>
                    <a:pt x="0" y="779485"/>
                  </a:moveTo>
                  <a:lnTo>
                    <a:pt x="1724500" y="779485"/>
                  </a:lnTo>
                  <a:lnTo>
                    <a:pt x="1724500" y="0"/>
                  </a:lnTo>
                  <a:lnTo>
                    <a:pt x="0" y="0"/>
                  </a:lnTo>
                  <a:lnTo>
                    <a:pt x="0" y="779485"/>
                  </a:lnTo>
                  <a:close/>
                </a:path>
              </a:pathLst>
            </a:custGeom>
            <a:solidFill>
              <a:srgbClr val="00FFFF"/>
            </a:solidFill>
          </p:spPr>
          <p:txBody>
            <a:bodyPr wrap="square" lIns="0" tIns="0" rIns="0" bIns="0" rtlCol="0"/>
            <a:lstStyle/>
            <a:p>
              <a:endParaRPr/>
            </a:p>
          </p:txBody>
        </p:sp>
        <p:sp>
          <p:nvSpPr>
            <p:cNvPr id="115" name="object 41">
              <a:extLst>
                <a:ext uri="{FF2B5EF4-FFF2-40B4-BE49-F238E27FC236}">
                  <a16:creationId xmlns:a16="http://schemas.microsoft.com/office/drawing/2014/main" id="{06F5DE07-6605-7AB6-BE3D-B81F9434647E}"/>
                </a:ext>
              </a:extLst>
            </p:cNvPr>
            <p:cNvSpPr txBox="1"/>
            <p:nvPr/>
          </p:nvSpPr>
          <p:spPr>
            <a:xfrm>
              <a:off x="6389063" y="3643752"/>
              <a:ext cx="1724660" cy="779145"/>
            </a:xfrm>
            <a:prstGeom prst="rect">
              <a:avLst/>
            </a:prstGeom>
            <a:ln w="3516">
              <a:solidFill>
                <a:srgbClr val="000000"/>
              </a:solidFill>
            </a:ln>
          </p:spPr>
          <p:txBody>
            <a:bodyPr vert="horz" wrap="square" lIns="0" tIns="2540" rIns="0" bIns="0" rtlCol="0">
              <a:spAutoFit/>
            </a:bodyPr>
            <a:lstStyle/>
            <a:p>
              <a:pPr>
                <a:lnSpc>
                  <a:spcPct val="100000"/>
                </a:lnSpc>
                <a:spcBef>
                  <a:spcPts val="20"/>
                </a:spcBef>
              </a:pPr>
              <a:endParaRPr sz="1100">
                <a:latin typeface="Times New Roman"/>
                <a:cs typeface="Times New Roman"/>
              </a:endParaRPr>
            </a:p>
            <a:p>
              <a:pPr marL="366395" marR="194310" indent="-165100">
                <a:lnSpc>
                  <a:spcPct val="111100"/>
                </a:lnSpc>
              </a:pPr>
              <a:r>
                <a:rPr sz="1100" spc="195" dirty="0">
                  <a:latin typeface="宋体"/>
                  <a:cs typeface="宋体"/>
                </a:rPr>
                <a:t>建筑工程质量指</a:t>
              </a:r>
              <a:r>
                <a:rPr sz="1100" spc="145" dirty="0">
                  <a:latin typeface="宋体"/>
                  <a:cs typeface="宋体"/>
                </a:rPr>
                <a:t>数 </a:t>
              </a:r>
              <a:r>
                <a:rPr sz="1100" spc="195" dirty="0">
                  <a:latin typeface="宋体"/>
                  <a:cs typeface="宋体"/>
                </a:rPr>
                <a:t>信息发布系</a:t>
              </a:r>
              <a:r>
                <a:rPr sz="1100" spc="190" dirty="0">
                  <a:latin typeface="宋体"/>
                  <a:cs typeface="宋体"/>
                </a:rPr>
                <a:t>统</a:t>
              </a:r>
              <a:endParaRPr sz="1100">
                <a:latin typeface="宋体"/>
                <a:cs typeface="宋体"/>
              </a:endParaRPr>
            </a:p>
          </p:txBody>
        </p:sp>
        <p:sp>
          <p:nvSpPr>
            <p:cNvPr id="116" name="object 42">
              <a:extLst>
                <a:ext uri="{FF2B5EF4-FFF2-40B4-BE49-F238E27FC236}">
                  <a16:creationId xmlns:a16="http://schemas.microsoft.com/office/drawing/2014/main" id="{B90BEF29-C342-2B18-53A9-0E0DAEBB5298}"/>
                </a:ext>
              </a:extLst>
            </p:cNvPr>
            <p:cNvSpPr/>
            <p:nvPr/>
          </p:nvSpPr>
          <p:spPr>
            <a:xfrm>
              <a:off x="6160017" y="5200724"/>
              <a:ext cx="0" cy="415290"/>
            </a:xfrm>
            <a:custGeom>
              <a:avLst/>
              <a:gdLst/>
              <a:ahLst/>
              <a:cxnLst/>
              <a:rect l="l" t="t" r="r" b="b"/>
              <a:pathLst>
                <a:path h="415289">
                  <a:moveTo>
                    <a:pt x="0" y="415255"/>
                  </a:moveTo>
                  <a:lnTo>
                    <a:pt x="0" y="0"/>
                  </a:lnTo>
                </a:path>
              </a:pathLst>
            </a:custGeom>
            <a:ln w="3946">
              <a:solidFill>
                <a:srgbClr val="000000"/>
              </a:solidFill>
            </a:ln>
          </p:spPr>
          <p:txBody>
            <a:bodyPr wrap="square" lIns="0" tIns="0" rIns="0" bIns="0" rtlCol="0"/>
            <a:lstStyle/>
            <a:p>
              <a:endParaRPr/>
            </a:p>
          </p:txBody>
        </p:sp>
        <p:sp>
          <p:nvSpPr>
            <p:cNvPr id="117" name="object 43">
              <a:extLst>
                <a:ext uri="{FF2B5EF4-FFF2-40B4-BE49-F238E27FC236}">
                  <a16:creationId xmlns:a16="http://schemas.microsoft.com/office/drawing/2014/main" id="{CBE6A229-ECF0-C0E9-97B3-B8D538ECCF38}"/>
                </a:ext>
              </a:extLst>
            </p:cNvPr>
            <p:cNvSpPr/>
            <p:nvPr/>
          </p:nvSpPr>
          <p:spPr>
            <a:xfrm>
              <a:off x="6126474" y="5608787"/>
              <a:ext cx="67310" cy="86360"/>
            </a:xfrm>
            <a:custGeom>
              <a:avLst/>
              <a:gdLst/>
              <a:ahLst/>
              <a:cxnLst/>
              <a:rect l="l" t="t" r="r" b="b"/>
              <a:pathLst>
                <a:path w="67310" h="86360">
                  <a:moveTo>
                    <a:pt x="67085" y="0"/>
                  </a:moveTo>
                  <a:lnTo>
                    <a:pt x="0" y="0"/>
                  </a:lnTo>
                  <a:lnTo>
                    <a:pt x="33542" y="86311"/>
                  </a:lnTo>
                  <a:lnTo>
                    <a:pt x="67085" y="0"/>
                  </a:lnTo>
                  <a:close/>
                </a:path>
              </a:pathLst>
            </a:custGeom>
            <a:solidFill>
              <a:srgbClr val="000000"/>
            </a:solidFill>
          </p:spPr>
          <p:txBody>
            <a:bodyPr wrap="square" lIns="0" tIns="0" rIns="0" bIns="0" rtlCol="0"/>
            <a:lstStyle/>
            <a:p>
              <a:endParaRPr/>
            </a:p>
          </p:txBody>
        </p:sp>
        <p:sp>
          <p:nvSpPr>
            <p:cNvPr id="118" name="object 44">
              <a:extLst>
                <a:ext uri="{FF2B5EF4-FFF2-40B4-BE49-F238E27FC236}">
                  <a16:creationId xmlns:a16="http://schemas.microsoft.com/office/drawing/2014/main" id="{0D3895E2-C803-BF83-5ECC-410088CB76C5}"/>
                </a:ext>
              </a:extLst>
            </p:cNvPr>
            <p:cNvSpPr/>
            <p:nvPr/>
          </p:nvSpPr>
          <p:spPr>
            <a:xfrm>
              <a:off x="6126474" y="5121605"/>
              <a:ext cx="67310" cy="86360"/>
            </a:xfrm>
            <a:custGeom>
              <a:avLst/>
              <a:gdLst/>
              <a:ahLst/>
              <a:cxnLst/>
              <a:rect l="l" t="t" r="r" b="b"/>
              <a:pathLst>
                <a:path w="67310" h="86360">
                  <a:moveTo>
                    <a:pt x="33542" y="0"/>
                  </a:moveTo>
                  <a:lnTo>
                    <a:pt x="0" y="86311"/>
                  </a:lnTo>
                  <a:lnTo>
                    <a:pt x="67085" y="86311"/>
                  </a:lnTo>
                  <a:lnTo>
                    <a:pt x="33542" y="0"/>
                  </a:lnTo>
                  <a:close/>
                </a:path>
              </a:pathLst>
            </a:custGeom>
            <a:solidFill>
              <a:srgbClr val="000000"/>
            </a:solidFill>
          </p:spPr>
          <p:txBody>
            <a:bodyPr wrap="square" lIns="0" tIns="0" rIns="0" bIns="0" rtlCol="0"/>
            <a:lstStyle/>
            <a:p>
              <a:endParaRPr/>
            </a:p>
          </p:txBody>
        </p:sp>
        <p:sp>
          <p:nvSpPr>
            <p:cNvPr id="119" name="object 45">
              <a:extLst>
                <a:ext uri="{FF2B5EF4-FFF2-40B4-BE49-F238E27FC236}">
                  <a16:creationId xmlns:a16="http://schemas.microsoft.com/office/drawing/2014/main" id="{163A13BA-B6BC-F17B-868D-2E5BCE9285DA}"/>
                </a:ext>
              </a:extLst>
            </p:cNvPr>
            <p:cNvSpPr/>
            <p:nvPr/>
          </p:nvSpPr>
          <p:spPr>
            <a:xfrm>
              <a:off x="2007832" y="3515994"/>
              <a:ext cx="979169" cy="649605"/>
            </a:xfrm>
            <a:custGeom>
              <a:avLst/>
              <a:gdLst/>
              <a:ahLst/>
              <a:cxnLst/>
              <a:rect l="l" t="t" r="r" b="b"/>
              <a:pathLst>
                <a:path w="979169" h="649604">
                  <a:moveTo>
                    <a:pt x="978778" y="0"/>
                  </a:moveTo>
                  <a:lnTo>
                    <a:pt x="838950" y="120018"/>
                  </a:lnTo>
                  <a:lnTo>
                    <a:pt x="838951" y="649594"/>
                  </a:lnTo>
                  <a:lnTo>
                    <a:pt x="978778" y="529576"/>
                  </a:lnTo>
                  <a:lnTo>
                    <a:pt x="978778" y="0"/>
                  </a:lnTo>
                  <a:close/>
                </a:path>
                <a:path w="979169" h="649604">
                  <a:moveTo>
                    <a:pt x="978778" y="0"/>
                  </a:moveTo>
                  <a:lnTo>
                    <a:pt x="139827" y="0"/>
                  </a:lnTo>
                  <a:lnTo>
                    <a:pt x="0" y="120018"/>
                  </a:lnTo>
                  <a:lnTo>
                    <a:pt x="838950" y="120018"/>
                  </a:lnTo>
                  <a:lnTo>
                    <a:pt x="978778" y="0"/>
                  </a:lnTo>
                  <a:close/>
                </a:path>
              </a:pathLst>
            </a:custGeom>
            <a:solidFill>
              <a:srgbClr val="009999"/>
            </a:solidFill>
          </p:spPr>
          <p:txBody>
            <a:bodyPr wrap="square" lIns="0" tIns="0" rIns="0" bIns="0" rtlCol="0"/>
            <a:lstStyle/>
            <a:p>
              <a:endParaRPr/>
            </a:p>
          </p:txBody>
        </p:sp>
        <p:sp>
          <p:nvSpPr>
            <p:cNvPr id="120" name="object 46">
              <a:extLst>
                <a:ext uri="{FF2B5EF4-FFF2-40B4-BE49-F238E27FC236}">
                  <a16:creationId xmlns:a16="http://schemas.microsoft.com/office/drawing/2014/main" id="{05D6B2D0-D6ED-2A76-175E-E8A15598DA7A}"/>
                </a:ext>
              </a:extLst>
            </p:cNvPr>
            <p:cNvSpPr/>
            <p:nvPr/>
          </p:nvSpPr>
          <p:spPr>
            <a:xfrm>
              <a:off x="2007832" y="3515994"/>
              <a:ext cx="979169" cy="649605"/>
            </a:xfrm>
            <a:custGeom>
              <a:avLst/>
              <a:gdLst/>
              <a:ahLst/>
              <a:cxnLst/>
              <a:rect l="l" t="t" r="r" b="b"/>
              <a:pathLst>
                <a:path w="979169" h="649604">
                  <a:moveTo>
                    <a:pt x="0" y="120018"/>
                  </a:moveTo>
                  <a:lnTo>
                    <a:pt x="838950" y="120018"/>
                  </a:lnTo>
                  <a:lnTo>
                    <a:pt x="838951" y="649594"/>
                  </a:lnTo>
                  <a:lnTo>
                    <a:pt x="978778" y="529576"/>
                  </a:lnTo>
                  <a:lnTo>
                    <a:pt x="978778" y="0"/>
                  </a:lnTo>
                  <a:lnTo>
                    <a:pt x="838950" y="120018"/>
                  </a:lnTo>
                  <a:lnTo>
                    <a:pt x="978778" y="0"/>
                  </a:lnTo>
                  <a:lnTo>
                    <a:pt x="139827" y="0"/>
                  </a:lnTo>
                  <a:lnTo>
                    <a:pt x="0" y="120018"/>
                  </a:lnTo>
                  <a:close/>
                </a:path>
              </a:pathLst>
            </a:custGeom>
            <a:ln w="3556">
              <a:solidFill>
                <a:srgbClr val="000000"/>
              </a:solidFill>
            </a:ln>
          </p:spPr>
          <p:txBody>
            <a:bodyPr wrap="square" lIns="0" tIns="0" rIns="0" bIns="0" rtlCol="0"/>
            <a:lstStyle/>
            <a:p>
              <a:endParaRPr/>
            </a:p>
          </p:txBody>
        </p:sp>
        <p:sp>
          <p:nvSpPr>
            <p:cNvPr id="121" name="object 47">
              <a:extLst>
                <a:ext uri="{FF2B5EF4-FFF2-40B4-BE49-F238E27FC236}">
                  <a16:creationId xmlns:a16="http://schemas.microsoft.com/office/drawing/2014/main" id="{00240990-CA8F-5657-E3C8-06C9658B4427}"/>
                </a:ext>
              </a:extLst>
            </p:cNvPr>
            <p:cNvSpPr/>
            <p:nvPr/>
          </p:nvSpPr>
          <p:spPr>
            <a:xfrm>
              <a:off x="2007832" y="3637733"/>
              <a:ext cx="839469" cy="526415"/>
            </a:xfrm>
            <a:custGeom>
              <a:avLst/>
              <a:gdLst/>
              <a:ahLst/>
              <a:cxnLst/>
              <a:rect l="l" t="t" r="r" b="b"/>
              <a:pathLst>
                <a:path w="839469" h="526414">
                  <a:moveTo>
                    <a:pt x="0" y="526163"/>
                  </a:moveTo>
                  <a:lnTo>
                    <a:pt x="838967" y="526163"/>
                  </a:lnTo>
                  <a:lnTo>
                    <a:pt x="838967" y="0"/>
                  </a:lnTo>
                  <a:lnTo>
                    <a:pt x="0" y="0"/>
                  </a:lnTo>
                  <a:lnTo>
                    <a:pt x="0" y="526163"/>
                  </a:lnTo>
                  <a:close/>
                </a:path>
              </a:pathLst>
            </a:custGeom>
            <a:solidFill>
              <a:srgbClr val="00FFFF"/>
            </a:solidFill>
          </p:spPr>
          <p:txBody>
            <a:bodyPr wrap="square" lIns="0" tIns="0" rIns="0" bIns="0" rtlCol="0"/>
            <a:lstStyle/>
            <a:p>
              <a:endParaRPr/>
            </a:p>
          </p:txBody>
        </p:sp>
        <p:sp>
          <p:nvSpPr>
            <p:cNvPr id="122" name="object 48">
              <a:extLst>
                <a:ext uri="{FF2B5EF4-FFF2-40B4-BE49-F238E27FC236}">
                  <a16:creationId xmlns:a16="http://schemas.microsoft.com/office/drawing/2014/main" id="{E541BB05-598C-B928-F0B7-13B77AD5346D}"/>
                </a:ext>
              </a:extLst>
            </p:cNvPr>
            <p:cNvSpPr/>
            <p:nvPr/>
          </p:nvSpPr>
          <p:spPr>
            <a:xfrm>
              <a:off x="2007832" y="3636012"/>
              <a:ext cx="839469" cy="529590"/>
            </a:xfrm>
            <a:custGeom>
              <a:avLst/>
              <a:gdLst/>
              <a:ahLst/>
              <a:cxnLst/>
              <a:rect l="l" t="t" r="r" b="b"/>
              <a:pathLst>
                <a:path w="839469" h="529589">
                  <a:moveTo>
                    <a:pt x="0" y="0"/>
                  </a:moveTo>
                  <a:lnTo>
                    <a:pt x="0" y="529576"/>
                  </a:lnTo>
                  <a:lnTo>
                    <a:pt x="838951" y="529576"/>
                  </a:lnTo>
                </a:path>
              </a:pathLst>
            </a:custGeom>
            <a:ln w="3544">
              <a:solidFill>
                <a:srgbClr val="000000"/>
              </a:solidFill>
            </a:ln>
          </p:spPr>
          <p:txBody>
            <a:bodyPr wrap="square" lIns="0" tIns="0" rIns="0" bIns="0" rtlCol="0"/>
            <a:lstStyle/>
            <a:p>
              <a:endParaRPr/>
            </a:p>
          </p:txBody>
        </p:sp>
        <p:sp>
          <p:nvSpPr>
            <p:cNvPr id="123" name="object 49">
              <a:extLst>
                <a:ext uri="{FF2B5EF4-FFF2-40B4-BE49-F238E27FC236}">
                  <a16:creationId xmlns:a16="http://schemas.microsoft.com/office/drawing/2014/main" id="{673298E6-28A2-B0A3-09FB-F7F915E16FF8}"/>
                </a:ext>
              </a:extLst>
            </p:cNvPr>
            <p:cNvSpPr/>
            <p:nvPr/>
          </p:nvSpPr>
          <p:spPr>
            <a:xfrm>
              <a:off x="2007832" y="3636012"/>
              <a:ext cx="839469" cy="529590"/>
            </a:xfrm>
            <a:custGeom>
              <a:avLst/>
              <a:gdLst/>
              <a:ahLst/>
              <a:cxnLst/>
              <a:rect l="l" t="t" r="r" b="b"/>
              <a:pathLst>
                <a:path w="839469" h="529589">
                  <a:moveTo>
                    <a:pt x="0" y="0"/>
                  </a:moveTo>
                  <a:lnTo>
                    <a:pt x="838950" y="0"/>
                  </a:lnTo>
                  <a:lnTo>
                    <a:pt x="838951" y="529576"/>
                  </a:lnTo>
                </a:path>
              </a:pathLst>
            </a:custGeom>
            <a:ln w="3544">
              <a:solidFill>
                <a:srgbClr val="000000"/>
              </a:solidFill>
            </a:ln>
          </p:spPr>
          <p:txBody>
            <a:bodyPr wrap="square" lIns="0" tIns="0" rIns="0" bIns="0" rtlCol="0"/>
            <a:lstStyle/>
            <a:p>
              <a:endParaRPr/>
            </a:p>
          </p:txBody>
        </p:sp>
        <p:sp>
          <p:nvSpPr>
            <p:cNvPr id="124" name="object 50">
              <a:extLst>
                <a:ext uri="{FF2B5EF4-FFF2-40B4-BE49-F238E27FC236}">
                  <a16:creationId xmlns:a16="http://schemas.microsoft.com/office/drawing/2014/main" id="{03ADF3A8-FC6C-71E0-7E64-578C02313CAE}"/>
                </a:ext>
              </a:extLst>
            </p:cNvPr>
            <p:cNvSpPr txBox="1"/>
            <p:nvPr/>
          </p:nvSpPr>
          <p:spPr>
            <a:xfrm>
              <a:off x="1995992" y="3683392"/>
              <a:ext cx="848994" cy="398145"/>
            </a:xfrm>
            <a:prstGeom prst="rect">
              <a:avLst/>
            </a:prstGeom>
          </p:spPr>
          <p:txBody>
            <a:bodyPr vert="horz" wrap="square" lIns="0" tIns="12065" rIns="0" bIns="0" rtlCol="0">
              <a:spAutoFit/>
            </a:bodyPr>
            <a:lstStyle/>
            <a:p>
              <a:pPr marL="100965" marR="80010">
                <a:lnSpc>
                  <a:spcPct val="111100"/>
                </a:lnSpc>
                <a:spcBef>
                  <a:spcPts val="95"/>
                </a:spcBef>
              </a:pPr>
              <a:r>
                <a:rPr sz="1100" spc="195" dirty="0">
                  <a:latin typeface="宋体"/>
                  <a:cs typeface="宋体"/>
                </a:rPr>
                <a:t>施工质</a:t>
              </a:r>
              <a:r>
                <a:rPr sz="1100" spc="145" dirty="0">
                  <a:latin typeface="宋体"/>
                  <a:cs typeface="宋体"/>
                </a:rPr>
                <a:t>量 </a:t>
              </a:r>
              <a:r>
                <a:rPr sz="1100" spc="195" dirty="0">
                  <a:latin typeface="宋体"/>
                  <a:cs typeface="宋体"/>
                </a:rPr>
                <a:t>指数收</a:t>
              </a:r>
              <a:r>
                <a:rPr sz="1100" spc="190" dirty="0">
                  <a:latin typeface="宋体"/>
                  <a:cs typeface="宋体"/>
                </a:rPr>
                <a:t>集</a:t>
              </a:r>
              <a:endParaRPr sz="1100">
                <a:latin typeface="宋体"/>
                <a:cs typeface="宋体"/>
              </a:endParaRPr>
            </a:p>
          </p:txBody>
        </p:sp>
        <p:sp>
          <p:nvSpPr>
            <p:cNvPr id="125" name="object 51">
              <a:extLst>
                <a:ext uri="{FF2B5EF4-FFF2-40B4-BE49-F238E27FC236}">
                  <a16:creationId xmlns:a16="http://schemas.microsoft.com/office/drawing/2014/main" id="{F93F90AE-1266-6649-2CD8-596AFFA8A0F1}"/>
                </a:ext>
              </a:extLst>
            </p:cNvPr>
            <p:cNvSpPr/>
            <p:nvPr/>
          </p:nvSpPr>
          <p:spPr>
            <a:xfrm>
              <a:off x="3079824" y="3525866"/>
              <a:ext cx="979169" cy="649605"/>
            </a:xfrm>
            <a:custGeom>
              <a:avLst/>
              <a:gdLst/>
              <a:ahLst/>
              <a:cxnLst/>
              <a:rect l="l" t="t" r="r" b="b"/>
              <a:pathLst>
                <a:path w="979170" h="649604">
                  <a:moveTo>
                    <a:pt x="978828" y="0"/>
                  </a:moveTo>
                  <a:lnTo>
                    <a:pt x="838901" y="120018"/>
                  </a:lnTo>
                  <a:lnTo>
                    <a:pt x="838901" y="649453"/>
                  </a:lnTo>
                  <a:lnTo>
                    <a:pt x="978828" y="529576"/>
                  </a:lnTo>
                  <a:lnTo>
                    <a:pt x="978828" y="0"/>
                  </a:lnTo>
                  <a:close/>
                </a:path>
                <a:path w="979170" h="649604">
                  <a:moveTo>
                    <a:pt x="978828" y="0"/>
                  </a:moveTo>
                  <a:lnTo>
                    <a:pt x="139827" y="0"/>
                  </a:lnTo>
                  <a:lnTo>
                    <a:pt x="0" y="120018"/>
                  </a:lnTo>
                  <a:lnTo>
                    <a:pt x="838901" y="120018"/>
                  </a:lnTo>
                  <a:lnTo>
                    <a:pt x="978828" y="0"/>
                  </a:lnTo>
                  <a:close/>
                </a:path>
              </a:pathLst>
            </a:custGeom>
            <a:solidFill>
              <a:srgbClr val="009999"/>
            </a:solidFill>
          </p:spPr>
          <p:txBody>
            <a:bodyPr wrap="square" lIns="0" tIns="0" rIns="0" bIns="0" rtlCol="0"/>
            <a:lstStyle/>
            <a:p>
              <a:endParaRPr/>
            </a:p>
          </p:txBody>
        </p:sp>
        <p:sp>
          <p:nvSpPr>
            <p:cNvPr id="126" name="object 52">
              <a:extLst>
                <a:ext uri="{FF2B5EF4-FFF2-40B4-BE49-F238E27FC236}">
                  <a16:creationId xmlns:a16="http://schemas.microsoft.com/office/drawing/2014/main" id="{E10B6DA7-73F1-CD99-DB54-1406ABD68CA5}"/>
                </a:ext>
              </a:extLst>
            </p:cNvPr>
            <p:cNvSpPr/>
            <p:nvPr/>
          </p:nvSpPr>
          <p:spPr>
            <a:xfrm>
              <a:off x="3079824" y="3525866"/>
              <a:ext cx="979169" cy="649605"/>
            </a:xfrm>
            <a:custGeom>
              <a:avLst/>
              <a:gdLst/>
              <a:ahLst/>
              <a:cxnLst/>
              <a:rect l="l" t="t" r="r" b="b"/>
              <a:pathLst>
                <a:path w="979170" h="649604">
                  <a:moveTo>
                    <a:pt x="0" y="120018"/>
                  </a:moveTo>
                  <a:lnTo>
                    <a:pt x="838901" y="120018"/>
                  </a:lnTo>
                  <a:lnTo>
                    <a:pt x="838901" y="649453"/>
                  </a:lnTo>
                  <a:lnTo>
                    <a:pt x="978828" y="529576"/>
                  </a:lnTo>
                  <a:lnTo>
                    <a:pt x="978828" y="0"/>
                  </a:lnTo>
                  <a:lnTo>
                    <a:pt x="838901" y="120018"/>
                  </a:lnTo>
                  <a:lnTo>
                    <a:pt x="978828" y="0"/>
                  </a:lnTo>
                  <a:lnTo>
                    <a:pt x="139827" y="0"/>
                  </a:lnTo>
                  <a:lnTo>
                    <a:pt x="0" y="120018"/>
                  </a:lnTo>
                  <a:close/>
                </a:path>
              </a:pathLst>
            </a:custGeom>
            <a:ln w="3556">
              <a:solidFill>
                <a:srgbClr val="000000"/>
              </a:solidFill>
            </a:ln>
          </p:spPr>
          <p:txBody>
            <a:bodyPr wrap="square" lIns="0" tIns="0" rIns="0" bIns="0" rtlCol="0"/>
            <a:lstStyle/>
            <a:p>
              <a:endParaRPr/>
            </a:p>
          </p:txBody>
        </p:sp>
        <p:sp>
          <p:nvSpPr>
            <p:cNvPr id="127" name="object 53">
              <a:extLst>
                <a:ext uri="{FF2B5EF4-FFF2-40B4-BE49-F238E27FC236}">
                  <a16:creationId xmlns:a16="http://schemas.microsoft.com/office/drawing/2014/main" id="{0AAC0A60-882C-6162-40FF-36DA8D4581E5}"/>
                </a:ext>
              </a:extLst>
            </p:cNvPr>
            <p:cNvSpPr/>
            <p:nvPr/>
          </p:nvSpPr>
          <p:spPr>
            <a:xfrm>
              <a:off x="3079824" y="3647464"/>
              <a:ext cx="839469" cy="526415"/>
            </a:xfrm>
            <a:custGeom>
              <a:avLst/>
              <a:gdLst/>
              <a:ahLst/>
              <a:cxnLst/>
              <a:rect l="l" t="t" r="r" b="b"/>
              <a:pathLst>
                <a:path w="839470" h="526414">
                  <a:moveTo>
                    <a:pt x="0" y="526163"/>
                  </a:moveTo>
                  <a:lnTo>
                    <a:pt x="838967" y="526163"/>
                  </a:lnTo>
                  <a:lnTo>
                    <a:pt x="838967" y="0"/>
                  </a:lnTo>
                  <a:lnTo>
                    <a:pt x="0" y="0"/>
                  </a:lnTo>
                  <a:lnTo>
                    <a:pt x="0" y="526163"/>
                  </a:lnTo>
                  <a:close/>
                </a:path>
              </a:pathLst>
            </a:custGeom>
            <a:solidFill>
              <a:srgbClr val="00FFFF"/>
            </a:solidFill>
          </p:spPr>
          <p:txBody>
            <a:bodyPr wrap="square" lIns="0" tIns="0" rIns="0" bIns="0" rtlCol="0"/>
            <a:lstStyle/>
            <a:p>
              <a:endParaRPr/>
            </a:p>
          </p:txBody>
        </p:sp>
        <p:sp>
          <p:nvSpPr>
            <p:cNvPr id="128" name="object 54">
              <a:extLst>
                <a:ext uri="{FF2B5EF4-FFF2-40B4-BE49-F238E27FC236}">
                  <a16:creationId xmlns:a16="http://schemas.microsoft.com/office/drawing/2014/main" id="{C0EB399E-536D-225C-A0BF-5BB0FAF35F98}"/>
                </a:ext>
              </a:extLst>
            </p:cNvPr>
            <p:cNvSpPr/>
            <p:nvPr/>
          </p:nvSpPr>
          <p:spPr>
            <a:xfrm>
              <a:off x="3079824" y="3645884"/>
              <a:ext cx="839469" cy="529590"/>
            </a:xfrm>
            <a:custGeom>
              <a:avLst/>
              <a:gdLst/>
              <a:ahLst/>
              <a:cxnLst/>
              <a:rect l="l" t="t" r="r" b="b"/>
              <a:pathLst>
                <a:path w="839470" h="529589">
                  <a:moveTo>
                    <a:pt x="0" y="0"/>
                  </a:moveTo>
                  <a:lnTo>
                    <a:pt x="0" y="529435"/>
                  </a:lnTo>
                  <a:lnTo>
                    <a:pt x="838901" y="529435"/>
                  </a:lnTo>
                </a:path>
              </a:pathLst>
            </a:custGeom>
            <a:ln w="3544">
              <a:solidFill>
                <a:srgbClr val="000000"/>
              </a:solidFill>
            </a:ln>
          </p:spPr>
          <p:txBody>
            <a:bodyPr wrap="square" lIns="0" tIns="0" rIns="0" bIns="0" rtlCol="0"/>
            <a:lstStyle/>
            <a:p>
              <a:endParaRPr/>
            </a:p>
          </p:txBody>
        </p:sp>
        <p:sp>
          <p:nvSpPr>
            <p:cNvPr id="129" name="object 55">
              <a:extLst>
                <a:ext uri="{FF2B5EF4-FFF2-40B4-BE49-F238E27FC236}">
                  <a16:creationId xmlns:a16="http://schemas.microsoft.com/office/drawing/2014/main" id="{A73EB066-161E-01B3-7B68-0145B809BED6}"/>
                </a:ext>
              </a:extLst>
            </p:cNvPr>
            <p:cNvSpPr/>
            <p:nvPr/>
          </p:nvSpPr>
          <p:spPr>
            <a:xfrm>
              <a:off x="3079824" y="3645884"/>
              <a:ext cx="839469" cy="529590"/>
            </a:xfrm>
            <a:custGeom>
              <a:avLst/>
              <a:gdLst/>
              <a:ahLst/>
              <a:cxnLst/>
              <a:rect l="l" t="t" r="r" b="b"/>
              <a:pathLst>
                <a:path w="839470" h="529589">
                  <a:moveTo>
                    <a:pt x="0" y="0"/>
                  </a:moveTo>
                  <a:lnTo>
                    <a:pt x="838901" y="0"/>
                  </a:lnTo>
                  <a:lnTo>
                    <a:pt x="838901" y="529435"/>
                  </a:lnTo>
                </a:path>
              </a:pathLst>
            </a:custGeom>
            <a:ln w="3544">
              <a:solidFill>
                <a:srgbClr val="000000"/>
              </a:solidFill>
            </a:ln>
          </p:spPr>
          <p:txBody>
            <a:bodyPr wrap="square" lIns="0" tIns="0" rIns="0" bIns="0" rtlCol="0"/>
            <a:lstStyle/>
            <a:p>
              <a:endParaRPr/>
            </a:p>
          </p:txBody>
        </p:sp>
        <p:sp>
          <p:nvSpPr>
            <p:cNvPr id="130" name="object 56">
              <a:extLst>
                <a:ext uri="{FF2B5EF4-FFF2-40B4-BE49-F238E27FC236}">
                  <a16:creationId xmlns:a16="http://schemas.microsoft.com/office/drawing/2014/main" id="{CA2E7BE5-19B3-9FFD-7BC8-6C154773EF8E}"/>
                </a:ext>
              </a:extLst>
            </p:cNvPr>
            <p:cNvSpPr txBox="1"/>
            <p:nvPr/>
          </p:nvSpPr>
          <p:spPr>
            <a:xfrm>
              <a:off x="3081615" y="3693265"/>
              <a:ext cx="835660" cy="398145"/>
            </a:xfrm>
            <a:prstGeom prst="rect">
              <a:avLst/>
            </a:prstGeom>
          </p:spPr>
          <p:txBody>
            <a:bodyPr vert="horz" wrap="square" lIns="0" tIns="12065" rIns="0" bIns="0" rtlCol="0">
              <a:spAutoFit/>
            </a:bodyPr>
            <a:lstStyle/>
            <a:p>
              <a:pPr marL="86995" marR="80010">
                <a:lnSpc>
                  <a:spcPct val="111100"/>
                </a:lnSpc>
                <a:spcBef>
                  <a:spcPts val="95"/>
                </a:spcBef>
              </a:pPr>
              <a:r>
                <a:rPr sz="1100" spc="195" dirty="0">
                  <a:latin typeface="宋体"/>
                  <a:cs typeface="宋体"/>
                </a:rPr>
                <a:t>质量检</a:t>
              </a:r>
              <a:r>
                <a:rPr sz="1100" spc="145" dirty="0">
                  <a:latin typeface="宋体"/>
                  <a:cs typeface="宋体"/>
                </a:rPr>
                <a:t>测 </a:t>
              </a:r>
              <a:r>
                <a:rPr sz="1100" spc="195" dirty="0">
                  <a:latin typeface="宋体"/>
                  <a:cs typeface="宋体"/>
                </a:rPr>
                <a:t>指数收</a:t>
              </a:r>
              <a:r>
                <a:rPr sz="1100" spc="190" dirty="0">
                  <a:latin typeface="宋体"/>
                  <a:cs typeface="宋体"/>
                </a:rPr>
                <a:t>集</a:t>
              </a:r>
              <a:endParaRPr sz="1100">
                <a:latin typeface="宋体"/>
                <a:cs typeface="宋体"/>
              </a:endParaRPr>
            </a:p>
          </p:txBody>
        </p:sp>
        <p:sp>
          <p:nvSpPr>
            <p:cNvPr id="131" name="object 57">
              <a:extLst>
                <a:ext uri="{FF2B5EF4-FFF2-40B4-BE49-F238E27FC236}">
                  <a16:creationId xmlns:a16="http://schemas.microsoft.com/office/drawing/2014/main" id="{5EBD04FE-4D11-6790-ED61-B0751E4D4DDD}"/>
                </a:ext>
              </a:extLst>
            </p:cNvPr>
            <p:cNvSpPr/>
            <p:nvPr/>
          </p:nvSpPr>
          <p:spPr>
            <a:xfrm>
              <a:off x="4151882" y="3525866"/>
              <a:ext cx="979169" cy="649605"/>
            </a:xfrm>
            <a:custGeom>
              <a:avLst/>
              <a:gdLst/>
              <a:ahLst/>
              <a:cxnLst/>
              <a:rect l="l" t="t" r="r" b="b"/>
              <a:pathLst>
                <a:path w="979170" h="649604">
                  <a:moveTo>
                    <a:pt x="978663" y="0"/>
                  </a:moveTo>
                  <a:lnTo>
                    <a:pt x="838901" y="120018"/>
                  </a:lnTo>
                  <a:lnTo>
                    <a:pt x="838901" y="649453"/>
                  </a:lnTo>
                  <a:lnTo>
                    <a:pt x="978663" y="529576"/>
                  </a:lnTo>
                  <a:lnTo>
                    <a:pt x="978663" y="0"/>
                  </a:lnTo>
                  <a:close/>
                </a:path>
                <a:path w="979170" h="649604">
                  <a:moveTo>
                    <a:pt x="978663" y="0"/>
                  </a:moveTo>
                  <a:lnTo>
                    <a:pt x="139762" y="0"/>
                  </a:lnTo>
                  <a:lnTo>
                    <a:pt x="0" y="120018"/>
                  </a:lnTo>
                  <a:lnTo>
                    <a:pt x="838901" y="120018"/>
                  </a:lnTo>
                  <a:lnTo>
                    <a:pt x="978663" y="0"/>
                  </a:lnTo>
                  <a:close/>
                </a:path>
              </a:pathLst>
            </a:custGeom>
            <a:solidFill>
              <a:srgbClr val="009999"/>
            </a:solidFill>
          </p:spPr>
          <p:txBody>
            <a:bodyPr wrap="square" lIns="0" tIns="0" rIns="0" bIns="0" rtlCol="0"/>
            <a:lstStyle/>
            <a:p>
              <a:endParaRPr/>
            </a:p>
          </p:txBody>
        </p:sp>
        <p:sp>
          <p:nvSpPr>
            <p:cNvPr id="132" name="object 58">
              <a:extLst>
                <a:ext uri="{FF2B5EF4-FFF2-40B4-BE49-F238E27FC236}">
                  <a16:creationId xmlns:a16="http://schemas.microsoft.com/office/drawing/2014/main" id="{6869EC06-A3A3-07DF-DA4F-E08BB2A55FD2}"/>
                </a:ext>
              </a:extLst>
            </p:cNvPr>
            <p:cNvSpPr/>
            <p:nvPr/>
          </p:nvSpPr>
          <p:spPr>
            <a:xfrm>
              <a:off x="4151882" y="3525866"/>
              <a:ext cx="979169" cy="649605"/>
            </a:xfrm>
            <a:custGeom>
              <a:avLst/>
              <a:gdLst/>
              <a:ahLst/>
              <a:cxnLst/>
              <a:rect l="l" t="t" r="r" b="b"/>
              <a:pathLst>
                <a:path w="979170" h="649604">
                  <a:moveTo>
                    <a:pt x="0" y="120018"/>
                  </a:moveTo>
                  <a:lnTo>
                    <a:pt x="838901" y="120018"/>
                  </a:lnTo>
                  <a:lnTo>
                    <a:pt x="838901" y="649453"/>
                  </a:lnTo>
                  <a:lnTo>
                    <a:pt x="978663" y="529576"/>
                  </a:lnTo>
                  <a:lnTo>
                    <a:pt x="978663" y="0"/>
                  </a:lnTo>
                  <a:lnTo>
                    <a:pt x="838901" y="120018"/>
                  </a:lnTo>
                  <a:lnTo>
                    <a:pt x="978663" y="0"/>
                  </a:lnTo>
                  <a:lnTo>
                    <a:pt x="139762" y="0"/>
                  </a:lnTo>
                  <a:lnTo>
                    <a:pt x="0" y="120018"/>
                  </a:lnTo>
                  <a:close/>
                </a:path>
              </a:pathLst>
            </a:custGeom>
            <a:ln w="3556">
              <a:solidFill>
                <a:srgbClr val="000000"/>
              </a:solidFill>
            </a:ln>
          </p:spPr>
          <p:txBody>
            <a:bodyPr wrap="square" lIns="0" tIns="0" rIns="0" bIns="0" rtlCol="0"/>
            <a:lstStyle/>
            <a:p>
              <a:endParaRPr/>
            </a:p>
          </p:txBody>
        </p:sp>
        <p:sp>
          <p:nvSpPr>
            <p:cNvPr id="133" name="object 59">
              <a:extLst>
                <a:ext uri="{FF2B5EF4-FFF2-40B4-BE49-F238E27FC236}">
                  <a16:creationId xmlns:a16="http://schemas.microsoft.com/office/drawing/2014/main" id="{518E0780-63AE-7252-18FC-CC680A99896B}"/>
                </a:ext>
              </a:extLst>
            </p:cNvPr>
            <p:cNvSpPr/>
            <p:nvPr/>
          </p:nvSpPr>
          <p:spPr>
            <a:xfrm>
              <a:off x="4151882" y="3647464"/>
              <a:ext cx="839469" cy="526415"/>
            </a:xfrm>
            <a:custGeom>
              <a:avLst/>
              <a:gdLst/>
              <a:ahLst/>
              <a:cxnLst/>
              <a:rect l="l" t="t" r="r" b="b"/>
              <a:pathLst>
                <a:path w="839470" h="526414">
                  <a:moveTo>
                    <a:pt x="0" y="526163"/>
                  </a:moveTo>
                  <a:lnTo>
                    <a:pt x="838967" y="526163"/>
                  </a:lnTo>
                  <a:lnTo>
                    <a:pt x="838967" y="0"/>
                  </a:lnTo>
                  <a:lnTo>
                    <a:pt x="0" y="0"/>
                  </a:lnTo>
                  <a:lnTo>
                    <a:pt x="0" y="526163"/>
                  </a:lnTo>
                  <a:close/>
                </a:path>
              </a:pathLst>
            </a:custGeom>
            <a:solidFill>
              <a:srgbClr val="00FFFF"/>
            </a:solidFill>
          </p:spPr>
          <p:txBody>
            <a:bodyPr wrap="square" lIns="0" tIns="0" rIns="0" bIns="0" rtlCol="0"/>
            <a:lstStyle/>
            <a:p>
              <a:endParaRPr/>
            </a:p>
          </p:txBody>
        </p:sp>
        <p:sp>
          <p:nvSpPr>
            <p:cNvPr id="134" name="object 60">
              <a:extLst>
                <a:ext uri="{FF2B5EF4-FFF2-40B4-BE49-F238E27FC236}">
                  <a16:creationId xmlns:a16="http://schemas.microsoft.com/office/drawing/2014/main" id="{A1D371E7-5BA3-987F-4710-19624E86F55E}"/>
                </a:ext>
              </a:extLst>
            </p:cNvPr>
            <p:cNvSpPr/>
            <p:nvPr/>
          </p:nvSpPr>
          <p:spPr>
            <a:xfrm>
              <a:off x="4151882" y="3645884"/>
              <a:ext cx="839469" cy="529590"/>
            </a:xfrm>
            <a:custGeom>
              <a:avLst/>
              <a:gdLst/>
              <a:ahLst/>
              <a:cxnLst/>
              <a:rect l="l" t="t" r="r" b="b"/>
              <a:pathLst>
                <a:path w="839470" h="529589">
                  <a:moveTo>
                    <a:pt x="0" y="0"/>
                  </a:moveTo>
                  <a:lnTo>
                    <a:pt x="0" y="529435"/>
                  </a:lnTo>
                  <a:lnTo>
                    <a:pt x="838901" y="529435"/>
                  </a:lnTo>
                </a:path>
              </a:pathLst>
            </a:custGeom>
            <a:ln w="3544">
              <a:solidFill>
                <a:srgbClr val="000000"/>
              </a:solidFill>
            </a:ln>
          </p:spPr>
          <p:txBody>
            <a:bodyPr wrap="square" lIns="0" tIns="0" rIns="0" bIns="0" rtlCol="0"/>
            <a:lstStyle/>
            <a:p>
              <a:endParaRPr/>
            </a:p>
          </p:txBody>
        </p:sp>
        <p:sp>
          <p:nvSpPr>
            <p:cNvPr id="135" name="object 61">
              <a:extLst>
                <a:ext uri="{FF2B5EF4-FFF2-40B4-BE49-F238E27FC236}">
                  <a16:creationId xmlns:a16="http://schemas.microsoft.com/office/drawing/2014/main" id="{9645E609-50A1-997B-AD44-688EE7A4C840}"/>
                </a:ext>
              </a:extLst>
            </p:cNvPr>
            <p:cNvSpPr/>
            <p:nvPr/>
          </p:nvSpPr>
          <p:spPr>
            <a:xfrm>
              <a:off x="4151882" y="3645884"/>
              <a:ext cx="839469" cy="529590"/>
            </a:xfrm>
            <a:custGeom>
              <a:avLst/>
              <a:gdLst/>
              <a:ahLst/>
              <a:cxnLst/>
              <a:rect l="l" t="t" r="r" b="b"/>
              <a:pathLst>
                <a:path w="839470" h="529589">
                  <a:moveTo>
                    <a:pt x="0" y="0"/>
                  </a:moveTo>
                  <a:lnTo>
                    <a:pt x="838901" y="0"/>
                  </a:lnTo>
                  <a:lnTo>
                    <a:pt x="838901" y="529435"/>
                  </a:lnTo>
                </a:path>
              </a:pathLst>
            </a:custGeom>
            <a:ln w="3544">
              <a:solidFill>
                <a:srgbClr val="000000"/>
              </a:solidFill>
            </a:ln>
          </p:spPr>
          <p:txBody>
            <a:bodyPr wrap="square" lIns="0" tIns="0" rIns="0" bIns="0" rtlCol="0"/>
            <a:lstStyle/>
            <a:p>
              <a:endParaRPr/>
            </a:p>
          </p:txBody>
        </p:sp>
        <p:sp>
          <p:nvSpPr>
            <p:cNvPr id="136" name="object 62">
              <a:extLst>
                <a:ext uri="{FF2B5EF4-FFF2-40B4-BE49-F238E27FC236}">
                  <a16:creationId xmlns:a16="http://schemas.microsoft.com/office/drawing/2014/main" id="{09103B3E-1F70-83D3-39D7-979D1BB4AC89}"/>
                </a:ext>
              </a:extLst>
            </p:cNvPr>
            <p:cNvSpPr txBox="1"/>
            <p:nvPr/>
          </p:nvSpPr>
          <p:spPr>
            <a:xfrm>
              <a:off x="4153673" y="3693123"/>
              <a:ext cx="835660" cy="389890"/>
            </a:xfrm>
            <a:prstGeom prst="rect">
              <a:avLst/>
            </a:prstGeom>
          </p:spPr>
          <p:txBody>
            <a:bodyPr vert="horz" wrap="square" lIns="0" tIns="12065" rIns="0" bIns="0" rtlCol="0">
              <a:spAutoFit/>
            </a:bodyPr>
            <a:lstStyle/>
            <a:p>
              <a:pPr marL="86995" marR="80010">
                <a:lnSpc>
                  <a:spcPct val="108600"/>
                </a:lnSpc>
                <a:spcBef>
                  <a:spcPts val="95"/>
                </a:spcBef>
              </a:pPr>
              <a:r>
                <a:rPr sz="1100" spc="195" dirty="0">
                  <a:latin typeface="宋体"/>
                  <a:cs typeface="宋体"/>
                </a:rPr>
                <a:t>质量事</a:t>
              </a:r>
              <a:r>
                <a:rPr sz="1100" spc="145" dirty="0">
                  <a:latin typeface="宋体"/>
                  <a:cs typeface="宋体"/>
                </a:rPr>
                <a:t>故 </a:t>
              </a:r>
              <a:r>
                <a:rPr sz="1100" spc="195" dirty="0">
                  <a:latin typeface="宋体"/>
                  <a:cs typeface="宋体"/>
                </a:rPr>
                <a:t>指数收</a:t>
              </a:r>
              <a:r>
                <a:rPr sz="1100" spc="190" dirty="0">
                  <a:latin typeface="宋体"/>
                  <a:cs typeface="宋体"/>
                </a:rPr>
                <a:t>集</a:t>
              </a:r>
              <a:endParaRPr sz="1100">
                <a:latin typeface="宋体"/>
                <a:cs typeface="宋体"/>
              </a:endParaRPr>
            </a:p>
          </p:txBody>
        </p:sp>
        <p:sp>
          <p:nvSpPr>
            <p:cNvPr id="137" name="object 63">
              <a:extLst>
                <a:ext uri="{FF2B5EF4-FFF2-40B4-BE49-F238E27FC236}">
                  <a16:creationId xmlns:a16="http://schemas.microsoft.com/office/drawing/2014/main" id="{80FE01B2-90AD-8696-F230-4CC609746B72}"/>
                </a:ext>
              </a:extLst>
            </p:cNvPr>
            <p:cNvSpPr/>
            <p:nvPr/>
          </p:nvSpPr>
          <p:spPr>
            <a:xfrm>
              <a:off x="5223775" y="3525866"/>
              <a:ext cx="979169" cy="649605"/>
            </a:xfrm>
            <a:custGeom>
              <a:avLst/>
              <a:gdLst/>
              <a:ahLst/>
              <a:cxnLst/>
              <a:rect l="l" t="t" r="r" b="b"/>
              <a:pathLst>
                <a:path w="979170" h="649604">
                  <a:moveTo>
                    <a:pt x="978828" y="0"/>
                  </a:moveTo>
                  <a:lnTo>
                    <a:pt x="839066" y="120018"/>
                  </a:lnTo>
                  <a:lnTo>
                    <a:pt x="839066" y="649453"/>
                  </a:lnTo>
                  <a:lnTo>
                    <a:pt x="978828" y="529576"/>
                  </a:lnTo>
                  <a:lnTo>
                    <a:pt x="978828" y="0"/>
                  </a:lnTo>
                  <a:close/>
                </a:path>
                <a:path w="979170" h="649604">
                  <a:moveTo>
                    <a:pt x="978828" y="0"/>
                  </a:moveTo>
                  <a:lnTo>
                    <a:pt x="139926" y="0"/>
                  </a:lnTo>
                  <a:lnTo>
                    <a:pt x="0" y="120018"/>
                  </a:lnTo>
                  <a:lnTo>
                    <a:pt x="839066" y="120018"/>
                  </a:lnTo>
                  <a:lnTo>
                    <a:pt x="978828" y="0"/>
                  </a:lnTo>
                  <a:close/>
                </a:path>
              </a:pathLst>
            </a:custGeom>
            <a:solidFill>
              <a:srgbClr val="009999"/>
            </a:solidFill>
          </p:spPr>
          <p:txBody>
            <a:bodyPr wrap="square" lIns="0" tIns="0" rIns="0" bIns="0" rtlCol="0"/>
            <a:lstStyle/>
            <a:p>
              <a:endParaRPr/>
            </a:p>
          </p:txBody>
        </p:sp>
        <p:sp>
          <p:nvSpPr>
            <p:cNvPr id="138" name="object 64">
              <a:extLst>
                <a:ext uri="{FF2B5EF4-FFF2-40B4-BE49-F238E27FC236}">
                  <a16:creationId xmlns:a16="http://schemas.microsoft.com/office/drawing/2014/main" id="{FD487052-6A5E-8796-BB1E-6EC60B6DEC4E}"/>
                </a:ext>
              </a:extLst>
            </p:cNvPr>
            <p:cNvSpPr/>
            <p:nvPr/>
          </p:nvSpPr>
          <p:spPr>
            <a:xfrm>
              <a:off x="5223775" y="3525866"/>
              <a:ext cx="979169" cy="649605"/>
            </a:xfrm>
            <a:custGeom>
              <a:avLst/>
              <a:gdLst/>
              <a:ahLst/>
              <a:cxnLst/>
              <a:rect l="l" t="t" r="r" b="b"/>
              <a:pathLst>
                <a:path w="979170" h="649604">
                  <a:moveTo>
                    <a:pt x="0" y="120018"/>
                  </a:moveTo>
                  <a:lnTo>
                    <a:pt x="839066" y="120018"/>
                  </a:lnTo>
                  <a:lnTo>
                    <a:pt x="839066" y="649453"/>
                  </a:lnTo>
                  <a:lnTo>
                    <a:pt x="978828" y="529576"/>
                  </a:lnTo>
                  <a:lnTo>
                    <a:pt x="978828" y="0"/>
                  </a:lnTo>
                  <a:lnTo>
                    <a:pt x="839066" y="120018"/>
                  </a:lnTo>
                  <a:lnTo>
                    <a:pt x="978828" y="0"/>
                  </a:lnTo>
                  <a:lnTo>
                    <a:pt x="139926" y="0"/>
                  </a:lnTo>
                  <a:lnTo>
                    <a:pt x="0" y="120018"/>
                  </a:lnTo>
                  <a:close/>
                </a:path>
              </a:pathLst>
            </a:custGeom>
            <a:ln w="3556">
              <a:solidFill>
                <a:srgbClr val="000000"/>
              </a:solidFill>
            </a:ln>
          </p:spPr>
          <p:txBody>
            <a:bodyPr wrap="square" lIns="0" tIns="0" rIns="0" bIns="0" rtlCol="0"/>
            <a:lstStyle/>
            <a:p>
              <a:endParaRPr/>
            </a:p>
          </p:txBody>
        </p:sp>
        <p:sp>
          <p:nvSpPr>
            <p:cNvPr id="139" name="object 65">
              <a:extLst>
                <a:ext uri="{FF2B5EF4-FFF2-40B4-BE49-F238E27FC236}">
                  <a16:creationId xmlns:a16="http://schemas.microsoft.com/office/drawing/2014/main" id="{87813A3F-AFBF-A074-B4F2-A6EBE66F577E}"/>
                </a:ext>
              </a:extLst>
            </p:cNvPr>
            <p:cNvSpPr/>
            <p:nvPr/>
          </p:nvSpPr>
          <p:spPr>
            <a:xfrm>
              <a:off x="5223775" y="3647464"/>
              <a:ext cx="839469" cy="526415"/>
            </a:xfrm>
            <a:custGeom>
              <a:avLst/>
              <a:gdLst/>
              <a:ahLst/>
              <a:cxnLst/>
              <a:rect l="l" t="t" r="r" b="b"/>
              <a:pathLst>
                <a:path w="839470" h="526414">
                  <a:moveTo>
                    <a:pt x="0" y="526163"/>
                  </a:moveTo>
                  <a:lnTo>
                    <a:pt x="838967" y="526163"/>
                  </a:lnTo>
                  <a:lnTo>
                    <a:pt x="838967" y="0"/>
                  </a:lnTo>
                  <a:lnTo>
                    <a:pt x="0" y="0"/>
                  </a:lnTo>
                  <a:lnTo>
                    <a:pt x="0" y="526163"/>
                  </a:lnTo>
                  <a:close/>
                </a:path>
              </a:pathLst>
            </a:custGeom>
            <a:solidFill>
              <a:srgbClr val="00FFFF"/>
            </a:solidFill>
          </p:spPr>
          <p:txBody>
            <a:bodyPr wrap="square" lIns="0" tIns="0" rIns="0" bIns="0" rtlCol="0"/>
            <a:lstStyle/>
            <a:p>
              <a:endParaRPr/>
            </a:p>
          </p:txBody>
        </p:sp>
        <p:sp>
          <p:nvSpPr>
            <p:cNvPr id="140" name="object 66">
              <a:extLst>
                <a:ext uri="{FF2B5EF4-FFF2-40B4-BE49-F238E27FC236}">
                  <a16:creationId xmlns:a16="http://schemas.microsoft.com/office/drawing/2014/main" id="{187868CE-72EA-BB38-F5C3-5629698D7721}"/>
                </a:ext>
              </a:extLst>
            </p:cNvPr>
            <p:cNvSpPr/>
            <p:nvPr/>
          </p:nvSpPr>
          <p:spPr>
            <a:xfrm>
              <a:off x="5223775" y="3645884"/>
              <a:ext cx="839469" cy="529590"/>
            </a:xfrm>
            <a:custGeom>
              <a:avLst/>
              <a:gdLst/>
              <a:ahLst/>
              <a:cxnLst/>
              <a:rect l="l" t="t" r="r" b="b"/>
              <a:pathLst>
                <a:path w="839470" h="529589">
                  <a:moveTo>
                    <a:pt x="0" y="0"/>
                  </a:moveTo>
                  <a:lnTo>
                    <a:pt x="0" y="529435"/>
                  </a:lnTo>
                  <a:lnTo>
                    <a:pt x="839066" y="529435"/>
                  </a:lnTo>
                </a:path>
              </a:pathLst>
            </a:custGeom>
            <a:ln w="3544">
              <a:solidFill>
                <a:srgbClr val="000000"/>
              </a:solidFill>
            </a:ln>
          </p:spPr>
          <p:txBody>
            <a:bodyPr wrap="square" lIns="0" tIns="0" rIns="0" bIns="0" rtlCol="0"/>
            <a:lstStyle/>
            <a:p>
              <a:endParaRPr/>
            </a:p>
          </p:txBody>
        </p:sp>
        <p:sp>
          <p:nvSpPr>
            <p:cNvPr id="141" name="object 67">
              <a:extLst>
                <a:ext uri="{FF2B5EF4-FFF2-40B4-BE49-F238E27FC236}">
                  <a16:creationId xmlns:a16="http://schemas.microsoft.com/office/drawing/2014/main" id="{E887816E-C08E-A043-2CFC-514961EFD5A1}"/>
                </a:ext>
              </a:extLst>
            </p:cNvPr>
            <p:cNvSpPr/>
            <p:nvPr/>
          </p:nvSpPr>
          <p:spPr>
            <a:xfrm>
              <a:off x="5223775" y="3645884"/>
              <a:ext cx="839469" cy="529590"/>
            </a:xfrm>
            <a:custGeom>
              <a:avLst/>
              <a:gdLst/>
              <a:ahLst/>
              <a:cxnLst/>
              <a:rect l="l" t="t" r="r" b="b"/>
              <a:pathLst>
                <a:path w="839470" h="529589">
                  <a:moveTo>
                    <a:pt x="0" y="0"/>
                  </a:moveTo>
                  <a:lnTo>
                    <a:pt x="839066" y="0"/>
                  </a:lnTo>
                  <a:lnTo>
                    <a:pt x="839066" y="529435"/>
                  </a:lnTo>
                </a:path>
              </a:pathLst>
            </a:custGeom>
            <a:ln w="3544">
              <a:solidFill>
                <a:srgbClr val="000000"/>
              </a:solidFill>
            </a:ln>
          </p:spPr>
          <p:txBody>
            <a:bodyPr wrap="square" lIns="0" tIns="0" rIns="0" bIns="0" rtlCol="0"/>
            <a:lstStyle/>
            <a:p>
              <a:endParaRPr/>
            </a:p>
          </p:txBody>
        </p:sp>
        <p:sp>
          <p:nvSpPr>
            <p:cNvPr id="142" name="object 68">
              <a:extLst>
                <a:ext uri="{FF2B5EF4-FFF2-40B4-BE49-F238E27FC236}">
                  <a16:creationId xmlns:a16="http://schemas.microsoft.com/office/drawing/2014/main" id="{2E3C4D0F-E4AC-0CDF-01B2-9CFEBC438339}"/>
                </a:ext>
              </a:extLst>
            </p:cNvPr>
            <p:cNvSpPr txBox="1"/>
            <p:nvPr/>
          </p:nvSpPr>
          <p:spPr>
            <a:xfrm>
              <a:off x="5225566" y="3693264"/>
              <a:ext cx="835660" cy="398145"/>
            </a:xfrm>
            <a:prstGeom prst="rect">
              <a:avLst/>
            </a:prstGeom>
          </p:spPr>
          <p:txBody>
            <a:bodyPr vert="horz" wrap="square" lIns="0" tIns="12065" rIns="0" bIns="0" rtlCol="0">
              <a:spAutoFit/>
            </a:bodyPr>
            <a:lstStyle/>
            <a:p>
              <a:pPr marL="87630" marR="80010">
                <a:lnSpc>
                  <a:spcPct val="111100"/>
                </a:lnSpc>
                <a:spcBef>
                  <a:spcPts val="95"/>
                </a:spcBef>
              </a:pPr>
              <a:r>
                <a:rPr sz="1100" spc="195" dirty="0">
                  <a:latin typeface="宋体"/>
                  <a:cs typeface="宋体"/>
                </a:rPr>
                <a:t>工程获</a:t>
              </a:r>
              <a:r>
                <a:rPr sz="1100" spc="145" dirty="0">
                  <a:latin typeface="宋体"/>
                  <a:cs typeface="宋体"/>
                </a:rPr>
                <a:t>奖 </a:t>
              </a:r>
              <a:r>
                <a:rPr sz="1100" spc="195" dirty="0">
                  <a:latin typeface="宋体"/>
                  <a:cs typeface="宋体"/>
                </a:rPr>
                <a:t>指数收</a:t>
              </a:r>
              <a:r>
                <a:rPr sz="1100" spc="190" dirty="0">
                  <a:latin typeface="宋体"/>
                  <a:cs typeface="宋体"/>
                </a:rPr>
                <a:t>集</a:t>
              </a:r>
              <a:endParaRPr sz="1100">
                <a:latin typeface="宋体"/>
                <a:cs typeface="宋体"/>
              </a:endParaRPr>
            </a:p>
          </p:txBody>
        </p:sp>
        <p:sp>
          <p:nvSpPr>
            <p:cNvPr id="143" name="object 69">
              <a:extLst>
                <a:ext uri="{FF2B5EF4-FFF2-40B4-BE49-F238E27FC236}">
                  <a16:creationId xmlns:a16="http://schemas.microsoft.com/office/drawing/2014/main" id="{AE5FA075-5928-CEBF-91AA-6ACD71DEA763}"/>
                </a:ext>
              </a:extLst>
            </p:cNvPr>
            <p:cNvSpPr/>
            <p:nvPr/>
          </p:nvSpPr>
          <p:spPr>
            <a:xfrm>
              <a:off x="1992409" y="3162707"/>
              <a:ext cx="7970520" cy="480059"/>
            </a:xfrm>
            <a:custGeom>
              <a:avLst/>
              <a:gdLst/>
              <a:ahLst/>
              <a:cxnLst/>
              <a:rect l="l" t="t" r="r" b="b"/>
              <a:pathLst>
                <a:path w="7970520" h="480060">
                  <a:moveTo>
                    <a:pt x="7970124" y="0"/>
                  </a:moveTo>
                  <a:lnTo>
                    <a:pt x="7830362" y="119877"/>
                  </a:lnTo>
                  <a:lnTo>
                    <a:pt x="7830362" y="479792"/>
                  </a:lnTo>
                  <a:lnTo>
                    <a:pt x="7970124" y="359773"/>
                  </a:lnTo>
                  <a:lnTo>
                    <a:pt x="7970124" y="0"/>
                  </a:lnTo>
                  <a:close/>
                </a:path>
                <a:path w="7970520" h="480060">
                  <a:moveTo>
                    <a:pt x="7970124" y="0"/>
                  </a:moveTo>
                  <a:lnTo>
                    <a:pt x="139827" y="0"/>
                  </a:lnTo>
                  <a:lnTo>
                    <a:pt x="0" y="119877"/>
                  </a:lnTo>
                  <a:lnTo>
                    <a:pt x="7830362" y="119877"/>
                  </a:lnTo>
                  <a:lnTo>
                    <a:pt x="7970124" y="0"/>
                  </a:lnTo>
                  <a:close/>
                </a:path>
              </a:pathLst>
            </a:custGeom>
            <a:solidFill>
              <a:srgbClr val="2A4671"/>
            </a:solidFill>
          </p:spPr>
          <p:txBody>
            <a:bodyPr wrap="square" lIns="0" tIns="0" rIns="0" bIns="0" rtlCol="0"/>
            <a:lstStyle/>
            <a:p>
              <a:endParaRPr/>
            </a:p>
          </p:txBody>
        </p:sp>
        <p:sp>
          <p:nvSpPr>
            <p:cNvPr id="144" name="object 70">
              <a:extLst>
                <a:ext uri="{FF2B5EF4-FFF2-40B4-BE49-F238E27FC236}">
                  <a16:creationId xmlns:a16="http://schemas.microsoft.com/office/drawing/2014/main" id="{DBB02B20-EE5E-D6EC-33A9-A86627EA4831}"/>
                </a:ext>
              </a:extLst>
            </p:cNvPr>
            <p:cNvSpPr/>
            <p:nvPr/>
          </p:nvSpPr>
          <p:spPr>
            <a:xfrm>
              <a:off x="1992409" y="3162707"/>
              <a:ext cx="7970520" cy="480059"/>
            </a:xfrm>
            <a:custGeom>
              <a:avLst/>
              <a:gdLst/>
              <a:ahLst/>
              <a:cxnLst/>
              <a:rect l="l" t="t" r="r" b="b"/>
              <a:pathLst>
                <a:path w="7970520" h="480060">
                  <a:moveTo>
                    <a:pt x="0" y="119877"/>
                  </a:moveTo>
                  <a:lnTo>
                    <a:pt x="7830362" y="119877"/>
                  </a:lnTo>
                  <a:lnTo>
                    <a:pt x="7830362" y="479792"/>
                  </a:lnTo>
                  <a:lnTo>
                    <a:pt x="7970124" y="359773"/>
                  </a:lnTo>
                  <a:lnTo>
                    <a:pt x="7970124" y="0"/>
                  </a:lnTo>
                  <a:lnTo>
                    <a:pt x="7830362" y="119877"/>
                  </a:lnTo>
                  <a:lnTo>
                    <a:pt x="7970124" y="0"/>
                  </a:lnTo>
                  <a:lnTo>
                    <a:pt x="139827" y="0"/>
                  </a:lnTo>
                  <a:lnTo>
                    <a:pt x="0" y="119877"/>
                  </a:lnTo>
                  <a:close/>
                </a:path>
              </a:pathLst>
            </a:custGeom>
            <a:ln w="3386">
              <a:solidFill>
                <a:srgbClr val="000000"/>
              </a:solidFill>
            </a:ln>
          </p:spPr>
          <p:txBody>
            <a:bodyPr wrap="square" lIns="0" tIns="0" rIns="0" bIns="0" rtlCol="0"/>
            <a:lstStyle/>
            <a:p>
              <a:endParaRPr/>
            </a:p>
          </p:txBody>
        </p:sp>
        <p:sp>
          <p:nvSpPr>
            <p:cNvPr id="145" name="object 71">
              <a:extLst>
                <a:ext uri="{FF2B5EF4-FFF2-40B4-BE49-F238E27FC236}">
                  <a16:creationId xmlns:a16="http://schemas.microsoft.com/office/drawing/2014/main" id="{8A6B460B-43E8-4904-A762-BE85CD8906DA}"/>
                </a:ext>
              </a:extLst>
            </p:cNvPr>
            <p:cNvSpPr/>
            <p:nvPr/>
          </p:nvSpPr>
          <p:spPr>
            <a:xfrm>
              <a:off x="1992409" y="3284390"/>
              <a:ext cx="7830820" cy="356870"/>
            </a:xfrm>
            <a:custGeom>
              <a:avLst/>
              <a:gdLst/>
              <a:ahLst/>
              <a:cxnLst/>
              <a:rect l="l" t="t" r="r" b="b"/>
              <a:pathLst>
                <a:path w="7830820" h="356870">
                  <a:moveTo>
                    <a:pt x="0" y="356417"/>
                  </a:moveTo>
                  <a:lnTo>
                    <a:pt x="7830297" y="356416"/>
                  </a:lnTo>
                  <a:lnTo>
                    <a:pt x="7830296" y="0"/>
                  </a:lnTo>
                  <a:lnTo>
                    <a:pt x="0" y="0"/>
                  </a:lnTo>
                  <a:lnTo>
                    <a:pt x="0" y="356417"/>
                  </a:lnTo>
                  <a:close/>
                </a:path>
              </a:pathLst>
            </a:custGeom>
            <a:solidFill>
              <a:srgbClr val="4677BE"/>
            </a:solidFill>
          </p:spPr>
          <p:txBody>
            <a:bodyPr wrap="square" lIns="0" tIns="0" rIns="0" bIns="0" rtlCol="0"/>
            <a:lstStyle/>
            <a:p>
              <a:endParaRPr/>
            </a:p>
          </p:txBody>
        </p:sp>
        <p:sp>
          <p:nvSpPr>
            <p:cNvPr id="146" name="object 72">
              <a:extLst>
                <a:ext uri="{FF2B5EF4-FFF2-40B4-BE49-F238E27FC236}">
                  <a16:creationId xmlns:a16="http://schemas.microsoft.com/office/drawing/2014/main" id="{1C845F74-6B1F-63E8-57BE-D00F0DF745FA}"/>
                </a:ext>
              </a:extLst>
            </p:cNvPr>
            <p:cNvSpPr txBox="1"/>
            <p:nvPr/>
          </p:nvSpPr>
          <p:spPr>
            <a:xfrm>
              <a:off x="1994201" y="3282585"/>
              <a:ext cx="7836534" cy="361315"/>
            </a:xfrm>
            <a:prstGeom prst="rect">
              <a:avLst/>
            </a:prstGeom>
            <a:ln w="3386">
              <a:solidFill>
                <a:srgbClr val="000000"/>
              </a:solidFill>
            </a:ln>
          </p:spPr>
          <p:txBody>
            <a:bodyPr vert="horz" wrap="square" lIns="0" tIns="70485" rIns="0" bIns="0" rtlCol="0">
              <a:spAutoFit/>
            </a:bodyPr>
            <a:lstStyle/>
            <a:p>
              <a:pPr marL="2427605">
                <a:lnSpc>
                  <a:spcPct val="100000"/>
                </a:lnSpc>
                <a:spcBef>
                  <a:spcPts val="555"/>
                </a:spcBef>
              </a:pPr>
              <a:r>
                <a:rPr sz="1300" spc="254" dirty="0">
                  <a:latin typeface="宋体"/>
                  <a:cs typeface="宋体"/>
                </a:rPr>
                <a:t>角色权限设置与用户个性界面定</a:t>
              </a:r>
              <a:r>
                <a:rPr sz="1300" spc="250" dirty="0">
                  <a:latin typeface="宋体"/>
                  <a:cs typeface="宋体"/>
                </a:rPr>
                <a:t>制</a:t>
              </a:r>
              <a:endParaRPr sz="1300">
                <a:latin typeface="宋体"/>
                <a:cs typeface="宋体"/>
              </a:endParaRPr>
            </a:p>
          </p:txBody>
        </p:sp>
        <p:sp>
          <p:nvSpPr>
            <p:cNvPr id="147" name="object 73">
              <a:extLst>
                <a:ext uri="{FF2B5EF4-FFF2-40B4-BE49-F238E27FC236}">
                  <a16:creationId xmlns:a16="http://schemas.microsoft.com/office/drawing/2014/main" id="{9CE0A2E1-D012-3970-BF90-468F5E590391}"/>
                </a:ext>
              </a:extLst>
            </p:cNvPr>
            <p:cNvSpPr txBox="1"/>
            <p:nvPr/>
          </p:nvSpPr>
          <p:spPr>
            <a:xfrm>
              <a:off x="5211826" y="6455765"/>
              <a:ext cx="231140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宋体"/>
                  <a:cs typeface="宋体"/>
                </a:rPr>
                <a:t>系统总体概念设计方案</a:t>
              </a:r>
              <a:endParaRPr sz="1800">
                <a:latin typeface="宋体"/>
                <a:cs typeface="宋体"/>
              </a:endParaRPr>
            </a:p>
          </p:txBody>
        </p:sp>
      </p:grpSp>
    </p:spTree>
    <p:extLst>
      <p:ext uri="{BB962C8B-B14F-4D97-AF65-F5344CB8AC3E}">
        <p14:creationId xmlns:p14="http://schemas.microsoft.com/office/powerpoint/2010/main" val="39518324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250" y="519125"/>
            <a:ext cx="5309870" cy="391795"/>
          </a:xfrm>
          <a:prstGeom prst="rect">
            <a:avLst/>
          </a:prstGeom>
        </p:spPr>
        <p:txBody>
          <a:bodyPr vert="horz" wrap="square" lIns="0" tIns="12700" rIns="0" bIns="0" rtlCol="0">
            <a:spAutoFit/>
          </a:bodyPr>
          <a:lstStyle/>
          <a:p>
            <a:pPr marL="12700">
              <a:lnSpc>
                <a:spcPct val="100000"/>
              </a:lnSpc>
              <a:spcBef>
                <a:spcPts val="100"/>
              </a:spcBef>
            </a:pPr>
            <a:r>
              <a:rPr sz="2400" b="1" spc="195" dirty="0">
                <a:latin typeface="微软雅黑"/>
                <a:cs typeface="微软雅黑"/>
              </a:rPr>
              <a:t>3.</a:t>
            </a:r>
            <a:r>
              <a:rPr sz="2400" b="1" spc="200" dirty="0">
                <a:latin typeface="微软雅黑"/>
                <a:cs typeface="微软雅黑"/>
              </a:rPr>
              <a:t>建筑工程质量指数编</a:t>
            </a:r>
            <a:r>
              <a:rPr sz="2400" b="1" spc="190" dirty="0">
                <a:latin typeface="微软雅黑"/>
                <a:cs typeface="微软雅黑"/>
              </a:rPr>
              <a:t>制</a:t>
            </a:r>
            <a:r>
              <a:rPr sz="2400" b="1" spc="200" dirty="0">
                <a:latin typeface="微软雅黑"/>
                <a:cs typeface="微软雅黑"/>
              </a:rPr>
              <a:t>与发</a:t>
            </a:r>
            <a:r>
              <a:rPr sz="2400" b="1" spc="190" dirty="0">
                <a:latin typeface="微软雅黑"/>
                <a:cs typeface="微软雅黑"/>
              </a:rPr>
              <a:t>布</a:t>
            </a:r>
            <a:r>
              <a:rPr sz="2400" b="1" spc="200" dirty="0">
                <a:latin typeface="微软雅黑"/>
                <a:cs typeface="微软雅黑"/>
              </a:rPr>
              <a:t>系统</a:t>
            </a:r>
            <a:endParaRPr sz="2400" dirty="0">
              <a:latin typeface="微软雅黑"/>
              <a:cs typeface="微软雅黑"/>
            </a:endParaRPr>
          </a:p>
        </p:txBody>
      </p:sp>
      <p:sp>
        <p:nvSpPr>
          <p:cNvPr id="3" name="object 3"/>
          <p:cNvSpPr txBox="1"/>
          <p:nvPr/>
        </p:nvSpPr>
        <p:spPr>
          <a:xfrm>
            <a:off x="773074" y="1118743"/>
            <a:ext cx="605853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微软雅黑"/>
                <a:cs typeface="微软雅黑"/>
              </a:rPr>
              <a:t>3</a:t>
            </a:r>
            <a:r>
              <a:rPr sz="2000" b="1" spc="-400" dirty="0">
                <a:latin typeface="微软雅黑"/>
                <a:cs typeface="微软雅黑"/>
              </a:rPr>
              <a:t> </a:t>
            </a:r>
            <a:r>
              <a:rPr sz="2000" b="1" dirty="0">
                <a:latin typeface="微软雅黑"/>
                <a:cs typeface="微软雅黑"/>
              </a:rPr>
              <a:t>.</a:t>
            </a:r>
            <a:r>
              <a:rPr sz="2000" b="1" spc="-400" dirty="0">
                <a:latin typeface="微软雅黑"/>
                <a:cs typeface="微软雅黑"/>
              </a:rPr>
              <a:t> </a:t>
            </a:r>
            <a:r>
              <a:rPr sz="2000" b="1" dirty="0">
                <a:latin typeface="微软雅黑"/>
                <a:cs typeface="微软雅黑"/>
              </a:rPr>
              <a:t>2</a:t>
            </a:r>
            <a:r>
              <a:rPr sz="2000" b="1" spc="-395" dirty="0">
                <a:latin typeface="微软雅黑"/>
                <a:cs typeface="微软雅黑"/>
              </a:rPr>
              <a:t> </a:t>
            </a:r>
            <a:r>
              <a:rPr sz="2000" b="1" spc="200" dirty="0">
                <a:latin typeface="微软雅黑"/>
                <a:cs typeface="微软雅黑"/>
              </a:rPr>
              <a:t>建筑工程</a:t>
            </a:r>
            <a:r>
              <a:rPr sz="2000" b="1" spc="190" dirty="0">
                <a:latin typeface="微软雅黑"/>
                <a:cs typeface="微软雅黑"/>
              </a:rPr>
              <a:t>质量</a:t>
            </a:r>
            <a:r>
              <a:rPr sz="2000" b="1" spc="200" dirty="0">
                <a:latin typeface="微软雅黑"/>
                <a:cs typeface="微软雅黑"/>
              </a:rPr>
              <a:t>指</a:t>
            </a:r>
            <a:r>
              <a:rPr sz="2000" b="1" spc="190" dirty="0">
                <a:latin typeface="微软雅黑"/>
                <a:cs typeface="微软雅黑"/>
              </a:rPr>
              <a:t>数编</a:t>
            </a:r>
            <a:r>
              <a:rPr sz="2000" b="1" spc="200" dirty="0">
                <a:latin typeface="微软雅黑"/>
                <a:cs typeface="微软雅黑"/>
              </a:rPr>
              <a:t>制</a:t>
            </a:r>
            <a:r>
              <a:rPr sz="2000" b="1" spc="190" dirty="0">
                <a:latin typeface="微软雅黑"/>
                <a:cs typeface="微软雅黑"/>
              </a:rPr>
              <a:t>与发</a:t>
            </a:r>
            <a:r>
              <a:rPr sz="2000" b="1" spc="200" dirty="0">
                <a:latin typeface="微软雅黑"/>
                <a:cs typeface="微软雅黑"/>
              </a:rPr>
              <a:t>布</a:t>
            </a:r>
            <a:r>
              <a:rPr sz="2000" b="1" spc="190" dirty="0">
                <a:latin typeface="微软雅黑"/>
                <a:cs typeface="微软雅黑"/>
              </a:rPr>
              <a:t>系统</a:t>
            </a:r>
            <a:r>
              <a:rPr sz="2000" b="1" spc="200" dirty="0">
                <a:latin typeface="微软雅黑"/>
                <a:cs typeface="微软雅黑"/>
              </a:rPr>
              <a:t>的</a:t>
            </a:r>
            <a:r>
              <a:rPr sz="2000" b="1" spc="190" dirty="0">
                <a:latin typeface="微软雅黑"/>
                <a:cs typeface="微软雅黑"/>
              </a:rPr>
              <a:t>结构</a:t>
            </a:r>
            <a:r>
              <a:rPr sz="2000" b="1" spc="200" dirty="0">
                <a:latin typeface="微软雅黑"/>
                <a:cs typeface="微软雅黑"/>
              </a:rPr>
              <a:t>设</a:t>
            </a:r>
            <a:r>
              <a:rPr sz="2000" b="1" dirty="0">
                <a:latin typeface="微软雅黑"/>
                <a:cs typeface="微软雅黑"/>
              </a:rPr>
              <a:t>计</a:t>
            </a:r>
            <a:endParaRPr sz="2000">
              <a:latin typeface="微软雅黑"/>
              <a:cs typeface="微软雅黑"/>
            </a:endParaRPr>
          </a:p>
        </p:txBody>
      </p:sp>
      <p:sp>
        <p:nvSpPr>
          <p:cNvPr id="6" name="object 6"/>
          <p:cNvSpPr/>
          <p:nvPr/>
        </p:nvSpPr>
        <p:spPr>
          <a:xfrm>
            <a:off x="2230788" y="1545787"/>
            <a:ext cx="8143079" cy="4656666"/>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654422" y="6270447"/>
            <a:ext cx="32258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宋体"/>
                <a:cs typeface="宋体"/>
              </a:rPr>
              <a:t>建筑工程质量指数系统功能框架</a:t>
            </a:r>
            <a:endParaRPr sz="1800">
              <a:latin typeface="宋体"/>
              <a:cs typeface="宋体"/>
            </a:endParaRPr>
          </a:p>
        </p:txBody>
      </p:sp>
      <p:pic>
        <p:nvPicPr>
          <p:cNvPr id="4" name="luvvoice.com-20240823-bOX1">
            <a:hlinkClick r:id="" action="ppaction://media"/>
            <a:extLst>
              <a:ext uri="{FF2B5EF4-FFF2-40B4-BE49-F238E27FC236}">
                <a16:creationId xmlns:a16="http://schemas.microsoft.com/office/drawing/2014/main" id="{BFECB903-4F01-97F0-B8A6-6EBB476EC1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7250" y="519125"/>
            <a:ext cx="5309870" cy="391795"/>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3" name="object 3"/>
          <p:cNvSpPr txBox="1"/>
          <p:nvPr/>
        </p:nvSpPr>
        <p:spPr>
          <a:xfrm>
            <a:off x="773074" y="1118743"/>
            <a:ext cx="605853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微软雅黑"/>
                <a:cs typeface="微软雅黑"/>
              </a:rPr>
              <a:t>3</a:t>
            </a:r>
            <a:r>
              <a:rPr sz="2000" b="1" spc="-400" dirty="0">
                <a:latin typeface="微软雅黑"/>
                <a:cs typeface="微软雅黑"/>
              </a:rPr>
              <a:t> </a:t>
            </a:r>
            <a:r>
              <a:rPr sz="2000" b="1" dirty="0">
                <a:latin typeface="微软雅黑"/>
                <a:cs typeface="微软雅黑"/>
              </a:rPr>
              <a:t>.</a:t>
            </a:r>
            <a:r>
              <a:rPr sz="2000" b="1" spc="-400" dirty="0">
                <a:latin typeface="微软雅黑"/>
                <a:cs typeface="微软雅黑"/>
              </a:rPr>
              <a:t> </a:t>
            </a:r>
            <a:r>
              <a:rPr sz="2000" b="1" dirty="0">
                <a:latin typeface="微软雅黑"/>
                <a:cs typeface="微软雅黑"/>
              </a:rPr>
              <a:t>2</a:t>
            </a:r>
            <a:r>
              <a:rPr sz="2000" b="1" spc="-395" dirty="0">
                <a:latin typeface="微软雅黑"/>
                <a:cs typeface="微软雅黑"/>
              </a:rPr>
              <a:t> </a:t>
            </a:r>
            <a:r>
              <a:rPr sz="2000" b="1" spc="200" dirty="0">
                <a:latin typeface="微软雅黑"/>
                <a:cs typeface="微软雅黑"/>
              </a:rPr>
              <a:t>建筑工程</a:t>
            </a:r>
            <a:r>
              <a:rPr sz="2000" b="1" spc="190" dirty="0">
                <a:latin typeface="微软雅黑"/>
                <a:cs typeface="微软雅黑"/>
              </a:rPr>
              <a:t>质量</a:t>
            </a:r>
            <a:r>
              <a:rPr sz="2000" b="1" spc="200" dirty="0">
                <a:latin typeface="微软雅黑"/>
                <a:cs typeface="微软雅黑"/>
              </a:rPr>
              <a:t>指</a:t>
            </a:r>
            <a:r>
              <a:rPr sz="2000" b="1" spc="190" dirty="0">
                <a:latin typeface="微软雅黑"/>
                <a:cs typeface="微软雅黑"/>
              </a:rPr>
              <a:t>数编</a:t>
            </a:r>
            <a:r>
              <a:rPr sz="2000" b="1" spc="200" dirty="0">
                <a:latin typeface="微软雅黑"/>
                <a:cs typeface="微软雅黑"/>
              </a:rPr>
              <a:t>制</a:t>
            </a:r>
            <a:r>
              <a:rPr sz="2000" b="1" spc="190" dirty="0">
                <a:latin typeface="微软雅黑"/>
                <a:cs typeface="微软雅黑"/>
              </a:rPr>
              <a:t>与发</a:t>
            </a:r>
            <a:r>
              <a:rPr sz="2000" b="1" spc="200" dirty="0">
                <a:latin typeface="微软雅黑"/>
                <a:cs typeface="微软雅黑"/>
              </a:rPr>
              <a:t>布</a:t>
            </a:r>
            <a:r>
              <a:rPr sz="2000" b="1" spc="190" dirty="0">
                <a:latin typeface="微软雅黑"/>
                <a:cs typeface="微软雅黑"/>
              </a:rPr>
              <a:t>系统</a:t>
            </a:r>
            <a:r>
              <a:rPr sz="2000" b="1" spc="200" dirty="0">
                <a:latin typeface="微软雅黑"/>
                <a:cs typeface="微软雅黑"/>
              </a:rPr>
              <a:t>的</a:t>
            </a:r>
            <a:r>
              <a:rPr sz="2000" b="1" spc="190" dirty="0">
                <a:latin typeface="微软雅黑"/>
                <a:cs typeface="微软雅黑"/>
              </a:rPr>
              <a:t>结构</a:t>
            </a:r>
            <a:r>
              <a:rPr sz="2000" b="1" spc="200" dirty="0">
                <a:latin typeface="微软雅黑"/>
                <a:cs typeface="微软雅黑"/>
              </a:rPr>
              <a:t>设</a:t>
            </a:r>
            <a:r>
              <a:rPr sz="2000" b="1" dirty="0">
                <a:latin typeface="微软雅黑"/>
                <a:cs typeface="微软雅黑"/>
              </a:rPr>
              <a:t>计</a:t>
            </a:r>
            <a:endParaRPr sz="2000">
              <a:latin typeface="微软雅黑"/>
              <a:cs typeface="微软雅黑"/>
            </a:endParaRPr>
          </a:p>
        </p:txBody>
      </p:sp>
      <p:sp>
        <p:nvSpPr>
          <p:cNvPr id="6" name="object 6"/>
          <p:cNvSpPr txBox="1"/>
          <p:nvPr/>
        </p:nvSpPr>
        <p:spPr>
          <a:xfrm>
            <a:off x="2234564" y="2514727"/>
            <a:ext cx="1762760" cy="299720"/>
          </a:xfrm>
          <a:prstGeom prst="rect">
            <a:avLst/>
          </a:prstGeom>
        </p:spPr>
        <p:txBody>
          <a:bodyPr vert="horz" wrap="square" lIns="0" tIns="12700" rIns="0" bIns="0" rtlCol="0">
            <a:spAutoFit/>
          </a:bodyPr>
          <a:lstStyle/>
          <a:p>
            <a:pPr marL="12700">
              <a:lnSpc>
                <a:spcPct val="100000"/>
              </a:lnSpc>
              <a:spcBef>
                <a:spcPts val="100"/>
              </a:spcBef>
            </a:pPr>
            <a:r>
              <a:rPr sz="1800" b="0" spc="10" dirty="0">
                <a:latin typeface="思源黑体 Medium"/>
                <a:cs typeface="思源黑体 Medium"/>
              </a:rPr>
              <a:t>（</a:t>
            </a:r>
            <a:r>
              <a:rPr sz="1800" b="1" spc="-5" dirty="0">
                <a:latin typeface="等线"/>
                <a:cs typeface="等线"/>
              </a:rPr>
              <a:t>1</a:t>
            </a:r>
            <a:r>
              <a:rPr sz="1800" b="0" spc="10" dirty="0">
                <a:latin typeface="思源黑体 Medium"/>
                <a:cs typeface="思源黑体 Medium"/>
              </a:rPr>
              <a:t>）指数项管理</a:t>
            </a:r>
            <a:endParaRPr sz="1800">
              <a:latin typeface="思源黑体 Medium"/>
              <a:cs typeface="思源黑体 Medium"/>
            </a:endParaRPr>
          </a:p>
        </p:txBody>
      </p:sp>
      <p:sp>
        <p:nvSpPr>
          <p:cNvPr id="7" name="object 7"/>
          <p:cNvSpPr/>
          <p:nvPr/>
        </p:nvSpPr>
        <p:spPr>
          <a:xfrm>
            <a:off x="5890259" y="2115311"/>
            <a:ext cx="5733288" cy="3491484"/>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7988554" y="5854395"/>
            <a:ext cx="13970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微软雅黑"/>
                <a:cs typeface="微软雅黑"/>
              </a:rPr>
              <a:t>指数项管理系统界面</a:t>
            </a:r>
            <a:endParaRPr sz="1200">
              <a:latin typeface="微软雅黑"/>
              <a:cs typeface="微软雅黑"/>
            </a:endParaRPr>
          </a:p>
        </p:txBody>
      </p:sp>
      <p:sp>
        <p:nvSpPr>
          <p:cNvPr id="9" name="object 9"/>
          <p:cNvSpPr txBox="1"/>
          <p:nvPr/>
        </p:nvSpPr>
        <p:spPr>
          <a:xfrm>
            <a:off x="1125474" y="3045714"/>
            <a:ext cx="4328160" cy="2562225"/>
          </a:xfrm>
          <a:prstGeom prst="rect">
            <a:avLst/>
          </a:prstGeom>
          <a:ln w="19811">
            <a:solidFill>
              <a:srgbClr val="000000"/>
            </a:solidFill>
          </a:ln>
        </p:spPr>
        <p:txBody>
          <a:bodyPr vert="horz" wrap="square" lIns="0" tIns="1905" rIns="0" bIns="0" rtlCol="0">
            <a:spAutoFit/>
          </a:bodyPr>
          <a:lstStyle/>
          <a:p>
            <a:pPr>
              <a:lnSpc>
                <a:spcPct val="100000"/>
              </a:lnSpc>
              <a:spcBef>
                <a:spcPts val="15"/>
              </a:spcBef>
            </a:pPr>
            <a:endParaRPr sz="2900" dirty="0">
              <a:latin typeface="Times New Roman"/>
              <a:cs typeface="Times New Roman"/>
            </a:endParaRPr>
          </a:p>
          <a:p>
            <a:pPr marL="89535" marR="83820" indent="266065" algn="just">
              <a:lnSpc>
                <a:spcPct val="150000"/>
              </a:lnSpc>
              <a:spcBef>
                <a:spcPts val="5"/>
              </a:spcBef>
            </a:pPr>
            <a:r>
              <a:rPr sz="1800" spc="114" dirty="0">
                <a:latin typeface="微软雅黑"/>
                <a:cs typeface="微软雅黑"/>
              </a:rPr>
              <a:t>指数项</a:t>
            </a:r>
            <a:r>
              <a:rPr sz="1800" spc="105" dirty="0">
                <a:latin typeface="微软雅黑"/>
                <a:cs typeface="微软雅黑"/>
              </a:rPr>
              <a:t>管</a:t>
            </a:r>
            <a:r>
              <a:rPr sz="1800" spc="114" dirty="0">
                <a:latin typeface="微软雅黑"/>
                <a:cs typeface="微软雅黑"/>
              </a:rPr>
              <a:t>理</a:t>
            </a:r>
            <a:r>
              <a:rPr sz="1800" spc="105" dirty="0">
                <a:latin typeface="微软雅黑"/>
                <a:cs typeface="微软雅黑"/>
              </a:rPr>
              <a:t>模</a:t>
            </a:r>
            <a:r>
              <a:rPr sz="1800" spc="114" dirty="0">
                <a:latin typeface="微软雅黑"/>
                <a:cs typeface="微软雅黑"/>
              </a:rPr>
              <a:t>块包</a:t>
            </a:r>
            <a:r>
              <a:rPr sz="1800" spc="130" dirty="0">
                <a:latin typeface="微软雅黑"/>
                <a:cs typeface="微软雅黑"/>
              </a:rPr>
              <a:t>括</a:t>
            </a:r>
            <a:r>
              <a:rPr sz="1800" spc="105" dirty="0">
                <a:solidFill>
                  <a:srgbClr val="FF0000"/>
                </a:solidFill>
                <a:latin typeface="微软雅黑"/>
                <a:cs typeface="微软雅黑"/>
              </a:rPr>
              <a:t>施</a:t>
            </a:r>
            <a:r>
              <a:rPr sz="1800" spc="114" dirty="0">
                <a:solidFill>
                  <a:srgbClr val="FF0000"/>
                </a:solidFill>
                <a:latin typeface="微软雅黑"/>
                <a:cs typeface="微软雅黑"/>
              </a:rPr>
              <a:t>工</a:t>
            </a:r>
            <a:r>
              <a:rPr sz="1800" spc="105" dirty="0">
                <a:solidFill>
                  <a:srgbClr val="FF0000"/>
                </a:solidFill>
                <a:latin typeface="微软雅黑"/>
                <a:cs typeface="微软雅黑"/>
              </a:rPr>
              <a:t>质</a:t>
            </a:r>
            <a:r>
              <a:rPr sz="1800" spc="114" dirty="0">
                <a:solidFill>
                  <a:srgbClr val="FF0000"/>
                </a:solidFill>
                <a:latin typeface="微软雅黑"/>
                <a:cs typeface="微软雅黑"/>
              </a:rPr>
              <a:t>量验收</a:t>
            </a:r>
            <a:r>
              <a:rPr sz="1800" dirty="0">
                <a:solidFill>
                  <a:srgbClr val="FF0000"/>
                </a:solidFill>
                <a:latin typeface="微软雅黑"/>
                <a:cs typeface="微软雅黑"/>
              </a:rPr>
              <a:t>评 </a:t>
            </a:r>
            <a:r>
              <a:rPr sz="1800" spc="5" dirty="0">
                <a:solidFill>
                  <a:srgbClr val="FF0000"/>
                </a:solidFill>
                <a:latin typeface="微软雅黑"/>
                <a:cs typeface="微软雅黑"/>
              </a:rPr>
              <a:t>分指数、质</a:t>
            </a:r>
            <a:r>
              <a:rPr sz="1800" spc="15" dirty="0">
                <a:solidFill>
                  <a:srgbClr val="FF0000"/>
                </a:solidFill>
                <a:latin typeface="微软雅黑"/>
                <a:cs typeface="微软雅黑"/>
              </a:rPr>
              <a:t>量</a:t>
            </a:r>
            <a:r>
              <a:rPr sz="1800" spc="5" dirty="0">
                <a:solidFill>
                  <a:srgbClr val="FF0000"/>
                </a:solidFill>
                <a:latin typeface="微软雅黑"/>
                <a:cs typeface="微软雅黑"/>
              </a:rPr>
              <a:t>检测指</a:t>
            </a:r>
            <a:r>
              <a:rPr sz="1800" spc="20" dirty="0">
                <a:solidFill>
                  <a:srgbClr val="FF0000"/>
                </a:solidFill>
                <a:latin typeface="微软雅黑"/>
                <a:cs typeface="微软雅黑"/>
              </a:rPr>
              <a:t>数</a:t>
            </a:r>
            <a:r>
              <a:rPr sz="1800" spc="5" dirty="0">
                <a:solidFill>
                  <a:srgbClr val="FF0000"/>
                </a:solidFill>
                <a:latin typeface="微软雅黑"/>
                <a:cs typeface="微软雅黑"/>
              </a:rPr>
              <a:t>、</a:t>
            </a:r>
            <a:r>
              <a:rPr sz="1800" spc="15" dirty="0">
                <a:solidFill>
                  <a:srgbClr val="FF0000"/>
                </a:solidFill>
                <a:latin typeface="微软雅黑"/>
                <a:cs typeface="微软雅黑"/>
              </a:rPr>
              <a:t>质</a:t>
            </a:r>
            <a:r>
              <a:rPr sz="1800" spc="5" dirty="0">
                <a:solidFill>
                  <a:srgbClr val="FF0000"/>
                </a:solidFill>
                <a:latin typeface="微软雅黑"/>
                <a:cs typeface="微软雅黑"/>
              </a:rPr>
              <a:t>量投诉</a:t>
            </a:r>
            <a:r>
              <a:rPr sz="1800" spc="15" dirty="0">
                <a:solidFill>
                  <a:srgbClr val="FF0000"/>
                </a:solidFill>
                <a:latin typeface="微软雅黑"/>
                <a:cs typeface="微软雅黑"/>
              </a:rPr>
              <a:t>数</a:t>
            </a:r>
            <a:r>
              <a:rPr sz="1800" spc="10" dirty="0">
                <a:solidFill>
                  <a:srgbClr val="FF0000"/>
                </a:solidFill>
                <a:latin typeface="微软雅黑"/>
                <a:cs typeface="微软雅黑"/>
              </a:rPr>
              <a:t>、</a:t>
            </a:r>
            <a:r>
              <a:rPr sz="1800" dirty="0">
                <a:solidFill>
                  <a:srgbClr val="FF0000"/>
                </a:solidFill>
                <a:latin typeface="微软雅黑"/>
                <a:cs typeface="微软雅黑"/>
              </a:rPr>
              <a:t>质 </a:t>
            </a:r>
            <a:r>
              <a:rPr sz="1800" spc="10" dirty="0">
                <a:solidFill>
                  <a:srgbClr val="FF0000"/>
                </a:solidFill>
                <a:latin typeface="微软雅黑"/>
                <a:cs typeface="微软雅黑"/>
              </a:rPr>
              <a:t>量事故指</a:t>
            </a:r>
            <a:r>
              <a:rPr sz="1800" spc="10" dirty="0">
                <a:latin typeface="微软雅黑"/>
                <a:cs typeface="微软雅黑"/>
              </a:rPr>
              <a:t>数</a:t>
            </a:r>
            <a:r>
              <a:rPr sz="1800" spc="20" dirty="0">
                <a:latin typeface="微软雅黑"/>
                <a:cs typeface="微软雅黑"/>
              </a:rPr>
              <a:t>和</a:t>
            </a:r>
            <a:r>
              <a:rPr sz="1800" spc="10" dirty="0">
                <a:latin typeface="微软雅黑"/>
                <a:cs typeface="微软雅黑"/>
              </a:rPr>
              <a:t>获奖工程指</a:t>
            </a:r>
            <a:r>
              <a:rPr sz="1800" spc="20" dirty="0">
                <a:latin typeface="微软雅黑"/>
                <a:cs typeface="微软雅黑"/>
              </a:rPr>
              <a:t>数</a:t>
            </a:r>
            <a:r>
              <a:rPr sz="1800" spc="10" dirty="0">
                <a:latin typeface="微软雅黑"/>
                <a:cs typeface="微软雅黑"/>
              </a:rPr>
              <a:t>等评价指数</a:t>
            </a:r>
            <a:r>
              <a:rPr sz="1800" dirty="0">
                <a:latin typeface="微软雅黑"/>
                <a:cs typeface="微软雅黑"/>
              </a:rPr>
              <a:t>体 系的维</a:t>
            </a:r>
            <a:r>
              <a:rPr sz="1800" spc="-5" dirty="0">
                <a:latin typeface="微软雅黑"/>
                <a:cs typeface="微软雅黑"/>
              </a:rPr>
              <a:t>护</a:t>
            </a:r>
            <a:r>
              <a:rPr sz="1800" dirty="0">
                <a:latin typeface="微软雅黑"/>
                <a:cs typeface="微软雅黑"/>
              </a:rPr>
              <a:t>。</a:t>
            </a:r>
          </a:p>
        </p:txBody>
      </p:sp>
      <p:pic>
        <p:nvPicPr>
          <p:cNvPr id="4" name="luvvoice.com-20240823-ahan">
            <a:hlinkClick r:id="" action="ppaction://media"/>
            <a:extLst>
              <a:ext uri="{FF2B5EF4-FFF2-40B4-BE49-F238E27FC236}">
                <a16:creationId xmlns:a16="http://schemas.microsoft.com/office/drawing/2014/main" id="{FBB5798B-BBAD-6196-9752-853F438024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3028" y="419861"/>
            <a:ext cx="3962400" cy="391160"/>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1.</a:t>
            </a:r>
            <a:r>
              <a:rPr sz="2400" spc="200" dirty="0">
                <a:solidFill>
                  <a:srgbClr val="000000"/>
                </a:solidFill>
              </a:rPr>
              <a:t>工程项目管理平台化</a:t>
            </a:r>
            <a:r>
              <a:rPr sz="2400" spc="190" dirty="0">
                <a:solidFill>
                  <a:srgbClr val="000000"/>
                </a:solidFill>
              </a:rPr>
              <a:t>治</a:t>
            </a:r>
            <a:r>
              <a:rPr sz="2400" dirty="0">
                <a:solidFill>
                  <a:srgbClr val="000000"/>
                </a:solidFill>
              </a:rPr>
              <a:t>理</a:t>
            </a:r>
            <a:endParaRPr sz="2400"/>
          </a:p>
        </p:txBody>
      </p:sp>
      <p:sp>
        <p:nvSpPr>
          <p:cNvPr id="3" name="object 3"/>
          <p:cNvSpPr txBox="1"/>
          <p:nvPr/>
        </p:nvSpPr>
        <p:spPr>
          <a:xfrm>
            <a:off x="931265" y="835913"/>
            <a:ext cx="10172065" cy="5306060"/>
          </a:xfrm>
          <a:prstGeom prst="rect">
            <a:avLst/>
          </a:prstGeom>
        </p:spPr>
        <p:txBody>
          <a:bodyPr vert="horz" wrap="square" lIns="0" tIns="13335" rIns="0" bIns="0" rtlCol="0">
            <a:spAutoFit/>
          </a:bodyPr>
          <a:lstStyle/>
          <a:p>
            <a:pPr marL="259079">
              <a:lnSpc>
                <a:spcPct val="100000"/>
              </a:lnSpc>
              <a:spcBef>
                <a:spcPts val="105"/>
              </a:spcBef>
            </a:pPr>
            <a:r>
              <a:rPr sz="2000" b="1" spc="200" dirty="0">
                <a:latin typeface="微软雅黑"/>
                <a:cs typeface="微软雅黑"/>
              </a:rPr>
              <a:t>背景</a:t>
            </a:r>
            <a:endParaRPr sz="2000">
              <a:latin typeface="微软雅黑"/>
              <a:cs typeface="微软雅黑"/>
            </a:endParaRPr>
          </a:p>
          <a:p>
            <a:pPr marL="12700" marR="5080">
              <a:lnSpc>
                <a:spcPct val="130000"/>
              </a:lnSpc>
              <a:spcBef>
                <a:spcPts val="2080"/>
              </a:spcBef>
            </a:pPr>
            <a:r>
              <a:rPr sz="1800" dirty="0">
                <a:latin typeface="微软雅黑"/>
                <a:cs typeface="微软雅黑"/>
              </a:rPr>
              <a:t>—</a:t>
            </a:r>
            <a:r>
              <a:rPr sz="1800" spc="-105" dirty="0">
                <a:latin typeface="微软雅黑"/>
                <a:cs typeface="微软雅黑"/>
              </a:rPr>
              <a:t> </a:t>
            </a:r>
            <a:r>
              <a:rPr sz="1800" dirty="0">
                <a:latin typeface="微软雅黑"/>
                <a:cs typeface="微软雅黑"/>
              </a:rPr>
              <a:t>传统的工</a:t>
            </a:r>
            <a:r>
              <a:rPr sz="1800" spc="10" dirty="0">
                <a:latin typeface="微软雅黑"/>
                <a:cs typeface="微软雅黑"/>
              </a:rPr>
              <a:t>程</a:t>
            </a:r>
            <a:r>
              <a:rPr sz="1800" dirty="0">
                <a:latin typeface="微软雅黑"/>
                <a:cs typeface="微软雅黑"/>
              </a:rPr>
              <a:t>项目管理治理方</a:t>
            </a:r>
            <a:r>
              <a:rPr sz="1800" spc="5" dirty="0">
                <a:latin typeface="微软雅黑"/>
                <a:cs typeface="微软雅黑"/>
              </a:rPr>
              <a:t>式</a:t>
            </a:r>
            <a:r>
              <a:rPr sz="1800" b="1" dirty="0">
                <a:solidFill>
                  <a:srgbClr val="FF0000"/>
                </a:solidFill>
                <a:latin typeface="微软雅黑"/>
                <a:cs typeface="微软雅黑"/>
              </a:rPr>
              <a:t>相对粗放</a:t>
            </a:r>
            <a:r>
              <a:rPr sz="1800" dirty="0">
                <a:latin typeface="微软雅黑"/>
                <a:cs typeface="微软雅黑"/>
              </a:rPr>
              <a:t>，暴露出当前建造业的发展存在信息化</a:t>
            </a:r>
            <a:r>
              <a:rPr sz="1800" dirty="0">
                <a:solidFill>
                  <a:srgbClr val="FF0000"/>
                </a:solidFill>
                <a:latin typeface="微软雅黑"/>
                <a:cs typeface="微软雅黑"/>
              </a:rPr>
              <a:t>水平低</a:t>
            </a:r>
            <a:r>
              <a:rPr sz="1800" dirty="0">
                <a:latin typeface="微软雅黑"/>
                <a:cs typeface="微软雅黑"/>
              </a:rPr>
              <a:t>、市场</a:t>
            </a:r>
            <a:r>
              <a:rPr sz="1800" dirty="0">
                <a:solidFill>
                  <a:srgbClr val="FF0000"/>
                </a:solidFill>
                <a:latin typeface="微软雅黑"/>
                <a:cs typeface="微软雅黑"/>
              </a:rPr>
              <a:t>封闭</a:t>
            </a:r>
            <a:r>
              <a:rPr sz="1800" dirty="0">
                <a:latin typeface="微软雅黑"/>
                <a:cs typeface="微软雅黑"/>
              </a:rPr>
              <a:t>、 工业化程度</a:t>
            </a:r>
            <a:r>
              <a:rPr sz="1800" dirty="0">
                <a:solidFill>
                  <a:srgbClr val="FF0000"/>
                </a:solidFill>
                <a:latin typeface="微软雅黑"/>
                <a:cs typeface="微软雅黑"/>
              </a:rPr>
              <a:t>不高</a:t>
            </a:r>
            <a:r>
              <a:rPr sz="1800" dirty="0">
                <a:latin typeface="微软雅黑"/>
                <a:cs typeface="微软雅黑"/>
              </a:rPr>
              <a:t>、资源浪费</a:t>
            </a:r>
            <a:r>
              <a:rPr sz="1800" dirty="0">
                <a:solidFill>
                  <a:srgbClr val="FF0000"/>
                </a:solidFill>
                <a:latin typeface="微软雅黑"/>
                <a:cs typeface="微软雅黑"/>
              </a:rPr>
              <a:t>严重</a:t>
            </a:r>
            <a:r>
              <a:rPr sz="1800" dirty="0">
                <a:latin typeface="微软雅黑"/>
                <a:cs typeface="微软雅黑"/>
              </a:rPr>
              <a:t>、信用</a:t>
            </a:r>
            <a:r>
              <a:rPr sz="1800" dirty="0">
                <a:solidFill>
                  <a:srgbClr val="FF0000"/>
                </a:solidFill>
                <a:latin typeface="微软雅黑"/>
                <a:cs typeface="微软雅黑"/>
              </a:rPr>
              <a:t>缺失</a:t>
            </a:r>
            <a:r>
              <a:rPr sz="1800" dirty="0">
                <a:latin typeface="微软雅黑"/>
                <a:cs typeface="微软雅黑"/>
              </a:rPr>
              <a:t>等一系列问题。</a:t>
            </a:r>
            <a:endParaRPr sz="1800">
              <a:latin typeface="微软雅黑"/>
              <a:cs typeface="微软雅黑"/>
            </a:endParaRPr>
          </a:p>
          <a:p>
            <a:pPr>
              <a:lnSpc>
                <a:spcPct val="100000"/>
              </a:lnSpc>
              <a:spcBef>
                <a:spcPts val="50"/>
              </a:spcBef>
            </a:pPr>
            <a:endParaRPr sz="2400">
              <a:latin typeface="Times New Roman"/>
              <a:cs typeface="Times New Roman"/>
            </a:endParaRPr>
          </a:p>
          <a:p>
            <a:pPr marL="12700" marR="256540">
              <a:lnSpc>
                <a:spcPct val="130000"/>
              </a:lnSpc>
            </a:pPr>
            <a:r>
              <a:rPr sz="1800" dirty="0">
                <a:latin typeface="Arial"/>
                <a:cs typeface="Arial"/>
              </a:rPr>
              <a:t>—</a:t>
            </a:r>
            <a:r>
              <a:rPr sz="1800" spc="-100" dirty="0">
                <a:latin typeface="Arial"/>
                <a:cs typeface="Arial"/>
              </a:rPr>
              <a:t> </a:t>
            </a:r>
            <a:r>
              <a:rPr sz="1800" dirty="0">
                <a:latin typeface="微软雅黑"/>
                <a:cs typeface="微软雅黑"/>
              </a:rPr>
              <a:t>互联网平台作为一种</a:t>
            </a:r>
            <a:r>
              <a:rPr sz="1800" dirty="0">
                <a:solidFill>
                  <a:srgbClr val="FF0000"/>
                </a:solidFill>
                <a:latin typeface="微软雅黑"/>
                <a:cs typeface="微软雅黑"/>
              </a:rPr>
              <a:t>全新的组织形态</a:t>
            </a:r>
            <a:r>
              <a:rPr sz="1800" dirty="0">
                <a:latin typeface="微软雅黑"/>
                <a:cs typeface="微软雅黑"/>
              </a:rPr>
              <a:t>，其资源集成、信息共享、交易开放、多主体协作的特性也 越来越受到政府和企业的青睐。</a:t>
            </a:r>
            <a:endParaRPr sz="1800">
              <a:latin typeface="微软雅黑"/>
              <a:cs typeface="微软雅黑"/>
            </a:endParaRPr>
          </a:p>
          <a:p>
            <a:pPr>
              <a:lnSpc>
                <a:spcPct val="100000"/>
              </a:lnSpc>
              <a:spcBef>
                <a:spcPts val="50"/>
              </a:spcBef>
            </a:pPr>
            <a:endParaRPr sz="2400">
              <a:latin typeface="Times New Roman"/>
              <a:cs typeface="Times New Roman"/>
            </a:endParaRPr>
          </a:p>
          <a:p>
            <a:pPr marL="12700" marR="92075" algn="just">
              <a:lnSpc>
                <a:spcPct val="130000"/>
              </a:lnSpc>
            </a:pPr>
            <a:r>
              <a:rPr sz="1800" dirty="0">
                <a:latin typeface="Arial"/>
                <a:cs typeface="Arial"/>
              </a:rPr>
              <a:t>—</a:t>
            </a:r>
            <a:r>
              <a:rPr sz="1800" dirty="0">
                <a:latin typeface="微软雅黑"/>
                <a:cs typeface="微软雅黑"/>
              </a:rPr>
              <a:t>我国目前实行科层的</a:t>
            </a:r>
            <a:r>
              <a:rPr sz="1800" dirty="0">
                <a:solidFill>
                  <a:srgbClr val="FF0000"/>
                </a:solidFill>
                <a:latin typeface="微软雅黑"/>
                <a:cs typeface="微软雅黑"/>
              </a:rPr>
              <a:t>管理模式</a:t>
            </a:r>
            <a:r>
              <a:rPr sz="1800" dirty="0">
                <a:latin typeface="微软雅黑"/>
                <a:cs typeface="微软雅黑"/>
              </a:rPr>
              <a:t>，过分强调专业化、协调手段单一、行为约束僵化等因素导致了相关 职能部门出现功能碎片化、服务裂解化、信息阻隔化的现象</a:t>
            </a:r>
            <a:r>
              <a:rPr sz="1800" spc="5" dirty="0">
                <a:latin typeface="微软雅黑"/>
                <a:cs typeface="微软雅黑"/>
              </a:rPr>
              <a:t>。</a:t>
            </a:r>
            <a:r>
              <a:rPr sz="1800" dirty="0">
                <a:latin typeface="微软雅黑"/>
                <a:cs typeface="微软雅黑"/>
              </a:rPr>
              <a:t>比如：同一个工程建造相关的问题或现 象，在不同专业面前呈现出不同的视角，不同管理部门和层级也会出台不同的管理措施。</a:t>
            </a:r>
            <a:endParaRPr sz="1800">
              <a:latin typeface="微软雅黑"/>
              <a:cs typeface="微软雅黑"/>
            </a:endParaRPr>
          </a:p>
          <a:p>
            <a:pPr>
              <a:lnSpc>
                <a:spcPct val="100000"/>
              </a:lnSpc>
              <a:spcBef>
                <a:spcPts val="35"/>
              </a:spcBef>
            </a:pPr>
            <a:endParaRPr sz="2400">
              <a:latin typeface="Times New Roman"/>
              <a:cs typeface="Times New Roman"/>
            </a:endParaRPr>
          </a:p>
          <a:p>
            <a:pPr marL="12700" marR="92075">
              <a:lnSpc>
                <a:spcPct val="130700"/>
              </a:lnSpc>
            </a:pPr>
            <a:r>
              <a:rPr sz="1800" dirty="0">
                <a:latin typeface="Arial"/>
                <a:cs typeface="Arial"/>
              </a:rPr>
              <a:t>—</a:t>
            </a:r>
            <a:r>
              <a:rPr sz="1800" dirty="0">
                <a:latin typeface="微软雅黑"/>
                <a:cs typeface="微软雅黑"/>
              </a:rPr>
              <a:t>治理的问题已阻碍了建造业的良性发展，进</a:t>
            </a:r>
            <a:r>
              <a:rPr sz="1800" spc="5" dirty="0">
                <a:latin typeface="微软雅黑"/>
                <a:cs typeface="微软雅黑"/>
              </a:rPr>
              <a:t>行</a:t>
            </a:r>
            <a:r>
              <a:rPr sz="1800" dirty="0">
                <a:solidFill>
                  <a:srgbClr val="FF0000"/>
                </a:solidFill>
                <a:latin typeface="微软雅黑"/>
                <a:cs typeface="微软雅黑"/>
              </a:rPr>
              <a:t>行业治理变革迫在眉睫</a:t>
            </a:r>
            <a:r>
              <a:rPr sz="1800" dirty="0">
                <a:latin typeface="微软雅黑"/>
                <a:cs typeface="微软雅黑"/>
              </a:rPr>
              <a:t>。针对这些问题和现象往往需 要以</a:t>
            </a:r>
            <a:r>
              <a:rPr sz="1800" dirty="0">
                <a:solidFill>
                  <a:srgbClr val="FF0000"/>
                </a:solidFill>
                <a:latin typeface="微软雅黑"/>
                <a:cs typeface="微软雅黑"/>
              </a:rPr>
              <a:t>平台化治理方式来解</a:t>
            </a:r>
            <a:r>
              <a:rPr sz="1800" spc="-20" dirty="0">
                <a:solidFill>
                  <a:srgbClr val="FF0000"/>
                </a:solidFill>
                <a:latin typeface="微软雅黑"/>
                <a:cs typeface="微软雅黑"/>
              </a:rPr>
              <a:t>决</a:t>
            </a:r>
            <a:r>
              <a:rPr sz="1800" dirty="0">
                <a:latin typeface="微软雅黑"/>
                <a:cs typeface="微软雅黑"/>
              </a:rPr>
              <a:t>。</a:t>
            </a:r>
            <a:r>
              <a:rPr sz="2000" b="1" dirty="0">
                <a:latin typeface="微软雅黑"/>
                <a:cs typeface="微软雅黑"/>
              </a:rPr>
              <a:t>将互联网平台的概念引</a:t>
            </a:r>
            <a:r>
              <a:rPr sz="2000" b="1" spc="-10" dirty="0">
                <a:latin typeface="微软雅黑"/>
                <a:cs typeface="微软雅黑"/>
              </a:rPr>
              <a:t>入</a:t>
            </a:r>
            <a:r>
              <a:rPr sz="2000" b="1" dirty="0">
                <a:latin typeface="微软雅黑"/>
                <a:cs typeface="微软雅黑"/>
              </a:rPr>
              <a:t>到建</a:t>
            </a:r>
            <a:r>
              <a:rPr sz="2000" b="1" spc="-10" dirty="0">
                <a:latin typeface="微软雅黑"/>
                <a:cs typeface="微软雅黑"/>
              </a:rPr>
              <a:t>造</a:t>
            </a:r>
            <a:r>
              <a:rPr sz="2000" b="1" dirty="0">
                <a:latin typeface="微软雅黑"/>
                <a:cs typeface="微软雅黑"/>
              </a:rPr>
              <a:t>业工</a:t>
            </a:r>
            <a:r>
              <a:rPr sz="2000" b="1" spc="-10" dirty="0">
                <a:latin typeface="微软雅黑"/>
                <a:cs typeface="微软雅黑"/>
              </a:rPr>
              <a:t>程</a:t>
            </a:r>
            <a:r>
              <a:rPr sz="2000" b="1" dirty="0">
                <a:latin typeface="微软雅黑"/>
                <a:cs typeface="微软雅黑"/>
              </a:rPr>
              <a:t>项目</a:t>
            </a:r>
            <a:r>
              <a:rPr sz="2000" b="1" spc="-10" dirty="0">
                <a:latin typeface="微软雅黑"/>
                <a:cs typeface="微软雅黑"/>
              </a:rPr>
              <a:t>管</a:t>
            </a:r>
            <a:r>
              <a:rPr sz="2000" b="1" dirty="0">
                <a:latin typeface="微软雅黑"/>
                <a:cs typeface="微软雅黑"/>
              </a:rPr>
              <a:t>理的</a:t>
            </a:r>
            <a:r>
              <a:rPr sz="2000" b="1" spc="-10" dirty="0">
                <a:latin typeface="微软雅黑"/>
                <a:cs typeface="微软雅黑"/>
              </a:rPr>
              <a:t>平</a:t>
            </a:r>
            <a:r>
              <a:rPr sz="2000" b="1" dirty="0">
                <a:latin typeface="微软雅黑"/>
                <a:cs typeface="微软雅黑"/>
              </a:rPr>
              <a:t>台化</a:t>
            </a:r>
            <a:r>
              <a:rPr sz="2000" b="1" spc="-10" dirty="0">
                <a:latin typeface="微软雅黑"/>
                <a:cs typeface="微软雅黑"/>
              </a:rPr>
              <a:t>治</a:t>
            </a:r>
            <a:r>
              <a:rPr sz="2000" b="1" dirty="0">
                <a:latin typeface="微软雅黑"/>
                <a:cs typeface="微软雅黑"/>
              </a:rPr>
              <a:t>理 是极其必要且有效的。</a:t>
            </a:r>
            <a:endParaRPr sz="2000">
              <a:latin typeface="微软雅黑"/>
              <a:cs typeface="微软雅黑"/>
            </a:endParaRPr>
          </a:p>
        </p:txBody>
      </p:sp>
      <p:sp>
        <p:nvSpPr>
          <p:cNvPr id="6" name="object 6"/>
          <p:cNvSpPr/>
          <p:nvPr/>
        </p:nvSpPr>
        <p:spPr>
          <a:xfrm>
            <a:off x="958596" y="943355"/>
            <a:ext cx="160020" cy="161925"/>
          </a:xfrm>
          <a:custGeom>
            <a:avLst/>
            <a:gdLst/>
            <a:ahLst/>
            <a:cxnLst/>
            <a:rect l="l" t="t" r="r" b="b"/>
            <a:pathLst>
              <a:path w="160019" h="161925">
                <a:moveTo>
                  <a:pt x="0" y="161544"/>
                </a:moveTo>
                <a:lnTo>
                  <a:pt x="160019" y="161544"/>
                </a:lnTo>
                <a:lnTo>
                  <a:pt x="160019" y="0"/>
                </a:lnTo>
                <a:lnTo>
                  <a:pt x="0" y="0"/>
                </a:lnTo>
                <a:lnTo>
                  <a:pt x="0" y="161544"/>
                </a:lnTo>
                <a:close/>
              </a:path>
            </a:pathLst>
          </a:custGeom>
          <a:solidFill>
            <a:srgbClr val="000000"/>
          </a:solidFill>
        </p:spPr>
        <p:txBody>
          <a:bodyPr wrap="square" lIns="0" tIns="0" rIns="0" bIns="0" rtlCol="0"/>
          <a:lstStyle/>
          <a:p>
            <a:endParaRPr/>
          </a:p>
        </p:txBody>
      </p:sp>
      <p:sp>
        <p:nvSpPr>
          <p:cNvPr id="7" name="object 7"/>
          <p:cNvSpPr/>
          <p:nvPr/>
        </p:nvSpPr>
        <p:spPr>
          <a:xfrm>
            <a:off x="958596" y="943355"/>
            <a:ext cx="160020" cy="161925"/>
          </a:xfrm>
          <a:custGeom>
            <a:avLst/>
            <a:gdLst/>
            <a:ahLst/>
            <a:cxnLst/>
            <a:rect l="l" t="t" r="r" b="b"/>
            <a:pathLst>
              <a:path w="160019" h="161925">
                <a:moveTo>
                  <a:pt x="0" y="161544"/>
                </a:moveTo>
                <a:lnTo>
                  <a:pt x="160019" y="161544"/>
                </a:lnTo>
                <a:lnTo>
                  <a:pt x="160019" y="0"/>
                </a:lnTo>
                <a:lnTo>
                  <a:pt x="0" y="0"/>
                </a:lnTo>
                <a:lnTo>
                  <a:pt x="0" y="161544"/>
                </a:lnTo>
                <a:close/>
              </a:path>
            </a:pathLst>
          </a:custGeom>
          <a:ln w="12191">
            <a:solidFill>
              <a:srgbClr val="000000"/>
            </a:solidFill>
          </a:ln>
        </p:spPr>
        <p:txBody>
          <a:bodyPr wrap="square" lIns="0" tIns="0" rIns="0" bIns="0" rtlCol="0"/>
          <a:lstStyle/>
          <a:p>
            <a:endParaRPr/>
          </a:p>
        </p:txBody>
      </p:sp>
      <p:pic>
        <p:nvPicPr>
          <p:cNvPr id="4" name="luvvoice.com-20240823-fBPq">
            <a:hlinkClick r:id="" action="ppaction://media"/>
            <a:extLst>
              <a:ext uri="{FF2B5EF4-FFF2-40B4-BE49-F238E27FC236}">
                <a16:creationId xmlns:a16="http://schemas.microsoft.com/office/drawing/2014/main" id="{6A06AA6F-8441-3224-8DCE-665D030C65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7250" y="519125"/>
            <a:ext cx="5309870" cy="391795"/>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3" name="object 3"/>
          <p:cNvSpPr txBox="1"/>
          <p:nvPr/>
        </p:nvSpPr>
        <p:spPr>
          <a:xfrm>
            <a:off x="773074" y="1118743"/>
            <a:ext cx="605853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微软雅黑"/>
                <a:cs typeface="微软雅黑"/>
              </a:rPr>
              <a:t>3</a:t>
            </a:r>
            <a:r>
              <a:rPr sz="2000" b="1" spc="-400" dirty="0">
                <a:latin typeface="微软雅黑"/>
                <a:cs typeface="微软雅黑"/>
              </a:rPr>
              <a:t> </a:t>
            </a:r>
            <a:r>
              <a:rPr sz="2000" b="1" dirty="0">
                <a:latin typeface="微软雅黑"/>
                <a:cs typeface="微软雅黑"/>
              </a:rPr>
              <a:t>.</a:t>
            </a:r>
            <a:r>
              <a:rPr sz="2000" b="1" spc="-400" dirty="0">
                <a:latin typeface="微软雅黑"/>
                <a:cs typeface="微软雅黑"/>
              </a:rPr>
              <a:t> </a:t>
            </a:r>
            <a:r>
              <a:rPr sz="2000" b="1" dirty="0">
                <a:latin typeface="微软雅黑"/>
                <a:cs typeface="微软雅黑"/>
              </a:rPr>
              <a:t>2</a:t>
            </a:r>
            <a:r>
              <a:rPr sz="2000" b="1" spc="-395" dirty="0">
                <a:latin typeface="微软雅黑"/>
                <a:cs typeface="微软雅黑"/>
              </a:rPr>
              <a:t> </a:t>
            </a:r>
            <a:r>
              <a:rPr sz="2000" b="1" spc="200" dirty="0">
                <a:latin typeface="微软雅黑"/>
                <a:cs typeface="微软雅黑"/>
              </a:rPr>
              <a:t>建筑工程</a:t>
            </a:r>
            <a:r>
              <a:rPr sz="2000" b="1" spc="190" dirty="0">
                <a:latin typeface="微软雅黑"/>
                <a:cs typeface="微软雅黑"/>
              </a:rPr>
              <a:t>质量</a:t>
            </a:r>
            <a:r>
              <a:rPr sz="2000" b="1" spc="200" dirty="0">
                <a:latin typeface="微软雅黑"/>
                <a:cs typeface="微软雅黑"/>
              </a:rPr>
              <a:t>指</a:t>
            </a:r>
            <a:r>
              <a:rPr sz="2000" b="1" spc="190" dirty="0">
                <a:latin typeface="微软雅黑"/>
                <a:cs typeface="微软雅黑"/>
              </a:rPr>
              <a:t>数编</a:t>
            </a:r>
            <a:r>
              <a:rPr sz="2000" b="1" spc="200" dirty="0">
                <a:latin typeface="微软雅黑"/>
                <a:cs typeface="微软雅黑"/>
              </a:rPr>
              <a:t>制</a:t>
            </a:r>
            <a:r>
              <a:rPr sz="2000" b="1" spc="190" dirty="0">
                <a:latin typeface="微软雅黑"/>
                <a:cs typeface="微软雅黑"/>
              </a:rPr>
              <a:t>与发</a:t>
            </a:r>
            <a:r>
              <a:rPr sz="2000" b="1" spc="200" dirty="0">
                <a:latin typeface="微软雅黑"/>
                <a:cs typeface="微软雅黑"/>
              </a:rPr>
              <a:t>布</a:t>
            </a:r>
            <a:r>
              <a:rPr sz="2000" b="1" spc="190" dirty="0">
                <a:latin typeface="微软雅黑"/>
                <a:cs typeface="微软雅黑"/>
              </a:rPr>
              <a:t>系统</a:t>
            </a:r>
            <a:r>
              <a:rPr sz="2000" b="1" spc="200" dirty="0">
                <a:latin typeface="微软雅黑"/>
                <a:cs typeface="微软雅黑"/>
              </a:rPr>
              <a:t>的</a:t>
            </a:r>
            <a:r>
              <a:rPr sz="2000" b="1" spc="190" dirty="0">
                <a:latin typeface="微软雅黑"/>
                <a:cs typeface="微软雅黑"/>
              </a:rPr>
              <a:t>结构</a:t>
            </a:r>
            <a:r>
              <a:rPr sz="2000" b="1" spc="200" dirty="0">
                <a:latin typeface="微软雅黑"/>
                <a:cs typeface="微软雅黑"/>
              </a:rPr>
              <a:t>设</a:t>
            </a:r>
            <a:r>
              <a:rPr sz="2000" b="1" dirty="0">
                <a:latin typeface="微软雅黑"/>
                <a:cs typeface="微软雅黑"/>
              </a:rPr>
              <a:t>计</a:t>
            </a:r>
            <a:endParaRPr sz="2000">
              <a:latin typeface="微软雅黑"/>
              <a:cs typeface="微软雅黑"/>
            </a:endParaRPr>
          </a:p>
        </p:txBody>
      </p:sp>
      <p:sp>
        <p:nvSpPr>
          <p:cNvPr id="6" name="object 6"/>
          <p:cNvSpPr txBox="1"/>
          <p:nvPr/>
        </p:nvSpPr>
        <p:spPr>
          <a:xfrm>
            <a:off x="2148967" y="2561920"/>
            <a:ext cx="1532890" cy="300355"/>
          </a:xfrm>
          <a:prstGeom prst="rect">
            <a:avLst/>
          </a:prstGeom>
        </p:spPr>
        <p:txBody>
          <a:bodyPr vert="horz" wrap="square" lIns="0" tIns="12700" rIns="0" bIns="0" rtlCol="0">
            <a:spAutoFit/>
          </a:bodyPr>
          <a:lstStyle/>
          <a:p>
            <a:pPr marL="12700">
              <a:lnSpc>
                <a:spcPct val="100000"/>
              </a:lnSpc>
              <a:spcBef>
                <a:spcPts val="100"/>
              </a:spcBef>
            </a:pPr>
            <a:r>
              <a:rPr sz="1800" b="0" dirty="0">
                <a:latin typeface="思源黑体 Medium"/>
                <a:cs typeface="思源黑体 Medium"/>
              </a:rPr>
              <a:t>（</a:t>
            </a:r>
            <a:r>
              <a:rPr sz="1800" b="1" dirty="0">
                <a:latin typeface="等线"/>
                <a:cs typeface="等线"/>
              </a:rPr>
              <a:t>2</a:t>
            </a:r>
            <a:r>
              <a:rPr sz="1800" b="0" dirty="0">
                <a:latin typeface="思源黑体 Medium"/>
                <a:cs typeface="思源黑体 Medium"/>
              </a:rPr>
              <a:t>）</a:t>
            </a:r>
            <a:r>
              <a:rPr sz="1800" b="0" spc="5" dirty="0">
                <a:latin typeface="思源黑体 Medium"/>
                <a:cs typeface="思源黑体 Medium"/>
              </a:rPr>
              <a:t>区域管理</a:t>
            </a:r>
            <a:endParaRPr sz="1800">
              <a:latin typeface="思源黑体 Medium"/>
              <a:cs typeface="思源黑体 Medium"/>
            </a:endParaRPr>
          </a:p>
        </p:txBody>
      </p:sp>
      <p:sp>
        <p:nvSpPr>
          <p:cNvPr id="7" name="object 7"/>
          <p:cNvSpPr txBox="1"/>
          <p:nvPr/>
        </p:nvSpPr>
        <p:spPr>
          <a:xfrm>
            <a:off x="8288781" y="5757468"/>
            <a:ext cx="12446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微软雅黑"/>
                <a:cs typeface="微软雅黑"/>
              </a:rPr>
              <a:t>区域管理系统界面</a:t>
            </a:r>
            <a:endParaRPr sz="1200">
              <a:latin typeface="微软雅黑"/>
              <a:cs typeface="微软雅黑"/>
            </a:endParaRPr>
          </a:p>
        </p:txBody>
      </p:sp>
      <p:sp>
        <p:nvSpPr>
          <p:cNvPr id="8" name="object 8"/>
          <p:cNvSpPr/>
          <p:nvPr/>
        </p:nvSpPr>
        <p:spPr>
          <a:xfrm>
            <a:off x="6222491" y="2916935"/>
            <a:ext cx="4913375" cy="2689860"/>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1125474" y="3045714"/>
            <a:ext cx="4328160" cy="2562225"/>
          </a:xfrm>
          <a:prstGeom prst="rect">
            <a:avLst/>
          </a:prstGeom>
          <a:ln w="19811">
            <a:solidFill>
              <a:srgbClr val="000000"/>
            </a:solidFill>
          </a:ln>
        </p:spPr>
        <p:txBody>
          <a:bodyPr vert="horz" wrap="square" lIns="0" tIns="0" rIns="0" bIns="0" rtlCol="0">
            <a:spAutoFit/>
          </a:bodyPr>
          <a:lstStyle/>
          <a:p>
            <a:pPr>
              <a:lnSpc>
                <a:spcPct val="100000"/>
              </a:lnSpc>
            </a:pPr>
            <a:endParaRPr sz="2400" dirty="0">
              <a:latin typeface="Times New Roman"/>
              <a:cs typeface="Times New Roman"/>
            </a:endParaRPr>
          </a:p>
          <a:p>
            <a:pPr>
              <a:lnSpc>
                <a:spcPct val="100000"/>
              </a:lnSpc>
              <a:spcBef>
                <a:spcPts val="25"/>
              </a:spcBef>
            </a:pPr>
            <a:endParaRPr sz="1900" dirty="0">
              <a:latin typeface="Times New Roman"/>
              <a:cs typeface="Times New Roman"/>
            </a:endParaRPr>
          </a:p>
          <a:p>
            <a:pPr marL="89535" marR="83820" indent="333375" algn="just">
              <a:lnSpc>
                <a:spcPct val="150000"/>
              </a:lnSpc>
              <a:spcBef>
                <a:spcPts val="5"/>
              </a:spcBef>
            </a:pPr>
            <a:r>
              <a:rPr sz="1800" spc="80" dirty="0">
                <a:latin typeface="微软雅黑"/>
                <a:cs typeface="微软雅黑"/>
              </a:rPr>
              <a:t>区域管理主</a:t>
            </a:r>
            <a:r>
              <a:rPr sz="1800" spc="70" dirty="0">
                <a:latin typeface="微软雅黑"/>
                <a:cs typeface="微软雅黑"/>
              </a:rPr>
              <a:t>要</a:t>
            </a:r>
            <a:r>
              <a:rPr sz="1800" spc="80" dirty="0">
                <a:latin typeface="微软雅黑"/>
                <a:cs typeface="微软雅黑"/>
              </a:rPr>
              <a:t>是对城</a:t>
            </a:r>
            <a:r>
              <a:rPr sz="1800" spc="70" dirty="0">
                <a:latin typeface="微软雅黑"/>
                <a:cs typeface="微软雅黑"/>
              </a:rPr>
              <a:t>市</a:t>
            </a:r>
            <a:r>
              <a:rPr sz="1800" spc="80" dirty="0">
                <a:latin typeface="微软雅黑"/>
                <a:cs typeface="微软雅黑"/>
              </a:rPr>
              <a:t>的</a:t>
            </a:r>
            <a:r>
              <a:rPr sz="1800" spc="70" dirty="0">
                <a:latin typeface="微软雅黑"/>
                <a:cs typeface="微软雅黑"/>
              </a:rPr>
              <a:t>区</a:t>
            </a:r>
            <a:r>
              <a:rPr sz="1800" spc="80" dirty="0">
                <a:latin typeface="微软雅黑"/>
                <a:cs typeface="微软雅黑"/>
              </a:rPr>
              <a:t>域进行</a:t>
            </a:r>
            <a:r>
              <a:rPr sz="1800" dirty="0">
                <a:latin typeface="微软雅黑"/>
                <a:cs typeface="微软雅黑"/>
              </a:rPr>
              <a:t>管 </a:t>
            </a:r>
            <a:r>
              <a:rPr sz="1800" spc="10" dirty="0">
                <a:latin typeface="微软雅黑"/>
                <a:cs typeface="微软雅黑"/>
              </a:rPr>
              <a:t>理，以便在</a:t>
            </a:r>
            <a:r>
              <a:rPr sz="1800" spc="20" dirty="0">
                <a:latin typeface="微软雅黑"/>
                <a:cs typeface="微软雅黑"/>
              </a:rPr>
              <a:t>统</a:t>
            </a:r>
            <a:r>
              <a:rPr sz="1800" spc="10" dirty="0">
                <a:latin typeface="微软雅黑"/>
                <a:cs typeface="微软雅黑"/>
              </a:rPr>
              <a:t>计分析</a:t>
            </a:r>
            <a:r>
              <a:rPr sz="1800" spc="20" dirty="0">
                <a:latin typeface="微软雅黑"/>
                <a:cs typeface="微软雅黑"/>
              </a:rPr>
              <a:t>中</a:t>
            </a:r>
            <a:r>
              <a:rPr sz="1800" spc="10" dirty="0">
                <a:solidFill>
                  <a:srgbClr val="FF0000"/>
                </a:solidFill>
                <a:latin typeface="微软雅黑"/>
                <a:cs typeface="微软雅黑"/>
              </a:rPr>
              <a:t>选</a:t>
            </a:r>
            <a:r>
              <a:rPr sz="1800" spc="20" dirty="0">
                <a:solidFill>
                  <a:srgbClr val="FF0000"/>
                </a:solidFill>
                <a:latin typeface="微软雅黑"/>
                <a:cs typeface="微软雅黑"/>
              </a:rPr>
              <a:t>择</a:t>
            </a:r>
            <a:r>
              <a:rPr sz="1800" spc="10" dirty="0">
                <a:solidFill>
                  <a:srgbClr val="FF0000"/>
                </a:solidFill>
                <a:latin typeface="微软雅黑"/>
                <a:cs typeface="微软雅黑"/>
              </a:rPr>
              <a:t>区域编</a:t>
            </a:r>
            <a:r>
              <a:rPr sz="1800" spc="15" dirty="0">
                <a:solidFill>
                  <a:srgbClr val="FF0000"/>
                </a:solidFill>
                <a:latin typeface="微软雅黑"/>
                <a:cs typeface="微软雅黑"/>
              </a:rPr>
              <a:t>号</a:t>
            </a:r>
            <a:r>
              <a:rPr sz="1800" spc="10" dirty="0">
                <a:latin typeface="微软雅黑"/>
                <a:cs typeface="微软雅黑"/>
              </a:rPr>
              <a:t>进行 </a:t>
            </a:r>
            <a:r>
              <a:rPr sz="1800" dirty="0">
                <a:solidFill>
                  <a:srgbClr val="FF0000"/>
                </a:solidFill>
                <a:latin typeface="微软雅黑"/>
                <a:cs typeface="微软雅黑"/>
              </a:rPr>
              <a:t>对</a:t>
            </a:r>
            <a:r>
              <a:rPr sz="1800" spc="-5" dirty="0">
                <a:solidFill>
                  <a:srgbClr val="FF0000"/>
                </a:solidFill>
                <a:latin typeface="微软雅黑"/>
                <a:cs typeface="微软雅黑"/>
              </a:rPr>
              <a:t>比</a:t>
            </a:r>
            <a:r>
              <a:rPr sz="1800" dirty="0">
                <a:latin typeface="微软雅黑"/>
                <a:cs typeface="微软雅黑"/>
              </a:rPr>
              <a:t>。</a:t>
            </a:r>
          </a:p>
        </p:txBody>
      </p:sp>
      <p:pic>
        <p:nvPicPr>
          <p:cNvPr id="4" name="luvvoice.com-20240823-8wOH">
            <a:hlinkClick r:id="" action="ppaction://media"/>
            <a:extLst>
              <a:ext uri="{FF2B5EF4-FFF2-40B4-BE49-F238E27FC236}">
                <a16:creationId xmlns:a16="http://schemas.microsoft.com/office/drawing/2014/main" id="{E0863991-2C30-804D-2DC6-BAB460462D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29121" y="3018282"/>
            <a:ext cx="5386070" cy="2738755"/>
          </a:xfrm>
          <a:custGeom>
            <a:avLst/>
            <a:gdLst/>
            <a:ahLst/>
            <a:cxnLst/>
            <a:rect l="l" t="t" r="r" b="b"/>
            <a:pathLst>
              <a:path w="5386070" h="2738754">
                <a:moveTo>
                  <a:pt x="0" y="2738628"/>
                </a:moveTo>
                <a:lnTo>
                  <a:pt x="5385816" y="2738628"/>
                </a:lnTo>
                <a:lnTo>
                  <a:pt x="5385816" y="0"/>
                </a:lnTo>
                <a:lnTo>
                  <a:pt x="0" y="0"/>
                </a:lnTo>
                <a:lnTo>
                  <a:pt x="0" y="2738628"/>
                </a:lnTo>
                <a:close/>
              </a:path>
            </a:pathLst>
          </a:custGeom>
          <a:ln w="19812">
            <a:solidFill>
              <a:srgbClr val="000000"/>
            </a:solidFill>
            <a:prstDash val="sysDash"/>
          </a:ln>
        </p:spPr>
        <p:txBody>
          <a:bodyPr wrap="square" lIns="0" tIns="0" rIns="0" bIns="0" rtlCol="0"/>
          <a:lstStyle/>
          <a:p>
            <a:endParaRPr/>
          </a:p>
        </p:txBody>
      </p:sp>
      <p:sp>
        <p:nvSpPr>
          <p:cNvPr id="3" name="object 3"/>
          <p:cNvSpPr txBox="1">
            <a:spLocks noGrp="1"/>
          </p:cNvSpPr>
          <p:nvPr>
            <p:ph type="title"/>
          </p:nvPr>
        </p:nvSpPr>
        <p:spPr>
          <a:xfrm>
            <a:off x="657250" y="519125"/>
            <a:ext cx="5309870" cy="391795"/>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4" name="object 4"/>
          <p:cNvSpPr txBox="1"/>
          <p:nvPr/>
        </p:nvSpPr>
        <p:spPr>
          <a:xfrm>
            <a:off x="773074" y="1118743"/>
            <a:ext cx="605853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微软雅黑"/>
                <a:cs typeface="微软雅黑"/>
              </a:rPr>
              <a:t>3</a:t>
            </a:r>
            <a:r>
              <a:rPr sz="2000" b="1" spc="-400" dirty="0">
                <a:latin typeface="微软雅黑"/>
                <a:cs typeface="微软雅黑"/>
              </a:rPr>
              <a:t> </a:t>
            </a:r>
            <a:r>
              <a:rPr sz="2000" b="1" dirty="0">
                <a:latin typeface="微软雅黑"/>
                <a:cs typeface="微软雅黑"/>
              </a:rPr>
              <a:t>.</a:t>
            </a:r>
            <a:r>
              <a:rPr sz="2000" b="1" spc="-400" dirty="0">
                <a:latin typeface="微软雅黑"/>
                <a:cs typeface="微软雅黑"/>
              </a:rPr>
              <a:t> </a:t>
            </a:r>
            <a:r>
              <a:rPr sz="2000" b="1" dirty="0">
                <a:latin typeface="微软雅黑"/>
                <a:cs typeface="微软雅黑"/>
              </a:rPr>
              <a:t>2</a:t>
            </a:r>
            <a:r>
              <a:rPr sz="2000" b="1" spc="-395" dirty="0">
                <a:latin typeface="微软雅黑"/>
                <a:cs typeface="微软雅黑"/>
              </a:rPr>
              <a:t> </a:t>
            </a:r>
            <a:r>
              <a:rPr sz="2000" b="1" spc="200" dirty="0">
                <a:latin typeface="微软雅黑"/>
                <a:cs typeface="微软雅黑"/>
              </a:rPr>
              <a:t>建筑工程</a:t>
            </a:r>
            <a:r>
              <a:rPr sz="2000" b="1" spc="190" dirty="0">
                <a:latin typeface="微软雅黑"/>
                <a:cs typeface="微软雅黑"/>
              </a:rPr>
              <a:t>质量</a:t>
            </a:r>
            <a:r>
              <a:rPr sz="2000" b="1" spc="200" dirty="0">
                <a:latin typeface="微软雅黑"/>
                <a:cs typeface="微软雅黑"/>
              </a:rPr>
              <a:t>指</a:t>
            </a:r>
            <a:r>
              <a:rPr sz="2000" b="1" spc="190" dirty="0">
                <a:latin typeface="微软雅黑"/>
                <a:cs typeface="微软雅黑"/>
              </a:rPr>
              <a:t>数编</a:t>
            </a:r>
            <a:r>
              <a:rPr sz="2000" b="1" spc="200" dirty="0">
                <a:latin typeface="微软雅黑"/>
                <a:cs typeface="微软雅黑"/>
              </a:rPr>
              <a:t>制</a:t>
            </a:r>
            <a:r>
              <a:rPr sz="2000" b="1" spc="190" dirty="0">
                <a:latin typeface="微软雅黑"/>
                <a:cs typeface="微软雅黑"/>
              </a:rPr>
              <a:t>与发</a:t>
            </a:r>
            <a:r>
              <a:rPr sz="2000" b="1" spc="200" dirty="0">
                <a:latin typeface="微软雅黑"/>
                <a:cs typeface="微软雅黑"/>
              </a:rPr>
              <a:t>布</a:t>
            </a:r>
            <a:r>
              <a:rPr sz="2000" b="1" spc="190" dirty="0">
                <a:latin typeface="微软雅黑"/>
                <a:cs typeface="微软雅黑"/>
              </a:rPr>
              <a:t>系统</a:t>
            </a:r>
            <a:r>
              <a:rPr sz="2000" b="1" spc="200" dirty="0">
                <a:latin typeface="微软雅黑"/>
                <a:cs typeface="微软雅黑"/>
              </a:rPr>
              <a:t>的</a:t>
            </a:r>
            <a:r>
              <a:rPr sz="2000" b="1" spc="190" dirty="0">
                <a:latin typeface="微软雅黑"/>
                <a:cs typeface="微软雅黑"/>
              </a:rPr>
              <a:t>结构</a:t>
            </a:r>
            <a:r>
              <a:rPr sz="2000" b="1" spc="200" dirty="0">
                <a:latin typeface="微软雅黑"/>
                <a:cs typeface="微软雅黑"/>
              </a:rPr>
              <a:t>设</a:t>
            </a:r>
            <a:r>
              <a:rPr sz="2000" b="1" dirty="0">
                <a:latin typeface="微软雅黑"/>
                <a:cs typeface="微软雅黑"/>
              </a:rPr>
              <a:t>计</a:t>
            </a:r>
            <a:endParaRPr sz="2000">
              <a:latin typeface="微软雅黑"/>
              <a:cs typeface="微软雅黑"/>
            </a:endParaRPr>
          </a:p>
        </p:txBody>
      </p:sp>
      <p:sp>
        <p:nvSpPr>
          <p:cNvPr id="7" name="object 7"/>
          <p:cNvSpPr txBox="1"/>
          <p:nvPr/>
        </p:nvSpPr>
        <p:spPr>
          <a:xfrm>
            <a:off x="1882267" y="2460752"/>
            <a:ext cx="1526540" cy="299720"/>
          </a:xfrm>
          <a:prstGeom prst="rect">
            <a:avLst/>
          </a:prstGeom>
        </p:spPr>
        <p:txBody>
          <a:bodyPr vert="horz" wrap="square" lIns="0" tIns="12700" rIns="0" bIns="0" rtlCol="0">
            <a:spAutoFit/>
          </a:bodyPr>
          <a:lstStyle/>
          <a:p>
            <a:pPr marL="12700">
              <a:lnSpc>
                <a:spcPct val="100000"/>
              </a:lnSpc>
              <a:spcBef>
                <a:spcPts val="100"/>
              </a:spcBef>
            </a:pPr>
            <a:r>
              <a:rPr sz="1800" b="0" spc="10" dirty="0">
                <a:latin typeface="思源黑体 Medium"/>
                <a:cs typeface="思源黑体 Medium"/>
              </a:rPr>
              <a:t>（</a:t>
            </a:r>
            <a:r>
              <a:rPr sz="1800" b="1" spc="-5" dirty="0">
                <a:latin typeface="等线"/>
                <a:cs typeface="等线"/>
              </a:rPr>
              <a:t>3</a:t>
            </a:r>
            <a:r>
              <a:rPr sz="1800" b="0" spc="10" dirty="0">
                <a:latin typeface="思源黑体 Medium"/>
                <a:cs typeface="思源黑体 Medium"/>
              </a:rPr>
              <a:t>）</a:t>
            </a:r>
            <a:r>
              <a:rPr sz="1800" b="1" dirty="0">
                <a:latin typeface="微软雅黑"/>
                <a:cs typeface="微软雅黑"/>
              </a:rPr>
              <a:t>指数评分</a:t>
            </a:r>
            <a:endParaRPr sz="1800">
              <a:latin typeface="微软雅黑"/>
              <a:cs typeface="微软雅黑"/>
            </a:endParaRPr>
          </a:p>
        </p:txBody>
      </p:sp>
      <p:sp>
        <p:nvSpPr>
          <p:cNvPr id="8" name="object 8"/>
          <p:cNvSpPr txBox="1"/>
          <p:nvPr/>
        </p:nvSpPr>
        <p:spPr>
          <a:xfrm>
            <a:off x="7864856" y="5846470"/>
            <a:ext cx="12446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微软雅黑"/>
                <a:cs typeface="微软雅黑"/>
              </a:rPr>
              <a:t>指标评分系统界面</a:t>
            </a:r>
            <a:endParaRPr sz="1200">
              <a:latin typeface="微软雅黑"/>
              <a:cs typeface="微软雅黑"/>
            </a:endParaRPr>
          </a:p>
        </p:txBody>
      </p:sp>
      <p:sp>
        <p:nvSpPr>
          <p:cNvPr id="9" name="object 9"/>
          <p:cNvSpPr/>
          <p:nvPr/>
        </p:nvSpPr>
        <p:spPr>
          <a:xfrm>
            <a:off x="6041135" y="3075432"/>
            <a:ext cx="5082064" cy="2624328"/>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1075182" y="3045714"/>
            <a:ext cx="4378960" cy="2654935"/>
          </a:xfrm>
          <a:prstGeom prst="rect">
            <a:avLst/>
          </a:prstGeom>
          <a:ln w="19811">
            <a:solidFill>
              <a:srgbClr val="000000"/>
            </a:solidFill>
          </a:ln>
        </p:spPr>
        <p:txBody>
          <a:bodyPr vert="horz" wrap="square" lIns="0" tIns="0" rIns="0" bIns="0" rtlCol="0">
            <a:spAutoFit/>
          </a:bodyPr>
          <a:lstStyle/>
          <a:p>
            <a:pPr>
              <a:lnSpc>
                <a:spcPct val="100000"/>
              </a:lnSpc>
            </a:pPr>
            <a:endParaRPr sz="2400" dirty="0">
              <a:latin typeface="Times New Roman"/>
              <a:cs typeface="Times New Roman"/>
            </a:endParaRPr>
          </a:p>
          <a:p>
            <a:pPr>
              <a:lnSpc>
                <a:spcPct val="100000"/>
              </a:lnSpc>
              <a:spcBef>
                <a:spcPts val="40"/>
              </a:spcBef>
            </a:pPr>
            <a:endParaRPr sz="2200" dirty="0">
              <a:latin typeface="Times New Roman"/>
              <a:cs typeface="Times New Roman"/>
            </a:endParaRPr>
          </a:p>
          <a:p>
            <a:pPr marL="90805" marR="81915" indent="266700" algn="just">
              <a:lnSpc>
                <a:spcPct val="150100"/>
              </a:lnSpc>
              <a:spcBef>
                <a:spcPts val="5"/>
              </a:spcBef>
            </a:pPr>
            <a:r>
              <a:rPr sz="1800" spc="20" dirty="0">
                <a:latin typeface="微软雅黑"/>
                <a:cs typeface="微软雅黑"/>
              </a:rPr>
              <a:t>指数评分</a:t>
            </a:r>
            <a:r>
              <a:rPr sz="1800" spc="10" dirty="0">
                <a:latin typeface="微软雅黑"/>
                <a:cs typeface="微软雅黑"/>
              </a:rPr>
              <a:t>模块</a:t>
            </a:r>
            <a:r>
              <a:rPr sz="1800" spc="20" dirty="0">
                <a:latin typeface="微软雅黑"/>
                <a:cs typeface="微软雅黑"/>
              </a:rPr>
              <a:t>主要是</a:t>
            </a:r>
            <a:r>
              <a:rPr sz="1800" spc="10" dirty="0">
                <a:latin typeface="微软雅黑"/>
                <a:cs typeface="微软雅黑"/>
              </a:rPr>
              <a:t>对</a:t>
            </a:r>
            <a:r>
              <a:rPr sz="1800" spc="20" dirty="0">
                <a:latin typeface="微软雅黑"/>
                <a:cs typeface="微软雅黑"/>
              </a:rPr>
              <a:t>建</a:t>
            </a:r>
            <a:r>
              <a:rPr sz="1800" spc="10" dirty="0">
                <a:latin typeface="微软雅黑"/>
                <a:cs typeface="微软雅黑"/>
              </a:rPr>
              <a:t>筑</a:t>
            </a:r>
            <a:r>
              <a:rPr sz="1800" spc="20" dirty="0">
                <a:latin typeface="微软雅黑"/>
                <a:cs typeface="微软雅黑"/>
              </a:rPr>
              <a:t>工程基本</a:t>
            </a:r>
            <a:r>
              <a:rPr sz="1800" dirty="0">
                <a:latin typeface="微软雅黑"/>
                <a:cs typeface="微软雅黑"/>
              </a:rPr>
              <a:t>信 </a:t>
            </a:r>
            <a:r>
              <a:rPr sz="1800" spc="35" dirty="0">
                <a:latin typeface="微软雅黑"/>
                <a:cs typeface="微软雅黑"/>
              </a:rPr>
              <a:t>息进行</a:t>
            </a:r>
            <a:r>
              <a:rPr sz="1800" spc="35" dirty="0">
                <a:solidFill>
                  <a:srgbClr val="FF0000"/>
                </a:solidFill>
                <a:latin typeface="微软雅黑"/>
                <a:cs typeface="微软雅黑"/>
              </a:rPr>
              <a:t>维护</a:t>
            </a:r>
            <a:r>
              <a:rPr sz="1800" spc="35" dirty="0">
                <a:latin typeface="微软雅黑"/>
                <a:cs typeface="微软雅黑"/>
              </a:rPr>
              <a:t>，并针对相应的建筑工程进行 </a:t>
            </a:r>
            <a:r>
              <a:rPr sz="1800" dirty="0">
                <a:solidFill>
                  <a:srgbClr val="FF0000"/>
                </a:solidFill>
                <a:latin typeface="微软雅黑"/>
                <a:cs typeface="微软雅黑"/>
              </a:rPr>
              <a:t>指标评分</a:t>
            </a:r>
            <a:r>
              <a:rPr sz="1800" dirty="0">
                <a:latin typeface="微软雅黑"/>
                <a:cs typeface="微软雅黑"/>
              </a:rPr>
              <a:t>。</a:t>
            </a:r>
          </a:p>
        </p:txBody>
      </p:sp>
      <p:pic>
        <p:nvPicPr>
          <p:cNvPr id="5" name="luvvoice.com-20240823-crvl">
            <a:hlinkClick r:id="" action="ppaction://media"/>
            <a:extLst>
              <a:ext uri="{FF2B5EF4-FFF2-40B4-BE49-F238E27FC236}">
                <a16:creationId xmlns:a16="http://schemas.microsoft.com/office/drawing/2014/main" id="{3679007E-8F94-FBF6-5D0F-6B99BB95D8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42838" y="2608326"/>
            <a:ext cx="5492750" cy="2933700"/>
          </a:xfrm>
          <a:custGeom>
            <a:avLst/>
            <a:gdLst/>
            <a:ahLst/>
            <a:cxnLst/>
            <a:rect l="l" t="t" r="r" b="b"/>
            <a:pathLst>
              <a:path w="5492750" h="2933700">
                <a:moveTo>
                  <a:pt x="0" y="2933700"/>
                </a:moveTo>
                <a:lnTo>
                  <a:pt x="5492496" y="2933700"/>
                </a:lnTo>
                <a:lnTo>
                  <a:pt x="5492496" y="0"/>
                </a:lnTo>
                <a:lnTo>
                  <a:pt x="0" y="0"/>
                </a:lnTo>
                <a:lnTo>
                  <a:pt x="0" y="2933700"/>
                </a:lnTo>
                <a:close/>
              </a:path>
            </a:pathLst>
          </a:custGeom>
          <a:ln w="19812">
            <a:solidFill>
              <a:srgbClr val="000000"/>
            </a:solidFill>
            <a:prstDash val="sysDash"/>
          </a:ln>
        </p:spPr>
        <p:txBody>
          <a:bodyPr wrap="square" lIns="0" tIns="0" rIns="0" bIns="0" rtlCol="0"/>
          <a:lstStyle/>
          <a:p>
            <a:endParaRPr/>
          </a:p>
        </p:txBody>
      </p:sp>
      <p:sp>
        <p:nvSpPr>
          <p:cNvPr id="3" name="object 3"/>
          <p:cNvSpPr txBox="1">
            <a:spLocks noGrp="1"/>
          </p:cNvSpPr>
          <p:nvPr>
            <p:ph type="title"/>
          </p:nvPr>
        </p:nvSpPr>
        <p:spPr>
          <a:xfrm>
            <a:off x="657250" y="519125"/>
            <a:ext cx="5309870" cy="391795"/>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3.</a:t>
            </a:r>
            <a:r>
              <a:rPr sz="2400" spc="200" dirty="0">
                <a:solidFill>
                  <a:srgbClr val="000000"/>
                </a:solidFill>
              </a:rPr>
              <a:t>建筑工程质量指数编</a:t>
            </a:r>
            <a:r>
              <a:rPr sz="2400" spc="190" dirty="0">
                <a:solidFill>
                  <a:srgbClr val="000000"/>
                </a:solidFill>
              </a:rPr>
              <a:t>制</a:t>
            </a:r>
            <a:r>
              <a:rPr sz="2400" spc="200" dirty="0">
                <a:solidFill>
                  <a:srgbClr val="000000"/>
                </a:solidFill>
              </a:rPr>
              <a:t>与发</a:t>
            </a:r>
            <a:r>
              <a:rPr sz="2400" spc="190" dirty="0">
                <a:solidFill>
                  <a:srgbClr val="000000"/>
                </a:solidFill>
              </a:rPr>
              <a:t>布</a:t>
            </a:r>
            <a:r>
              <a:rPr sz="2400" spc="200" dirty="0">
                <a:solidFill>
                  <a:srgbClr val="000000"/>
                </a:solidFill>
              </a:rPr>
              <a:t>系统</a:t>
            </a:r>
            <a:endParaRPr sz="2400"/>
          </a:p>
        </p:txBody>
      </p:sp>
      <p:sp>
        <p:nvSpPr>
          <p:cNvPr id="4" name="object 4"/>
          <p:cNvSpPr txBox="1"/>
          <p:nvPr/>
        </p:nvSpPr>
        <p:spPr>
          <a:xfrm>
            <a:off x="773074" y="1118743"/>
            <a:ext cx="605853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微软雅黑"/>
                <a:cs typeface="微软雅黑"/>
              </a:rPr>
              <a:t>3</a:t>
            </a:r>
            <a:r>
              <a:rPr sz="2000" b="1" spc="-400" dirty="0">
                <a:latin typeface="微软雅黑"/>
                <a:cs typeface="微软雅黑"/>
              </a:rPr>
              <a:t> </a:t>
            </a:r>
            <a:r>
              <a:rPr sz="2000" b="1" dirty="0">
                <a:latin typeface="微软雅黑"/>
                <a:cs typeface="微软雅黑"/>
              </a:rPr>
              <a:t>.</a:t>
            </a:r>
            <a:r>
              <a:rPr sz="2000" b="1" spc="-400" dirty="0">
                <a:latin typeface="微软雅黑"/>
                <a:cs typeface="微软雅黑"/>
              </a:rPr>
              <a:t> </a:t>
            </a:r>
            <a:r>
              <a:rPr sz="2000" b="1" dirty="0">
                <a:latin typeface="微软雅黑"/>
                <a:cs typeface="微软雅黑"/>
              </a:rPr>
              <a:t>2</a:t>
            </a:r>
            <a:r>
              <a:rPr sz="2000" b="1" spc="-395" dirty="0">
                <a:latin typeface="微软雅黑"/>
                <a:cs typeface="微软雅黑"/>
              </a:rPr>
              <a:t> </a:t>
            </a:r>
            <a:r>
              <a:rPr sz="2000" b="1" spc="200" dirty="0">
                <a:latin typeface="微软雅黑"/>
                <a:cs typeface="微软雅黑"/>
              </a:rPr>
              <a:t>建筑工程</a:t>
            </a:r>
            <a:r>
              <a:rPr sz="2000" b="1" spc="190" dirty="0">
                <a:latin typeface="微软雅黑"/>
                <a:cs typeface="微软雅黑"/>
              </a:rPr>
              <a:t>质量</a:t>
            </a:r>
            <a:r>
              <a:rPr sz="2000" b="1" spc="200" dirty="0">
                <a:latin typeface="微软雅黑"/>
                <a:cs typeface="微软雅黑"/>
              </a:rPr>
              <a:t>指</a:t>
            </a:r>
            <a:r>
              <a:rPr sz="2000" b="1" spc="190" dirty="0">
                <a:latin typeface="微软雅黑"/>
                <a:cs typeface="微软雅黑"/>
              </a:rPr>
              <a:t>数编</a:t>
            </a:r>
            <a:r>
              <a:rPr sz="2000" b="1" spc="200" dirty="0">
                <a:latin typeface="微软雅黑"/>
                <a:cs typeface="微软雅黑"/>
              </a:rPr>
              <a:t>制</a:t>
            </a:r>
            <a:r>
              <a:rPr sz="2000" b="1" spc="190" dirty="0">
                <a:latin typeface="微软雅黑"/>
                <a:cs typeface="微软雅黑"/>
              </a:rPr>
              <a:t>与发</a:t>
            </a:r>
            <a:r>
              <a:rPr sz="2000" b="1" spc="200" dirty="0">
                <a:latin typeface="微软雅黑"/>
                <a:cs typeface="微软雅黑"/>
              </a:rPr>
              <a:t>布</a:t>
            </a:r>
            <a:r>
              <a:rPr sz="2000" b="1" spc="190" dirty="0">
                <a:latin typeface="微软雅黑"/>
                <a:cs typeface="微软雅黑"/>
              </a:rPr>
              <a:t>系统</a:t>
            </a:r>
            <a:r>
              <a:rPr sz="2000" b="1" spc="200" dirty="0">
                <a:latin typeface="微软雅黑"/>
                <a:cs typeface="微软雅黑"/>
              </a:rPr>
              <a:t>的</a:t>
            </a:r>
            <a:r>
              <a:rPr sz="2000" b="1" spc="190" dirty="0">
                <a:latin typeface="微软雅黑"/>
                <a:cs typeface="微软雅黑"/>
              </a:rPr>
              <a:t>结构</a:t>
            </a:r>
            <a:r>
              <a:rPr sz="2000" b="1" spc="200" dirty="0">
                <a:latin typeface="微软雅黑"/>
                <a:cs typeface="微软雅黑"/>
              </a:rPr>
              <a:t>设</a:t>
            </a:r>
            <a:r>
              <a:rPr sz="2000" b="1" dirty="0">
                <a:latin typeface="微软雅黑"/>
                <a:cs typeface="微软雅黑"/>
              </a:rPr>
              <a:t>计</a:t>
            </a:r>
            <a:endParaRPr sz="2000">
              <a:latin typeface="微软雅黑"/>
              <a:cs typeface="微软雅黑"/>
            </a:endParaRPr>
          </a:p>
        </p:txBody>
      </p:sp>
      <p:sp>
        <p:nvSpPr>
          <p:cNvPr id="7" name="object 7"/>
          <p:cNvSpPr txBox="1"/>
          <p:nvPr/>
        </p:nvSpPr>
        <p:spPr>
          <a:xfrm>
            <a:off x="8210804" y="5635244"/>
            <a:ext cx="124523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微软雅黑"/>
                <a:cs typeface="微软雅黑"/>
              </a:rPr>
              <a:t>统计图表系统界面</a:t>
            </a:r>
            <a:endParaRPr sz="1200">
              <a:latin typeface="微软雅黑"/>
              <a:cs typeface="微软雅黑"/>
            </a:endParaRPr>
          </a:p>
        </p:txBody>
      </p:sp>
      <p:sp>
        <p:nvSpPr>
          <p:cNvPr id="8" name="object 8"/>
          <p:cNvSpPr/>
          <p:nvPr/>
        </p:nvSpPr>
        <p:spPr>
          <a:xfrm>
            <a:off x="6041135" y="2654807"/>
            <a:ext cx="5273040" cy="276301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878586" y="2655570"/>
            <a:ext cx="4433570" cy="2886710"/>
          </a:xfrm>
          <a:custGeom>
            <a:avLst/>
            <a:gdLst/>
            <a:ahLst/>
            <a:cxnLst/>
            <a:rect l="l" t="t" r="r" b="b"/>
            <a:pathLst>
              <a:path w="4433570" h="2886710">
                <a:moveTo>
                  <a:pt x="0" y="2886455"/>
                </a:moveTo>
                <a:lnTo>
                  <a:pt x="4433316" y="2886455"/>
                </a:lnTo>
                <a:lnTo>
                  <a:pt x="4433316" y="0"/>
                </a:lnTo>
                <a:lnTo>
                  <a:pt x="0" y="0"/>
                </a:lnTo>
                <a:lnTo>
                  <a:pt x="0" y="2886455"/>
                </a:lnTo>
                <a:close/>
              </a:path>
            </a:pathLst>
          </a:custGeom>
          <a:ln w="19812">
            <a:solidFill>
              <a:srgbClr val="000000"/>
            </a:solidFill>
            <a:prstDash val="sysDash"/>
          </a:ln>
        </p:spPr>
        <p:txBody>
          <a:bodyPr wrap="square" lIns="0" tIns="0" rIns="0" bIns="0" rtlCol="0"/>
          <a:lstStyle/>
          <a:p>
            <a:endParaRPr/>
          </a:p>
        </p:txBody>
      </p:sp>
      <p:sp>
        <p:nvSpPr>
          <p:cNvPr id="10" name="object 10"/>
          <p:cNvSpPr txBox="1"/>
          <p:nvPr/>
        </p:nvSpPr>
        <p:spPr>
          <a:xfrm>
            <a:off x="956868" y="2184653"/>
            <a:ext cx="4503420" cy="3129915"/>
          </a:xfrm>
          <a:prstGeom prst="rect">
            <a:avLst/>
          </a:prstGeom>
        </p:spPr>
        <p:txBody>
          <a:bodyPr vert="horz" wrap="square" lIns="0" tIns="12700" rIns="0" bIns="0" rtlCol="0">
            <a:spAutoFit/>
          </a:bodyPr>
          <a:lstStyle/>
          <a:p>
            <a:pPr marL="786765">
              <a:lnSpc>
                <a:spcPct val="100000"/>
              </a:lnSpc>
              <a:spcBef>
                <a:spcPts val="100"/>
              </a:spcBef>
            </a:pPr>
            <a:r>
              <a:rPr sz="1800" b="0" spc="5" dirty="0">
                <a:latin typeface="思源黑体 Medium"/>
                <a:cs typeface="思源黑体 Medium"/>
              </a:rPr>
              <a:t>（</a:t>
            </a:r>
            <a:r>
              <a:rPr sz="1800" b="1" spc="5" dirty="0">
                <a:latin typeface="等线"/>
                <a:cs typeface="等线"/>
              </a:rPr>
              <a:t>4</a:t>
            </a:r>
            <a:r>
              <a:rPr sz="1800" b="0" spc="5" dirty="0">
                <a:latin typeface="思源黑体 Medium"/>
                <a:cs typeface="思源黑体 Medium"/>
              </a:rPr>
              <a:t>）</a:t>
            </a:r>
            <a:r>
              <a:rPr sz="1800" b="1" dirty="0">
                <a:latin typeface="微软雅黑"/>
                <a:cs typeface="微软雅黑"/>
              </a:rPr>
              <a:t>统计图表</a:t>
            </a:r>
            <a:endParaRPr sz="1800" dirty="0">
              <a:latin typeface="微软雅黑"/>
              <a:cs typeface="微软雅黑"/>
            </a:endParaRPr>
          </a:p>
          <a:p>
            <a:pPr>
              <a:lnSpc>
                <a:spcPct val="100000"/>
              </a:lnSpc>
              <a:spcBef>
                <a:spcPts val="20"/>
              </a:spcBef>
            </a:pPr>
            <a:endParaRPr sz="2450" dirty="0">
              <a:latin typeface="Times New Roman"/>
              <a:cs typeface="Times New Roman"/>
            </a:endParaRPr>
          </a:p>
          <a:p>
            <a:pPr marL="12700" marR="5080" indent="196215">
              <a:lnSpc>
                <a:spcPct val="150000"/>
              </a:lnSpc>
            </a:pPr>
            <a:r>
              <a:rPr sz="1800" spc="80" dirty="0">
                <a:latin typeface="微软雅黑"/>
                <a:cs typeface="微软雅黑"/>
              </a:rPr>
              <a:t>统计图表主</a:t>
            </a:r>
            <a:r>
              <a:rPr sz="1800" spc="70" dirty="0">
                <a:latin typeface="微软雅黑"/>
                <a:cs typeface="微软雅黑"/>
              </a:rPr>
              <a:t>要</a:t>
            </a:r>
            <a:r>
              <a:rPr sz="1800" spc="80" dirty="0">
                <a:latin typeface="微软雅黑"/>
                <a:cs typeface="微软雅黑"/>
              </a:rPr>
              <a:t>是针对建筑</a:t>
            </a:r>
            <a:r>
              <a:rPr sz="1800" spc="70" dirty="0">
                <a:latin typeface="微软雅黑"/>
                <a:cs typeface="微软雅黑"/>
              </a:rPr>
              <a:t>工</a:t>
            </a:r>
            <a:r>
              <a:rPr sz="1800" spc="100" dirty="0">
                <a:latin typeface="微软雅黑"/>
                <a:cs typeface="微软雅黑"/>
              </a:rPr>
              <a:t>程</a:t>
            </a:r>
            <a:r>
              <a:rPr sz="1800" spc="80" dirty="0">
                <a:latin typeface="微软雅黑"/>
                <a:cs typeface="微软雅黑"/>
              </a:rPr>
              <a:t>、施工单 </a:t>
            </a:r>
            <a:r>
              <a:rPr sz="1800" spc="55" dirty="0">
                <a:latin typeface="微软雅黑"/>
                <a:cs typeface="微软雅黑"/>
              </a:rPr>
              <a:t>位和项目经</a:t>
            </a:r>
            <a:r>
              <a:rPr sz="1800" spc="70" dirty="0">
                <a:latin typeface="微软雅黑"/>
                <a:cs typeface="微软雅黑"/>
              </a:rPr>
              <a:t>理</a:t>
            </a:r>
            <a:r>
              <a:rPr sz="1800" spc="55" dirty="0">
                <a:latin typeface="微软雅黑"/>
                <a:cs typeface="微软雅黑"/>
              </a:rPr>
              <a:t>进行统计分</a:t>
            </a:r>
            <a:r>
              <a:rPr sz="1800" spc="100" dirty="0">
                <a:latin typeface="微软雅黑"/>
                <a:cs typeface="微软雅黑"/>
              </a:rPr>
              <a:t>析</a:t>
            </a:r>
            <a:r>
              <a:rPr sz="1800" spc="60" dirty="0">
                <a:latin typeface="微软雅黑"/>
                <a:cs typeface="微软雅黑"/>
              </a:rPr>
              <a:t>，并能根据城 </a:t>
            </a:r>
            <a:r>
              <a:rPr sz="1800" spc="55" dirty="0">
                <a:latin typeface="微软雅黑"/>
                <a:cs typeface="微软雅黑"/>
              </a:rPr>
              <a:t>市质量监督</a:t>
            </a:r>
            <a:r>
              <a:rPr sz="1800" spc="70" dirty="0">
                <a:latin typeface="微软雅黑"/>
                <a:cs typeface="微软雅黑"/>
              </a:rPr>
              <a:t>系</a:t>
            </a:r>
            <a:r>
              <a:rPr sz="1800" spc="55" dirty="0">
                <a:latin typeface="微软雅黑"/>
                <a:cs typeface="微软雅黑"/>
              </a:rPr>
              <a:t>统中已经包</a:t>
            </a:r>
            <a:r>
              <a:rPr sz="1800" spc="70" dirty="0">
                <a:latin typeface="微软雅黑"/>
                <a:cs typeface="微软雅黑"/>
              </a:rPr>
              <a:t>含</a:t>
            </a:r>
            <a:r>
              <a:rPr sz="1800" spc="55" dirty="0">
                <a:latin typeface="微软雅黑"/>
                <a:cs typeface="微软雅黑"/>
              </a:rPr>
              <a:t>的相关质量</a:t>
            </a:r>
            <a:r>
              <a:rPr sz="1800" dirty="0">
                <a:latin typeface="微软雅黑"/>
                <a:cs typeface="微软雅黑"/>
              </a:rPr>
              <a:t>指 </a:t>
            </a:r>
            <a:r>
              <a:rPr sz="1800" spc="55" dirty="0">
                <a:latin typeface="微软雅黑"/>
                <a:cs typeface="微软雅黑"/>
              </a:rPr>
              <a:t>数信息进行</a:t>
            </a:r>
            <a:r>
              <a:rPr sz="1800" spc="70" dirty="0">
                <a:latin typeface="微软雅黑"/>
                <a:cs typeface="微软雅黑"/>
              </a:rPr>
              <a:t>获取</a:t>
            </a:r>
            <a:r>
              <a:rPr sz="1800" spc="60" dirty="0">
                <a:latin typeface="微软雅黑"/>
                <a:cs typeface="微软雅黑"/>
              </a:rPr>
              <a:t>，并自动</a:t>
            </a:r>
            <a:r>
              <a:rPr sz="1800" spc="70" dirty="0">
                <a:latin typeface="微软雅黑"/>
                <a:cs typeface="微软雅黑"/>
              </a:rPr>
              <a:t>计</a:t>
            </a:r>
            <a:r>
              <a:rPr sz="1800" spc="60" dirty="0">
                <a:latin typeface="微软雅黑"/>
                <a:cs typeface="微软雅黑"/>
              </a:rPr>
              <a:t>算质量指数</a:t>
            </a:r>
            <a:r>
              <a:rPr sz="1800" dirty="0">
                <a:latin typeface="微软雅黑"/>
                <a:cs typeface="微软雅黑"/>
              </a:rPr>
              <a:t>得 </a:t>
            </a:r>
            <a:r>
              <a:rPr sz="1800" spc="60" dirty="0">
                <a:latin typeface="微软雅黑"/>
                <a:cs typeface="微软雅黑"/>
              </a:rPr>
              <a:t>分</a:t>
            </a:r>
            <a:r>
              <a:rPr sz="1800" spc="55" dirty="0">
                <a:latin typeface="微软雅黑"/>
                <a:cs typeface="微软雅黑"/>
              </a:rPr>
              <a:t>，</a:t>
            </a:r>
            <a:r>
              <a:rPr sz="1800" spc="60" dirty="0">
                <a:latin typeface="微软雅黑"/>
                <a:cs typeface="微软雅黑"/>
              </a:rPr>
              <a:t>可以通过设置查询条</a:t>
            </a:r>
            <a:r>
              <a:rPr sz="1800" spc="50" dirty="0">
                <a:latin typeface="微软雅黑"/>
                <a:cs typeface="微软雅黑"/>
              </a:rPr>
              <a:t>件</a:t>
            </a:r>
            <a:r>
              <a:rPr sz="1800" spc="60" dirty="0">
                <a:latin typeface="微软雅黑"/>
                <a:cs typeface="微软雅黑"/>
              </a:rPr>
              <a:t>（如建筑类</a:t>
            </a:r>
            <a:r>
              <a:rPr sz="1800" spc="45" dirty="0">
                <a:latin typeface="微软雅黑"/>
                <a:cs typeface="微软雅黑"/>
              </a:rPr>
              <a:t>型</a:t>
            </a:r>
            <a:r>
              <a:rPr sz="1800" dirty="0">
                <a:latin typeface="微软雅黑"/>
                <a:cs typeface="微软雅黑"/>
              </a:rPr>
              <a:t>、 </a:t>
            </a:r>
            <a:r>
              <a:rPr sz="1800" spc="-5" dirty="0">
                <a:latin typeface="微软雅黑"/>
                <a:cs typeface="微软雅黑"/>
              </a:rPr>
              <a:t>区域等）获取查询结</a:t>
            </a:r>
            <a:r>
              <a:rPr sz="1800" dirty="0">
                <a:latin typeface="微软雅黑"/>
                <a:cs typeface="微软雅黑"/>
              </a:rPr>
              <a:t>果。</a:t>
            </a:r>
          </a:p>
        </p:txBody>
      </p:sp>
      <p:pic>
        <p:nvPicPr>
          <p:cNvPr id="5" name="luvvoice.com-20240823-4LAB">
            <a:hlinkClick r:id="" action="ppaction://media"/>
            <a:extLst>
              <a:ext uri="{FF2B5EF4-FFF2-40B4-BE49-F238E27FC236}">
                <a16:creationId xmlns:a16="http://schemas.microsoft.com/office/drawing/2014/main" id="{BFE5D944-1E48-2C44-C79E-7FB5EDF128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7AE22CB9-5828-B93B-881C-AB9F9DFCD74D}"/>
              </a:ext>
            </a:extLst>
          </p:cNvPr>
          <p:cNvSpPr/>
          <p:nvPr/>
        </p:nvSpPr>
        <p:spPr>
          <a:xfrm>
            <a:off x="2024460" y="1100667"/>
            <a:ext cx="8143079" cy="465666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524883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C5DCE59-F63F-2FC9-199C-3F1796D8EA34}"/>
              </a:ext>
            </a:extLst>
          </p:cNvPr>
          <p:cNvSpPr/>
          <p:nvPr/>
        </p:nvSpPr>
        <p:spPr>
          <a:xfrm>
            <a:off x="5311170" y="2967335"/>
            <a:ext cx="1569660" cy="923330"/>
          </a:xfrm>
          <a:prstGeom prst="rect">
            <a:avLst/>
          </a:prstGeom>
          <a:noFill/>
        </p:spPr>
        <p:txBody>
          <a:bodyPr wrap="none" lIns="91440" tIns="45720" rIns="91440" bIns="45720">
            <a:spAutoFit/>
          </a:bodyPr>
          <a:lstStyle/>
          <a:p>
            <a:pPr algn="ctr"/>
            <a:r>
              <a:rPr lang="zh-CN" altLang="en-US" sz="5400" b="0" cap="none" spc="0" dirty="0">
                <a:ln w="0"/>
                <a:solidFill>
                  <a:schemeClr val="tx1"/>
                </a:solidFill>
                <a:effectLst>
                  <a:outerShdw blurRad="38100" dist="19050" dir="2700000" algn="tl" rotWithShape="0">
                    <a:schemeClr val="dk1">
                      <a:alpha val="40000"/>
                    </a:schemeClr>
                  </a:outerShdw>
                </a:effectLst>
              </a:rPr>
              <a:t>谢谢</a:t>
            </a:r>
          </a:p>
        </p:txBody>
      </p:sp>
      <p:pic>
        <p:nvPicPr>
          <p:cNvPr id="2" name="luvvoice.com-20240823-E3bu">
            <a:hlinkClick r:id="" action="ppaction://media"/>
            <a:extLst>
              <a:ext uri="{FF2B5EF4-FFF2-40B4-BE49-F238E27FC236}">
                <a16:creationId xmlns:a16="http://schemas.microsoft.com/office/drawing/2014/main" id="{1431F9C7-AFC9-994D-221C-9CF6CEA74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extLst>
      <p:ext uri="{BB962C8B-B14F-4D97-AF65-F5344CB8AC3E}">
        <p14:creationId xmlns:p14="http://schemas.microsoft.com/office/powerpoint/2010/main" val="4754302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3028" y="538734"/>
            <a:ext cx="3962400" cy="391160"/>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1.</a:t>
            </a:r>
            <a:r>
              <a:rPr sz="2400" spc="200" dirty="0">
                <a:solidFill>
                  <a:srgbClr val="000000"/>
                </a:solidFill>
              </a:rPr>
              <a:t>工程项目管理平台化</a:t>
            </a:r>
            <a:r>
              <a:rPr sz="2400" spc="190" dirty="0">
                <a:solidFill>
                  <a:srgbClr val="000000"/>
                </a:solidFill>
              </a:rPr>
              <a:t>治</a:t>
            </a:r>
            <a:r>
              <a:rPr sz="2400" dirty="0">
                <a:solidFill>
                  <a:srgbClr val="000000"/>
                </a:solidFill>
              </a:rPr>
              <a:t>理</a:t>
            </a:r>
            <a:endParaRPr sz="2400"/>
          </a:p>
        </p:txBody>
      </p:sp>
      <p:sp>
        <p:nvSpPr>
          <p:cNvPr id="3" name="object 3"/>
          <p:cNvSpPr txBox="1"/>
          <p:nvPr/>
        </p:nvSpPr>
        <p:spPr>
          <a:xfrm>
            <a:off x="1117193" y="1137361"/>
            <a:ext cx="9943465" cy="2350770"/>
          </a:xfrm>
          <a:prstGeom prst="rect">
            <a:avLst/>
          </a:prstGeom>
        </p:spPr>
        <p:txBody>
          <a:bodyPr vert="horz" wrap="square" lIns="0" tIns="13335" rIns="0" bIns="0" rtlCol="0">
            <a:spAutoFit/>
          </a:bodyPr>
          <a:lstStyle/>
          <a:p>
            <a:pPr marL="73025">
              <a:lnSpc>
                <a:spcPct val="100000"/>
              </a:lnSpc>
              <a:spcBef>
                <a:spcPts val="105"/>
              </a:spcBef>
            </a:pPr>
            <a:r>
              <a:rPr sz="2000" b="1" spc="204" dirty="0">
                <a:latin typeface="微软雅黑"/>
                <a:cs typeface="微软雅黑"/>
              </a:rPr>
              <a:t>实施途径</a:t>
            </a:r>
            <a:endParaRPr sz="2000">
              <a:latin typeface="微软雅黑"/>
              <a:cs typeface="微软雅黑"/>
            </a:endParaRPr>
          </a:p>
          <a:p>
            <a:pPr>
              <a:lnSpc>
                <a:spcPct val="100000"/>
              </a:lnSpc>
            </a:pPr>
            <a:endParaRPr sz="2600">
              <a:latin typeface="Times New Roman"/>
              <a:cs typeface="Times New Roman"/>
            </a:endParaRPr>
          </a:p>
          <a:p>
            <a:pPr marL="12700">
              <a:lnSpc>
                <a:spcPct val="100000"/>
              </a:lnSpc>
              <a:spcBef>
                <a:spcPts val="2325"/>
              </a:spcBef>
            </a:pPr>
            <a:r>
              <a:rPr sz="1800" dirty="0">
                <a:latin typeface="微软雅黑"/>
                <a:cs typeface="微软雅黑"/>
              </a:rPr>
              <a:t>—</a:t>
            </a:r>
            <a:r>
              <a:rPr sz="1800" spc="-80" dirty="0">
                <a:latin typeface="微软雅黑"/>
                <a:cs typeface="微软雅黑"/>
              </a:rPr>
              <a:t> </a:t>
            </a:r>
            <a:r>
              <a:rPr sz="1800" dirty="0">
                <a:latin typeface="微软雅黑"/>
                <a:cs typeface="微软雅黑"/>
              </a:rPr>
              <a:t>传构建工程项目管理平台进行信息集成，打破信息孤岛，实</a:t>
            </a:r>
            <a:r>
              <a:rPr sz="1800" spc="5" dirty="0">
                <a:latin typeface="微软雅黑"/>
                <a:cs typeface="微软雅黑"/>
              </a:rPr>
              <a:t>现</a:t>
            </a:r>
            <a:r>
              <a:rPr sz="1800" dirty="0">
                <a:solidFill>
                  <a:srgbClr val="FF0000"/>
                </a:solidFill>
                <a:latin typeface="微软雅黑"/>
                <a:cs typeface="微软雅黑"/>
              </a:rPr>
              <a:t>数据共享</a:t>
            </a:r>
            <a:r>
              <a:rPr sz="1800" dirty="0">
                <a:latin typeface="微软雅黑"/>
                <a:cs typeface="微软雅黑"/>
              </a:rPr>
              <a:t>，为实现建造业的整体性</a:t>
            </a:r>
            <a:endParaRPr sz="1800">
              <a:latin typeface="微软雅黑"/>
              <a:cs typeface="微软雅黑"/>
            </a:endParaRPr>
          </a:p>
          <a:p>
            <a:pPr marL="12700">
              <a:lnSpc>
                <a:spcPct val="100000"/>
              </a:lnSpc>
              <a:spcBef>
                <a:spcPts val="650"/>
              </a:spcBef>
            </a:pPr>
            <a:r>
              <a:rPr sz="1800" spc="-5" dirty="0">
                <a:latin typeface="微软雅黑"/>
                <a:cs typeface="微软雅黑"/>
              </a:rPr>
              <a:t>治理提供技术和数据支持</a:t>
            </a:r>
            <a:endParaRPr sz="1800">
              <a:latin typeface="微软雅黑"/>
              <a:cs typeface="微软雅黑"/>
            </a:endParaRPr>
          </a:p>
          <a:p>
            <a:pPr marL="12700" marR="74930">
              <a:lnSpc>
                <a:spcPct val="130000"/>
              </a:lnSpc>
            </a:pPr>
            <a:r>
              <a:rPr sz="1800" dirty="0">
                <a:latin typeface="微软雅黑"/>
                <a:cs typeface="微软雅黑"/>
              </a:rPr>
              <a:t>—通过</a:t>
            </a:r>
            <a:r>
              <a:rPr sz="1800" dirty="0">
                <a:solidFill>
                  <a:srgbClr val="FF0000"/>
                </a:solidFill>
                <a:latin typeface="微软雅黑"/>
                <a:cs typeface="微软雅黑"/>
              </a:rPr>
              <a:t>数据分析与挖掘技术</a:t>
            </a:r>
            <a:r>
              <a:rPr sz="1800" dirty="0">
                <a:latin typeface="微软雅黑"/>
                <a:cs typeface="微软雅黑"/>
              </a:rPr>
              <a:t>全方位地</a:t>
            </a:r>
            <a:r>
              <a:rPr sz="1800" dirty="0">
                <a:solidFill>
                  <a:srgbClr val="FF0000"/>
                </a:solidFill>
                <a:latin typeface="微软雅黑"/>
                <a:cs typeface="微软雅黑"/>
              </a:rPr>
              <a:t>驱动</a:t>
            </a:r>
            <a:r>
              <a:rPr sz="1800" dirty="0">
                <a:latin typeface="微软雅黑"/>
                <a:cs typeface="微软雅黑"/>
              </a:rPr>
              <a:t>政务服务、行业协调、标准制定、企业自治等行业行为治 理变革的这一实施路径即为实现工程项目管理平台化治理的基本方式</a:t>
            </a:r>
            <a:endParaRPr sz="1800">
              <a:latin typeface="微软雅黑"/>
              <a:cs typeface="微软雅黑"/>
            </a:endParaRPr>
          </a:p>
        </p:txBody>
      </p:sp>
      <p:sp>
        <p:nvSpPr>
          <p:cNvPr id="6" name="object 6"/>
          <p:cNvSpPr/>
          <p:nvPr/>
        </p:nvSpPr>
        <p:spPr>
          <a:xfrm>
            <a:off x="923544" y="1203960"/>
            <a:ext cx="160020" cy="163195"/>
          </a:xfrm>
          <a:custGeom>
            <a:avLst/>
            <a:gdLst/>
            <a:ahLst/>
            <a:cxnLst/>
            <a:rect l="l" t="t" r="r" b="b"/>
            <a:pathLst>
              <a:path w="160019" h="163194">
                <a:moveTo>
                  <a:pt x="0" y="163067"/>
                </a:moveTo>
                <a:lnTo>
                  <a:pt x="160019" y="163067"/>
                </a:lnTo>
                <a:lnTo>
                  <a:pt x="160019" y="0"/>
                </a:lnTo>
                <a:lnTo>
                  <a:pt x="0" y="0"/>
                </a:lnTo>
                <a:lnTo>
                  <a:pt x="0" y="163067"/>
                </a:lnTo>
                <a:close/>
              </a:path>
            </a:pathLst>
          </a:custGeom>
          <a:solidFill>
            <a:srgbClr val="000000"/>
          </a:solidFill>
        </p:spPr>
        <p:txBody>
          <a:bodyPr wrap="square" lIns="0" tIns="0" rIns="0" bIns="0" rtlCol="0"/>
          <a:lstStyle/>
          <a:p>
            <a:endParaRPr/>
          </a:p>
        </p:txBody>
      </p:sp>
      <p:sp>
        <p:nvSpPr>
          <p:cNvPr id="7" name="object 7"/>
          <p:cNvSpPr/>
          <p:nvPr/>
        </p:nvSpPr>
        <p:spPr>
          <a:xfrm>
            <a:off x="923544" y="1203960"/>
            <a:ext cx="160020" cy="163195"/>
          </a:xfrm>
          <a:custGeom>
            <a:avLst/>
            <a:gdLst/>
            <a:ahLst/>
            <a:cxnLst/>
            <a:rect l="l" t="t" r="r" b="b"/>
            <a:pathLst>
              <a:path w="160019" h="163194">
                <a:moveTo>
                  <a:pt x="0" y="163067"/>
                </a:moveTo>
                <a:lnTo>
                  <a:pt x="160019" y="163067"/>
                </a:lnTo>
                <a:lnTo>
                  <a:pt x="160019" y="0"/>
                </a:lnTo>
                <a:lnTo>
                  <a:pt x="0" y="0"/>
                </a:lnTo>
                <a:lnTo>
                  <a:pt x="0" y="163067"/>
                </a:lnTo>
                <a:close/>
              </a:path>
            </a:pathLst>
          </a:custGeom>
          <a:ln w="12192">
            <a:solidFill>
              <a:srgbClr val="000000"/>
            </a:solidFill>
          </a:ln>
        </p:spPr>
        <p:txBody>
          <a:bodyPr wrap="square" lIns="0" tIns="0" rIns="0" bIns="0" rtlCol="0"/>
          <a:lstStyle/>
          <a:p>
            <a:endParaRPr/>
          </a:p>
        </p:txBody>
      </p:sp>
      <p:pic>
        <p:nvPicPr>
          <p:cNvPr id="4" name="luvvoice.com-20240823-mNV4">
            <a:hlinkClick r:id="" action="ppaction://media"/>
            <a:extLst>
              <a:ext uri="{FF2B5EF4-FFF2-40B4-BE49-F238E27FC236}">
                <a16:creationId xmlns:a16="http://schemas.microsoft.com/office/drawing/2014/main" id="{0E4FACF7-E653-8D75-B3A6-7A7531E994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3028" y="419861"/>
            <a:ext cx="3962400" cy="391160"/>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1.</a:t>
            </a:r>
            <a:r>
              <a:rPr sz="2400" spc="200" dirty="0">
                <a:solidFill>
                  <a:srgbClr val="000000"/>
                </a:solidFill>
              </a:rPr>
              <a:t>工程项目管理平台化</a:t>
            </a:r>
            <a:r>
              <a:rPr sz="2400" spc="190" dirty="0">
                <a:solidFill>
                  <a:srgbClr val="000000"/>
                </a:solidFill>
              </a:rPr>
              <a:t>治</a:t>
            </a:r>
            <a:r>
              <a:rPr sz="2400" dirty="0">
                <a:solidFill>
                  <a:srgbClr val="000000"/>
                </a:solidFill>
              </a:rPr>
              <a:t>理</a:t>
            </a:r>
            <a:endParaRPr sz="2400"/>
          </a:p>
        </p:txBody>
      </p:sp>
      <p:sp>
        <p:nvSpPr>
          <p:cNvPr id="3" name="object 3"/>
          <p:cNvSpPr txBox="1"/>
          <p:nvPr/>
        </p:nvSpPr>
        <p:spPr>
          <a:xfrm>
            <a:off x="852017" y="835913"/>
            <a:ext cx="4387215" cy="1211580"/>
          </a:xfrm>
          <a:prstGeom prst="rect">
            <a:avLst/>
          </a:prstGeom>
        </p:spPr>
        <p:txBody>
          <a:bodyPr vert="horz" wrap="square" lIns="0" tIns="13335" rIns="0" bIns="0" rtlCol="0">
            <a:spAutoFit/>
          </a:bodyPr>
          <a:lstStyle/>
          <a:p>
            <a:pPr marL="338455">
              <a:lnSpc>
                <a:spcPct val="100000"/>
              </a:lnSpc>
              <a:spcBef>
                <a:spcPts val="105"/>
              </a:spcBef>
            </a:pPr>
            <a:r>
              <a:rPr sz="2000" b="1" spc="200" dirty="0">
                <a:latin typeface="微软雅黑"/>
                <a:cs typeface="微软雅黑"/>
              </a:rPr>
              <a:t>作用</a:t>
            </a:r>
            <a:endParaRPr sz="2000">
              <a:latin typeface="微软雅黑"/>
              <a:cs typeface="微软雅黑"/>
            </a:endParaRPr>
          </a:p>
          <a:p>
            <a:pPr>
              <a:lnSpc>
                <a:spcPct val="100000"/>
              </a:lnSpc>
            </a:pPr>
            <a:endParaRPr sz="2600">
              <a:latin typeface="Times New Roman"/>
              <a:cs typeface="Times New Roman"/>
            </a:endParaRPr>
          </a:p>
          <a:p>
            <a:pPr marL="12700">
              <a:lnSpc>
                <a:spcPct val="100000"/>
              </a:lnSpc>
              <a:spcBef>
                <a:spcPts val="1785"/>
              </a:spcBef>
            </a:pPr>
            <a:r>
              <a:rPr sz="1800" spc="-5" dirty="0">
                <a:latin typeface="微软雅黑"/>
                <a:cs typeface="微软雅黑"/>
              </a:rPr>
              <a:t>—</a:t>
            </a:r>
            <a:r>
              <a:rPr sz="1800" dirty="0">
                <a:latin typeface="微软雅黑"/>
                <a:cs typeface="微软雅黑"/>
              </a:rPr>
              <a:t>提高政府对建造业的治理能力和治理水平</a:t>
            </a:r>
            <a:endParaRPr sz="1800">
              <a:latin typeface="微软雅黑"/>
              <a:cs typeface="微软雅黑"/>
            </a:endParaRPr>
          </a:p>
        </p:txBody>
      </p:sp>
      <p:sp>
        <p:nvSpPr>
          <p:cNvPr id="4" name="object 4"/>
          <p:cNvSpPr txBox="1"/>
          <p:nvPr/>
        </p:nvSpPr>
        <p:spPr>
          <a:xfrm>
            <a:off x="852017" y="4217289"/>
            <a:ext cx="255841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微软雅黑"/>
                <a:cs typeface="微软雅黑"/>
              </a:rPr>
              <a:t>—</a:t>
            </a:r>
            <a:r>
              <a:rPr sz="1800" dirty="0">
                <a:latin typeface="微软雅黑"/>
                <a:cs typeface="微软雅黑"/>
              </a:rPr>
              <a:t>提升建造业的发展水平</a:t>
            </a:r>
            <a:endParaRPr sz="1800">
              <a:latin typeface="微软雅黑"/>
              <a:cs typeface="微软雅黑"/>
            </a:endParaRPr>
          </a:p>
        </p:txBody>
      </p:sp>
      <p:sp>
        <p:nvSpPr>
          <p:cNvPr id="7" name="object 7"/>
          <p:cNvSpPr/>
          <p:nvPr/>
        </p:nvSpPr>
        <p:spPr>
          <a:xfrm>
            <a:off x="995172" y="918972"/>
            <a:ext cx="160020" cy="163195"/>
          </a:xfrm>
          <a:custGeom>
            <a:avLst/>
            <a:gdLst/>
            <a:ahLst/>
            <a:cxnLst/>
            <a:rect l="l" t="t" r="r" b="b"/>
            <a:pathLst>
              <a:path w="160019" h="163194">
                <a:moveTo>
                  <a:pt x="0" y="163067"/>
                </a:moveTo>
                <a:lnTo>
                  <a:pt x="160019" y="163067"/>
                </a:lnTo>
                <a:lnTo>
                  <a:pt x="160019" y="0"/>
                </a:lnTo>
                <a:lnTo>
                  <a:pt x="0" y="0"/>
                </a:lnTo>
                <a:lnTo>
                  <a:pt x="0" y="163067"/>
                </a:lnTo>
                <a:close/>
              </a:path>
            </a:pathLst>
          </a:custGeom>
          <a:solidFill>
            <a:srgbClr val="000000"/>
          </a:solidFill>
        </p:spPr>
        <p:txBody>
          <a:bodyPr wrap="square" lIns="0" tIns="0" rIns="0" bIns="0" rtlCol="0"/>
          <a:lstStyle/>
          <a:p>
            <a:endParaRPr/>
          </a:p>
        </p:txBody>
      </p:sp>
      <p:sp>
        <p:nvSpPr>
          <p:cNvPr id="8" name="object 8"/>
          <p:cNvSpPr/>
          <p:nvPr/>
        </p:nvSpPr>
        <p:spPr>
          <a:xfrm>
            <a:off x="995172" y="918972"/>
            <a:ext cx="160020" cy="163195"/>
          </a:xfrm>
          <a:custGeom>
            <a:avLst/>
            <a:gdLst/>
            <a:ahLst/>
            <a:cxnLst/>
            <a:rect l="l" t="t" r="r" b="b"/>
            <a:pathLst>
              <a:path w="160019" h="163194">
                <a:moveTo>
                  <a:pt x="0" y="163067"/>
                </a:moveTo>
                <a:lnTo>
                  <a:pt x="160019" y="163067"/>
                </a:lnTo>
                <a:lnTo>
                  <a:pt x="160019" y="0"/>
                </a:lnTo>
                <a:lnTo>
                  <a:pt x="0" y="0"/>
                </a:lnTo>
                <a:lnTo>
                  <a:pt x="0" y="163067"/>
                </a:lnTo>
                <a:close/>
              </a:path>
            </a:pathLst>
          </a:custGeom>
          <a:ln w="12192">
            <a:solidFill>
              <a:srgbClr val="000000"/>
            </a:solidFill>
          </a:ln>
        </p:spPr>
        <p:txBody>
          <a:bodyPr wrap="square" lIns="0" tIns="0" rIns="0" bIns="0" rtlCol="0"/>
          <a:lstStyle/>
          <a:p>
            <a:endParaRPr/>
          </a:p>
        </p:txBody>
      </p:sp>
      <p:pic>
        <p:nvPicPr>
          <p:cNvPr id="5" name="luvvoice.com-20240823-0QOx">
            <a:hlinkClick r:id="" action="ppaction://media"/>
            <a:extLst>
              <a:ext uri="{FF2B5EF4-FFF2-40B4-BE49-F238E27FC236}">
                <a16:creationId xmlns:a16="http://schemas.microsoft.com/office/drawing/2014/main" id="{A0A3FCE4-EC89-F420-7576-C33E42BDD7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2224F366-2C1E-EB27-45A1-FBB3CA76901C}"/>
              </a:ext>
            </a:extLst>
          </p:cNvPr>
          <p:cNvGrpSpPr/>
          <p:nvPr/>
        </p:nvGrpSpPr>
        <p:grpSpPr>
          <a:xfrm>
            <a:off x="953451" y="2971800"/>
            <a:ext cx="10614127" cy="1820495"/>
            <a:chOff x="974242" y="4430267"/>
            <a:chExt cx="10614127" cy="1820495"/>
          </a:xfrm>
        </p:grpSpPr>
        <p:sp>
          <p:nvSpPr>
            <p:cNvPr id="4" name="object 4"/>
            <p:cNvSpPr txBox="1"/>
            <p:nvPr/>
          </p:nvSpPr>
          <p:spPr>
            <a:xfrm>
              <a:off x="974242" y="5017770"/>
              <a:ext cx="2662555" cy="100076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err="1">
                  <a:latin typeface="微软雅黑"/>
                  <a:cs typeface="微软雅黑"/>
                </a:rPr>
                <a:t>以工程网为代表，对工</a:t>
              </a:r>
              <a:r>
                <a:rPr sz="1600" spc="-5" dirty="0">
                  <a:latin typeface="微软雅黑"/>
                  <a:cs typeface="微软雅黑"/>
                </a:rPr>
                <a:t> 程设计公司、设计团队和设计 工程师进</a:t>
              </a:r>
              <a:r>
                <a:rPr sz="1600" spc="-10" dirty="0">
                  <a:latin typeface="微软雅黑"/>
                  <a:cs typeface="微软雅黑"/>
                </a:rPr>
                <a:t>行</a:t>
              </a:r>
              <a:r>
                <a:rPr sz="1600" spc="-5" dirty="0">
                  <a:solidFill>
                    <a:srgbClr val="FF0000"/>
                  </a:solidFill>
                  <a:latin typeface="微软雅黑"/>
                  <a:cs typeface="微软雅黑"/>
                </a:rPr>
                <a:t>整合</a:t>
              </a:r>
              <a:r>
                <a:rPr sz="1600" spc="-5" dirty="0">
                  <a:latin typeface="微软雅黑"/>
                  <a:cs typeface="微软雅黑"/>
                </a:rPr>
                <a:t>，为平台用户 </a:t>
              </a:r>
              <a:r>
                <a:rPr sz="1600" spc="-10" dirty="0">
                  <a:latin typeface="微软雅黑"/>
                  <a:cs typeface="微软雅黑"/>
                </a:rPr>
                <a:t>提供专业的</a:t>
              </a:r>
              <a:r>
                <a:rPr sz="1600" spc="-10" dirty="0">
                  <a:solidFill>
                    <a:srgbClr val="FF0000"/>
                  </a:solidFill>
                  <a:latin typeface="微软雅黑"/>
                  <a:cs typeface="微软雅黑"/>
                </a:rPr>
                <a:t>设计咨询服务</a:t>
              </a:r>
              <a:endParaRPr sz="1600" dirty="0">
                <a:latin typeface="微软雅黑"/>
                <a:cs typeface="微软雅黑"/>
              </a:endParaRPr>
            </a:p>
          </p:txBody>
        </p:sp>
        <p:sp>
          <p:nvSpPr>
            <p:cNvPr id="5" name="object 5"/>
            <p:cNvSpPr txBox="1"/>
            <p:nvPr/>
          </p:nvSpPr>
          <p:spPr>
            <a:xfrm>
              <a:off x="4836921" y="5017770"/>
              <a:ext cx="2660650" cy="756285"/>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微软雅黑"/>
                  <a:cs typeface="微软雅黑"/>
                </a:rPr>
                <a:t>以中国建材网为代表，为建材 生产厂商、经销商和买家提供 实时的</a:t>
              </a:r>
              <a:r>
                <a:rPr sz="1600" spc="-5" dirty="0">
                  <a:solidFill>
                    <a:srgbClr val="FF0000"/>
                  </a:solidFill>
                  <a:latin typeface="微软雅黑"/>
                  <a:cs typeface="微软雅黑"/>
                </a:rPr>
                <a:t>建材交易信息</a:t>
              </a:r>
              <a:endParaRPr sz="1600">
                <a:latin typeface="微软雅黑"/>
                <a:cs typeface="微软雅黑"/>
              </a:endParaRPr>
            </a:p>
          </p:txBody>
        </p:sp>
        <p:sp>
          <p:nvSpPr>
            <p:cNvPr id="6" name="object 6"/>
            <p:cNvSpPr txBox="1"/>
            <p:nvPr/>
          </p:nvSpPr>
          <p:spPr>
            <a:xfrm>
              <a:off x="8521954" y="5006162"/>
              <a:ext cx="3066415" cy="1244600"/>
            </a:xfrm>
            <a:prstGeom prst="rect">
              <a:avLst/>
            </a:prstGeom>
          </p:spPr>
          <p:txBody>
            <a:bodyPr vert="horz" wrap="square" lIns="0" tIns="12065" rIns="0" bIns="0" rtlCol="0">
              <a:spAutoFit/>
            </a:bodyPr>
            <a:lstStyle/>
            <a:p>
              <a:pPr marL="12700" marR="5080" algn="just">
                <a:lnSpc>
                  <a:spcPct val="100000"/>
                </a:lnSpc>
                <a:spcBef>
                  <a:spcPts val="95"/>
                </a:spcBef>
              </a:pPr>
              <a:r>
                <a:rPr sz="1600" spc="-10" dirty="0">
                  <a:latin typeface="微软雅黑"/>
                  <a:cs typeface="微软雅黑"/>
                </a:rPr>
                <a:t>以住建部全国建筑市场监管公共服 </a:t>
              </a:r>
              <a:r>
                <a:rPr sz="1600" spc="-5" dirty="0">
                  <a:latin typeface="微软雅黑"/>
                  <a:cs typeface="微软雅黑"/>
                </a:rPr>
                <a:t>务平台为代表，为建造业从业主体 提供全国建筑市场信息采集发布、 网上办公、</a:t>
              </a:r>
              <a:r>
                <a:rPr sz="1600" spc="-5" dirty="0">
                  <a:solidFill>
                    <a:srgbClr val="FF0000"/>
                  </a:solidFill>
                  <a:latin typeface="微软雅黑"/>
                  <a:cs typeface="微软雅黑"/>
                </a:rPr>
                <a:t>行政审批</a:t>
              </a:r>
              <a:r>
                <a:rPr sz="1600" spc="-5" dirty="0">
                  <a:latin typeface="微软雅黑"/>
                  <a:cs typeface="微软雅黑"/>
                </a:rPr>
                <a:t>、</a:t>
              </a:r>
              <a:r>
                <a:rPr sz="1600" spc="-5" dirty="0">
                  <a:solidFill>
                    <a:srgbClr val="FF0000"/>
                  </a:solidFill>
                  <a:latin typeface="微软雅黑"/>
                  <a:cs typeface="微软雅黑"/>
                </a:rPr>
                <a:t>市场监管</a:t>
              </a:r>
              <a:r>
                <a:rPr sz="1600" spc="-5" dirty="0">
                  <a:latin typeface="微软雅黑"/>
                  <a:cs typeface="微软雅黑"/>
                </a:rPr>
                <a:t>、 从业主体诚信评价</a:t>
              </a:r>
              <a:r>
                <a:rPr sz="1600" spc="-5" dirty="0">
                  <a:solidFill>
                    <a:srgbClr val="FF0000"/>
                  </a:solidFill>
                  <a:latin typeface="微软雅黑"/>
                  <a:cs typeface="微软雅黑"/>
                </a:rPr>
                <a:t>一体化服务</a:t>
              </a:r>
              <a:endParaRPr sz="1600">
                <a:latin typeface="微软雅黑"/>
                <a:cs typeface="微软雅黑"/>
              </a:endParaRPr>
            </a:p>
          </p:txBody>
        </p:sp>
        <p:sp>
          <p:nvSpPr>
            <p:cNvPr id="7" name="object 7"/>
            <p:cNvSpPr/>
            <p:nvPr/>
          </p:nvSpPr>
          <p:spPr>
            <a:xfrm>
              <a:off x="1124711" y="4434840"/>
              <a:ext cx="2365375" cy="399415"/>
            </a:xfrm>
            <a:custGeom>
              <a:avLst/>
              <a:gdLst/>
              <a:ahLst/>
              <a:cxnLst/>
              <a:rect l="l" t="t" r="r" b="b"/>
              <a:pathLst>
                <a:path w="2365375" h="399414">
                  <a:moveTo>
                    <a:pt x="0" y="399288"/>
                  </a:moveTo>
                  <a:lnTo>
                    <a:pt x="2365248" y="399288"/>
                  </a:lnTo>
                  <a:lnTo>
                    <a:pt x="2365248" y="0"/>
                  </a:lnTo>
                  <a:lnTo>
                    <a:pt x="0" y="0"/>
                  </a:lnTo>
                  <a:lnTo>
                    <a:pt x="0" y="399288"/>
                  </a:lnTo>
                  <a:close/>
                </a:path>
              </a:pathLst>
            </a:custGeom>
            <a:solidFill>
              <a:srgbClr val="99CCFF"/>
            </a:solidFill>
          </p:spPr>
          <p:txBody>
            <a:bodyPr wrap="square" lIns="0" tIns="0" rIns="0" bIns="0" rtlCol="0"/>
            <a:lstStyle/>
            <a:p>
              <a:endParaRPr/>
            </a:p>
          </p:txBody>
        </p:sp>
        <p:sp>
          <p:nvSpPr>
            <p:cNvPr id="8" name="object 8"/>
            <p:cNvSpPr/>
            <p:nvPr/>
          </p:nvSpPr>
          <p:spPr>
            <a:xfrm>
              <a:off x="1124711" y="4434840"/>
              <a:ext cx="2365375" cy="399415"/>
            </a:xfrm>
            <a:custGeom>
              <a:avLst/>
              <a:gdLst/>
              <a:ahLst/>
              <a:cxnLst/>
              <a:rect l="l" t="t" r="r" b="b"/>
              <a:pathLst>
                <a:path w="2365375" h="399414">
                  <a:moveTo>
                    <a:pt x="0" y="399288"/>
                  </a:moveTo>
                  <a:lnTo>
                    <a:pt x="2365248" y="399288"/>
                  </a:lnTo>
                  <a:lnTo>
                    <a:pt x="2365248" y="0"/>
                  </a:lnTo>
                  <a:lnTo>
                    <a:pt x="0" y="0"/>
                  </a:lnTo>
                  <a:lnTo>
                    <a:pt x="0" y="399288"/>
                  </a:lnTo>
                  <a:close/>
                </a:path>
              </a:pathLst>
            </a:custGeom>
            <a:ln w="9144">
              <a:solidFill>
                <a:srgbClr val="99CCFF"/>
              </a:solidFill>
            </a:ln>
          </p:spPr>
          <p:txBody>
            <a:bodyPr wrap="square" lIns="0" tIns="0" rIns="0" bIns="0" rtlCol="0"/>
            <a:lstStyle/>
            <a:p>
              <a:endParaRPr/>
            </a:p>
          </p:txBody>
        </p:sp>
        <p:sp>
          <p:nvSpPr>
            <p:cNvPr id="9" name="object 9"/>
            <p:cNvSpPr txBox="1"/>
            <p:nvPr/>
          </p:nvSpPr>
          <p:spPr>
            <a:xfrm>
              <a:off x="1529588" y="4460494"/>
              <a:ext cx="155257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微软雅黑"/>
                  <a:cs typeface="微软雅黑"/>
                </a:rPr>
                <a:t>设计服务平台</a:t>
              </a:r>
              <a:endParaRPr sz="2000">
                <a:latin typeface="微软雅黑"/>
                <a:cs typeface="微软雅黑"/>
              </a:endParaRPr>
            </a:p>
          </p:txBody>
        </p:sp>
        <p:sp>
          <p:nvSpPr>
            <p:cNvPr id="10" name="object 10"/>
            <p:cNvSpPr/>
            <p:nvPr/>
          </p:nvSpPr>
          <p:spPr>
            <a:xfrm>
              <a:off x="4913376" y="4434840"/>
              <a:ext cx="2365375" cy="399415"/>
            </a:xfrm>
            <a:custGeom>
              <a:avLst/>
              <a:gdLst/>
              <a:ahLst/>
              <a:cxnLst/>
              <a:rect l="l" t="t" r="r" b="b"/>
              <a:pathLst>
                <a:path w="2365375" h="399414">
                  <a:moveTo>
                    <a:pt x="0" y="399288"/>
                  </a:moveTo>
                  <a:lnTo>
                    <a:pt x="2365248" y="399288"/>
                  </a:lnTo>
                  <a:lnTo>
                    <a:pt x="2365248" y="0"/>
                  </a:lnTo>
                  <a:lnTo>
                    <a:pt x="0" y="0"/>
                  </a:lnTo>
                  <a:lnTo>
                    <a:pt x="0" y="399288"/>
                  </a:lnTo>
                  <a:close/>
                </a:path>
              </a:pathLst>
            </a:custGeom>
            <a:solidFill>
              <a:srgbClr val="99CCFF"/>
            </a:solidFill>
          </p:spPr>
          <p:txBody>
            <a:bodyPr wrap="square" lIns="0" tIns="0" rIns="0" bIns="0" rtlCol="0"/>
            <a:lstStyle/>
            <a:p>
              <a:endParaRPr/>
            </a:p>
          </p:txBody>
        </p:sp>
        <p:sp>
          <p:nvSpPr>
            <p:cNvPr id="11" name="object 11"/>
            <p:cNvSpPr/>
            <p:nvPr/>
          </p:nvSpPr>
          <p:spPr>
            <a:xfrm>
              <a:off x="4913376" y="4434840"/>
              <a:ext cx="2365375" cy="399415"/>
            </a:xfrm>
            <a:custGeom>
              <a:avLst/>
              <a:gdLst/>
              <a:ahLst/>
              <a:cxnLst/>
              <a:rect l="l" t="t" r="r" b="b"/>
              <a:pathLst>
                <a:path w="2365375" h="399414">
                  <a:moveTo>
                    <a:pt x="0" y="399288"/>
                  </a:moveTo>
                  <a:lnTo>
                    <a:pt x="2365248" y="399288"/>
                  </a:lnTo>
                  <a:lnTo>
                    <a:pt x="2365248" y="0"/>
                  </a:lnTo>
                  <a:lnTo>
                    <a:pt x="0" y="0"/>
                  </a:lnTo>
                  <a:lnTo>
                    <a:pt x="0" y="399288"/>
                  </a:lnTo>
                  <a:close/>
                </a:path>
              </a:pathLst>
            </a:custGeom>
            <a:ln w="9144">
              <a:solidFill>
                <a:srgbClr val="99CCFF"/>
              </a:solidFill>
            </a:ln>
          </p:spPr>
          <p:txBody>
            <a:bodyPr wrap="square" lIns="0" tIns="0" rIns="0" bIns="0" rtlCol="0"/>
            <a:lstStyle/>
            <a:p>
              <a:endParaRPr/>
            </a:p>
          </p:txBody>
        </p:sp>
        <p:sp>
          <p:nvSpPr>
            <p:cNvPr id="12" name="object 12"/>
            <p:cNvSpPr txBox="1"/>
            <p:nvPr/>
          </p:nvSpPr>
          <p:spPr>
            <a:xfrm>
              <a:off x="5319521" y="4460494"/>
              <a:ext cx="155257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微软雅黑"/>
                  <a:cs typeface="微软雅黑"/>
                </a:rPr>
                <a:t>建材交易平台</a:t>
              </a:r>
              <a:endParaRPr sz="2000">
                <a:latin typeface="微软雅黑"/>
                <a:cs typeface="微软雅黑"/>
              </a:endParaRPr>
            </a:p>
          </p:txBody>
        </p:sp>
        <p:sp>
          <p:nvSpPr>
            <p:cNvPr id="13" name="object 13"/>
            <p:cNvSpPr/>
            <p:nvPr/>
          </p:nvSpPr>
          <p:spPr>
            <a:xfrm>
              <a:off x="8970264" y="4430267"/>
              <a:ext cx="2368550" cy="399415"/>
            </a:xfrm>
            <a:custGeom>
              <a:avLst/>
              <a:gdLst/>
              <a:ahLst/>
              <a:cxnLst/>
              <a:rect l="l" t="t" r="r" b="b"/>
              <a:pathLst>
                <a:path w="2368550" h="399414">
                  <a:moveTo>
                    <a:pt x="0" y="399287"/>
                  </a:moveTo>
                  <a:lnTo>
                    <a:pt x="2368296" y="399287"/>
                  </a:lnTo>
                  <a:lnTo>
                    <a:pt x="2368296" y="0"/>
                  </a:lnTo>
                  <a:lnTo>
                    <a:pt x="0" y="0"/>
                  </a:lnTo>
                  <a:lnTo>
                    <a:pt x="0" y="399287"/>
                  </a:lnTo>
                  <a:close/>
                </a:path>
              </a:pathLst>
            </a:custGeom>
            <a:solidFill>
              <a:srgbClr val="99CCFF"/>
            </a:solidFill>
          </p:spPr>
          <p:txBody>
            <a:bodyPr wrap="square" lIns="0" tIns="0" rIns="0" bIns="0" rtlCol="0"/>
            <a:lstStyle/>
            <a:p>
              <a:endParaRPr/>
            </a:p>
          </p:txBody>
        </p:sp>
        <p:sp>
          <p:nvSpPr>
            <p:cNvPr id="14" name="object 14"/>
            <p:cNvSpPr/>
            <p:nvPr/>
          </p:nvSpPr>
          <p:spPr>
            <a:xfrm>
              <a:off x="8970264" y="4430267"/>
              <a:ext cx="2368550" cy="399415"/>
            </a:xfrm>
            <a:custGeom>
              <a:avLst/>
              <a:gdLst/>
              <a:ahLst/>
              <a:cxnLst/>
              <a:rect l="l" t="t" r="r" b="b"/>
              <a:pathLst>
                <a:path w="2368550" h="399414">
                  <a:moveTo>
                    <a:pt x="0" y="399287"/>
                  </a:moveTo>
                  <a:lnTo>
                    <a:pt x="2368296" y="399287"/>
                  </a:lnTo>
                  <a:lnTo>
                    <a:pt x="2368296" y="0"/>
                  </a:lnTo>
                  <a:lnTo>
                    <a:pt x="0" y="0"/>
                  </a:lnTo>
                  <a:lnTo>
                    <a:pt x="0" y="399287"/>
                  </a:lnTo>
                  <a:close/>
                </a:path>
              </a:pathLst>
            </a:custGeom>
            <a:ln w="9144">
              <a:solidFill>
                <a:srgbClr val="99CCFF"/>
              </a:solidFill>
            </a:ln>
          </p:spPr>
          <p:txBody>
            <a:bodyPr wrap="square" lIns="0" tIns="0" rIns="0" bIns="0" rtlCol="0"/>
            <a:lstStyle/>
            <a:p>
              <a:endParaRPr/>
            </a:p>
          </p:txBody>
        </p:sp>
        <p:sp>
          <p:nvSpPr>
            <p:cNvPr id="15" name="object 15"/>
            <p:cNvSpPr txBox="1"/>
            <p:nvPr/>
          </p:nvSpPr>
          <p:spPr>
            <a:xfrm>
              <a:off x="9633584" y="4455667"/>
              <a:ext cx="104521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微软雅黑"/>
                  <a:cs typeface="微软雅黑"/>
                </a:rPr>
                <a:t>监管平台</a:t>
              </a:r>
              <a:endParaRPr sz="2000">
                <a:latin typeface="微软雅黑"/>
                <a:cs typeface="微软雅黑"/>
              </a:endParaRPr>
            </a:p>
          </p:txBody>
        </p:sp>
      </p:grpSp>
      <p:sp>
        <p:nvSpPr>
          <p:cNvPr id="21" name="object 21"/>
          <p:cNvSpPr txBox="1">
            <a:spLocks noGrp="1"/>
          </p:cNvSpPr>
          <p:nvPr>
            <p:ph type="title"/>
          </p:nvPr>
        </p:nvSpPr>
        <p:spPr>
          <a:xfrm>
            <a:off x="482600" y="64134"/>
            <a:ext cx="3962400" cy="391160"/>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1.</a:t>
            </a:r>
            <a:r>
              <a:rPr sz="2400" spc="200" dirty="0">
                <a:solidFill>
                  <a:srgbClr val="000000"/>
                </a:solidFill>
              </a:rPr>
              <a:t>工程项目管理平台化</a:t>
            </a:r>
            <a:r>
              <a:rPr sz="2400" spc="190" dirty="0">
                <a:solidFill>
                  <a:srgbClr val="000000"/>
                </a:solidFill>
              </a:rPr>
              <a:t>治</a:t>
            </a:r>
            <a:r>
              <a:rPr sz="2400" dirty="0">
                <a:solidFill>
                  <a:srgbClr val="000000"/>
                </a:solidFill>
              </a:rPr>
              <a:t>理</a:t>
            </a:r>
            <a:endParaRPr sz="2400" dirty="0"/>
          </a:p>
        </p:txBody>
      </p:sp>
      <p:sp>
        <p:nvSpPr>
          <p:cNvPr id="22" name="object 22"/>
          <p:cNvSpPr txBox="1"/>
          <p:nvPr/>
        </p:nvSpPr>
        <p:spPr>
          <a:xfrm>
            <a:off x="1061719" y="480187"/>
            <a:ext cx="1428750" cy="330835"/>
          </a:xfrm>
          <a:prstGeom prst="rect">
            <a:avLst/>
          </a:prstGeom>
        </p:spPr>
        <p:txBody>
          <a:bodyPr vert="horz" wrap="square" lIns="0" tIns="13335" rIns="0" bIns="0" rtlCol="0">
            <a:spAutoFit/>
          </a:bodyPr>
          <a:lstStyle/>
          <a:p>
            <a:pPr marL="12700">
              <a:lnSpc>
                <a:spcPct val="100000"/>
              </a:lnSpc>
              <a:spcBef>
                <a:spcPts val="105"/>
              </a:spcBef>
            </a:pPr>
            <a:r>
              <a:rPr sz="2000" b="1" spc="204" dirty="0">
                <a:latin typeface="微软雅黑"/>
                <a:cs typeface="微软雅黑"/>
              </a:rPr>
              <a:t>平台化案例</a:t>
            </a:r>
            <a:endParaRPr sz="2000">
              <a:latin typeface="微软雅黑"/>
              <a:cs typeface="微软雅黑"/>
            </a:endParaRPr>
          </a:p>
        </p:txBody>
      </p:sp>
      <p:sp>
        <p:nvSpPr>
          <p:cNvPr id="23" name="object 23"/>
          <p:cNvSpPr/>
          <p:nvPr/>
        </p:nvSpPr>
        <p:spPr>
          <a:xfrm>
            <a:off x="853439" y="557783"/>
            <a:ext cx="161925" cy="163195"/>
          </a:xfrm>
          <a:custGeom>
            <a:avLst/>
            <a:gdLst/>
            <a:ahLst/>
            <a:cxnLst/>
            <a:rect l="l" t="t" r="r" b="b"/>
            <a:pathLst>
              <a:path w="161925" h="163195">
                <a:moveTo>
                  <a:pt x="0" y="163067"/>
                </a:moveTo>
                <a:lnTo>
                  <a:pt x="161544" y="163067"/>
                </a:lnTo>
                <a:lnTo>
                  <a:pt x="161544" y="0"/>
                </a:lnTo>
                <a:lnTo>
                  <a:pt x="0" y="0"/>
                </a:lnTo>
                <a:lnTo>
                  <a:pt x="0" y="163067"/>
                </a:lnTo>
                <a:close/>
              </a:path>
            </a:pathLst>
          </a:custGeom>
          <a:solidFill>
            <a:srgbClr val="000000"/>
          </a:solidFill>
        </p:spPr>
        <p:txBody>
          <a:bodyPr wrap="square" lIns="0" tIns="0" rIns="0" bIns="0" rtlCol="0"/>
          <a:lstStyle/>
          <a:p>
            <a:endParaRPr/>
          </a:p>
        </p:txBody>
      </p:sp>
      <p:sp>
        <p:nvSpPr>
          <p:cNvPr id="24" name="object 24"/>
          <p:cNvSpPr/>
          <p:nvPr/>
        </p:nvSpPr>
        <p:spPr>
          <a:xfrm>
            <a:off x="853439" y="557783"/>
            <a:ext cx="161925" cy="163195"/>
          </a:xfrm>
          <a:custGeom>
            <a:avLst/>
            <a:gdLst/>
            <a:ahLst/>
            <a:cxnLst/>
            <a:rect l="l" t="t" r="r" b="b"/>
            <a:pathLst>
              <a:path w="161925" h="163195">
                <a:moveTo>
                  <a:pt x="0" y="163067"/>
                </a:moveTo>
                <a:lnTo>
                  <a:pt x="161544" y="163067"/>
                </a:lnTo>
                <a:lnTo>
                  <a:pt x="161544" y="0"/>
                </a:lnTo>
                <a:lnTo>
                  <a:pt x="0" y="0"/>
                </a:lnTo>
                <a:lnTo>
                  <a:pt x="0" y="163067"/>
                </a:lnTo>
                <a:close/>
              </a:path>
            </a:pathLst>
          </a:custGeom>
          <a:ln w="12192">
            <a:solidFill>
              <a:srgbClr val="000000"/>
            </a:solidFill>
          </a:ln>
        </p:spPr>
        <p:txBody>
          <a:bodyPr wrap="square" lIns="0" tIns="0" rIns="0" bIns="0" rtlCol="0"/>
          <a:lstStyle/>
          <a:p>
            <a:endParaRPr/>
          </a:p>
        </p:txBody>
      </p:sp>
      <p:pic>
        <p:nvPicPr>
          <p:cNvPr id="2" name="luvvoice.com-20240823-YWEQ">
            <a:hlinkClick r:id="" action="ppaction://media"/>
            <a:extLst>
              <a:ext uri="{FF2B5EF4-FFF2-40B4-BE49-F238E27FC236}">
                <a16:creationId xmlns:a16="http://schemas.microsoft.com/office/drawing/2014/main" id="{F853181F-82D9-B6E3-D5D3-FD155D967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82600" y="64134"/>
            <a:ext cx="3962400" cy="391160"/>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1.</a:t>
            </a:r>
            <a:r>
              <a:rPr sz="2400" spc="200" dirty="0">
                <a:solidFill>
                  <a:srgbClr val="000000"/>
                </a:solidFill>
              </a:rPr>
              <a:t>工程项目管理平台化</a:t>
            </a:r>
            <a:r>
              <a:rPr sz="2400" spc="190" dirty="0">
                <a:solidFill>
                  <a:srgbClr val="000000"/>
                </a:solidFill>
              </a:rPr>
              <a:t>治</a:t>
            </a:r>
            <a:r>
              <a:rPr sz="2400" dirty="0">
                <a:solidFill>
                  <a:srgbClr val="000000"/>
                </a:solidFill>
              </a:rPr>
              <a:t>理</a:t>
            </a:r>
            <a:endParaRPr sz="2400"/>
          </a:p>
        </p:txBody>
      </p:sp>
      <p:sp>
        <p:nvSpPr>
          <p:cNvPr id="5" name="object 5"/>
          <p:cNvSpPr/>
          <p:nvPr/>
        </p:nvSpPr>
        <p:spPr>
          <a:xfrm>
            <a:off x="853439" y="557783"/>
            <a:ext cx="161925" cy="163195"/>
          </a:xfrm>
          <a:custGeom>
            <a:avLst/>
            <a:gdLst/>
            <a:ahLst/>
            <a:cxnLst/>
            <a:rect l="l" t="t" r="r" b="b"/>
            <a:pathLst>
              <a:path w="161925" h="163195">
                <a:moveTo>
                  <a:pt x="0" y="163067"/>
                </a:moveTo>
                <a:lnTo>
                  <a:pt x="161544" y="163067"/>
                </a:lnTo>
                <a:lnTo>
                  <a:pt x="161544" y="0"/>
                </a:lnTo>
                <a:lnTo>
                  <a:pt x="0" y="0"/>
                </a:lnTo>
                <a:lnTo>
                  <a:pt x="0" y="163067"/>
                </a:lnTo>
                <a:close/>
              </a:path>
            </a:pathLst>
          </a:custGeom>
          <a:solidFill>
            <a:srgbClr val="000000"/>
          </a:solidFill>
        </p:spPr>
        <p:txBody>
          <a:bodyPr wrap="square" lIns="0" tIns="0" rIns="0" bIns="0" rtlCol="0"/>
          <a:lstStyle/>
          <a:p>
            <a:endParaRPr/>
          </a:p>
        </p:txBody>
      </p:sp>
      <p:sp>
        <p:nvSpPr>
          <p:cNvPr id="6" name="object 6"/>
          <p:cNvSpPr/>
          <p:nvPr/>
        </p:nvSpPr>
        <p:spPr>
          <a:xfrm>
            <a:off x="853439" y="557783"/>
            <a:ext cx="161925" cy="163195"/>
          </a:xfrm>
          <a:custGeom>
            <a:avLst/>
            <a:gdLst/>
            <a:ahLst/>
            <a:cxnLst/>
            <a:rect l="l" t="t" r="r" b="b"/>
            <a:pathLst>
              <a:path w="161925" h="163195">
                <a:moveTo>
                  <a:pt x="0" y="163067"/>
                </a:moveTo>
                <a:lnTo>
                  <a:pt x="161544" y="163067"/>
                </a:lnTo>
                <a:lnTo>
                  <a:pt x="161544" y="0"/>
                </a:lnTo>
                <a:lnTo>
                  <a:pt x="0" y="0"/>
                </a:lnTo>
                <a:lnTo>
                  <a:pt x="0" y="163067"/>
                </a:lnTo>
                <a:close/>
              </a:path>
            </a:pathLst>
          </a:custGeom>
          <a:ln w="12192">
            <a:solidFill>
              <a:srgbClr val="000000"/>
            </a:solidFill>
          </a:ln>
        </p:spPr>
        <p:txBody>
          <a:bodyPr wrap="square" lIns="0" tIns="0" rIns="0" bIns="0" rtlCol="0"/>
          <a:lstStyle/>
          <a:p>
            <a:endParaRPr/>
          </a:p>
        </p:txBody>
      </p:sp>
      <p:sp>
        <p:nvSpPr>
          <p:cNvPr id="7" name="object 7"/>
          <p:cNvSpPr txBox="1"/>
          <p:nvPr/>
        </p:nvSpPr>
        <p:spPr>
          <a:xfrm>
            <a:off x="836167" y="480187"/>
            <a:ext cx="10769600" cy="2747645"/>
          </a:xfrm>
          <a:prstGeom prst="rect">
            <a:avLst/>
          </a:prstGeom>
        </p:spPr>
        <p:txBody>
          <a:bodyPr vert="horz" wrap="square" lIns="0" tIns="13335" rIns="0" bIns="0" rtlCol="0">
            <a:spAutoFit/>
          </a:bodyPr>
          <a:lstStyle/>
          <a:p>
            <a:pPr marL="238125">
              <a:lnSpc>
                <a:spcPct val="100000"/>
              </a:lnSpc>
              <a:spcBef>
                <a:spcPts val="105"/>
              </a:spcBef>
            </a:pPr>
            <a:r>
              <a:rPr sz="2000" b="1" spc="204" dirty="0">
                <a:latin typeface="微软雅黑"/>
                <a:cs typeface="微软雅黑"/>
              </a:rPr>
              <a:t>研究重点</a:t>
            </a:r>
            <a:endParaRPr sz="2000">
              <a:latin typeface="微软雅黑"/>
              <a:cs typeface="微软雅黑"/>
            </a:endParaRPr>
          </a:p>
          <a:p>
            <a:pPr marL="12700" marR="5080">
              <a:lnSpc>
                <a:spcPct val="130000"/>
              </a:lnSpc>
              <a:spcBef>
                <a:spcPts val="2175"/>
              </a:spcBef>
            </a:pPr>
            <a:r>
              <a:rPr sz="1800" dirty="0">
                <a:latin typeface="Arial"/>
                <a:cs typeface="Arial"/>
              </a:rPr>
              <a:t>—</a:t>
            </a:r>
            <a:r>
              <a:rPr sz="1800" dirty="0">
                <a:latin typeface="微软雅黑"/>
                <a:cs typeface="微软雅黑"/>
              </a:rPr>
              <a:t>平台在建造业的具体运用，显示出了工程项目管理平台为建造业提供了一个在工程建设理念、治理能力、 治理观念、治理策略等方面实现</a:t>
            </a:r>
            <a:r>
              <a:rPr sz="1800" dirty="0">
                <a:solidFill>
                  <a:srgbClr val="FF0000"/>
                </a:solidFill>
                <a:latin typeface="微软雅黑"/>
                <a:cs typeface="微软雅黑"/>
              </a:rPr>
              <a:t>整体性转向的契机</a:t>
            </a:r>
            <a:r>
              <a:rPr sz="1800" dirty="0">
                <a:latin typeface="微软雅黑"/>
                <a:cs typeface="微软雅黑"/>
              </a:rPr>
              <a:t>。</a:t>
            </a:r>
            <a:endParaRPr sz="1800">
              <a:latin typeface="微软雅黑"/>
              <a:cs typeface="微软雅黑"/>
            </a:endParaRPr>
          </a:p>
          <a:p>
            <a:pPr marL="12700" marR="234315" algn="just">
              <a:lnSpc>
                <a:spcPct val="130000"/>
              </a:lnSpc>
              <a:spcBef>
                <a:spcPts val="5"/>
              </a:spcBef>
            </a:pPr>
            <a:r>
              <a:rPr sz="1800" dirty="0">
                <a:latin typeface="Arial"/>
                <a:cs typeface="Arial"/>
              </a:rPr>
              <a:t>—</a:t>
            </a:r>
            <a:r>
              <a:rPr sz="1800" dirty="0">
                <a:latin typeface="微软雅黑"/>
                <a:cs typeface="微软雅黑"/>
              </a:rPr>
              <a:t>如何实现建造业治理从单向转变为共生，从被动转变为主动，从经验转变为科学，从封闭转向开往，工 </a:t>
            </a:r>
            <a:r>
              <a:rPr sz="1800" spc="-5" dirty="0">
                <a:latin typeface="微软雅黑"/>
                <a:cs typeface="微软雅黑"/>
              </a:rPr>
              <a:t>程建造平台为行业治理提供了坚实的数据基础。如何通过建设整体性治理体系，提升整体协同能力，最终 </a:t>
            </a:r>
            <a:r>
              <a:rPr sz="1800" b="1" dirty="0">
                <a:latin typeface="微软雅黑"/>
                <a:cs typeface="微软雅黑"/>
              </a:rPr>
              <a:t>持续推动工程建造的数字化变革，科学引导工程建造相关产业持续地为人类提供高质量的工程基础设施产 品和服务是最新的研究重点</a:t>
            </a:r>
            <a:r>
              <a:rPr sz="1800" dirty="0">
                <a:latin typeface="微软雅黑"/>
                <a:cs typeface="微软雅黑"/>
              </a:rPr>
              <a:t>。</a:t>
            </a:r>
            <a:endParaRPr sz="1800">
              <a:latin typeface="微软雅黑"/>
              <a:cs typeface="微软雅黑"/>
            </a:endParaRPr>
          </a:p>
        </p:txBody>
      </p:sp>
      <p:pic>
        <p:nvPicPr>
          <p:cNvPr id="2" name="luvvoice.com-20240823-J1pJ">
            <a:hlinkClick r:id="" action="ppaction://media"/>
            <a:extLst>
              <a:ext uri="{FF2B5EF4-FFF2-40B4-BE49-F238E27FC236}">
                <a16:creationId xmlns:a16="http://schemas.microsoft.com/office/drawing/2014/main" id="{9A5C4A94-6955-BD1C-0BC7-8F5240CB3F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1846" y="5081778"/>
            <a:ext cx="1591310" cy="1592580"/>
          </a:xfrm>
          <a:custGeom>
            <a:avLst/>
            <a:gdLst/>
            <a:ahLst/>
            <a:cxnLst/>
            <a:rect l="l" t="t" r="r" b="b"/>
            <a:pathLst>
              <a:path w="1591310" h="1592579">
                <a:moveTo>
                  <a:pt x="0" y="796290"/>
                </a:moveTo>
                <a:lnTo>
                  <a:pt x="1451" y="747779"/>
                </a:lnTo>
                <a:lnTo>
                  <a:pt x="5750" y="700038"/>
                </a:lnTo>
                <a:lnTo>
                  <a:pt x="12814" y="653150"/>
                </a:lnTo>
                <a:lnTo>
                  <a:pt x="22560" y="607196"/>
                </a:lnTo>
                <a:lnTo>
                  <a:pt x="34904" y="562262"/>
                </a:lnTo>
                <a:lnTo>
                  <a:pt x="49763" y="518429"/>
                </a:lnTo>
                <a:lnTo>
                  <a:pt x="67053" y="475782"/>
                </a:lnTo>
                <a:lnTo>
                  <a:pt x="86693" y="434403"/>
                </a:lnTo>
                <a:lnTo>
                  <a:pt x="108599" y="394377"/>
                </a:lnTo>
                <a:lnTo>
                  <a:pt x="132687" y="355785"/>
                </a:lnTo>
                <a:lnTo>
                  <a:pt x="158874" y="318712"/>
                </a:lnTo>
                <a:lnTo>
                  <a:pt x="187077" y="283241"/>
                </a:lnTo>
                <a:lnTo>
                  <a:pt x="217214" y="249454"/>
                </a:lnTo>
                <a:lnTo>
                  <a:pt x="249200" y="217436"/>
                </a:lnTo>
                <a:lnTo>
                  <a:pt x="282953" y="187270"/>
                </a:lnTo>
                <a:lnTo>
                  <a:pt x="318390" y="159038"/>
                </a:lnTo>
                <a:lnTo>
                  <a:pt x="355427" y="132824"/>
                </a:lnTo>
                <a:lnTo>
                  <a:pt x="393982" y="108711"/>
                </a:lnTo>
                <a:lnTo>
                  <a:pt x="433970" y="86784"/>
                </a:lnTo>
                <a:lnTo>
                  <a:pt x="475310" y="67124"/>
                </a:lnTo>
                <a:lnTo>
                  <a:pt x="517917" y="49815"/>
                </a:lnTo>
                <a:lnTo>
                  <a:pt x="561709" y="34940"/>
                </a:lnTo>
                <a:lnTo>
                  <a:pt x="606602" y="22584"/>
                </a:lnTo>
                <a:lnTo>
                  <a:pt x="652514" y="12828"/>
                </a:lnTo>
                <a:lnTo>
                  <a:pt x="699361" y="5757"/>
                </a:lnTo>
                <a:lnTo>
                  <a:pt x="747060" y="1453"/>
                </a:lnTo>
                <a:lnTo>
                  <a:pt x="795527" y="0"/>
                </a:lnTo>
                <a:lnTo>
                  <a:pt x="843995" y="1453"/>
                </a:lnTo>
                <a:lnTo>
                  <a:pt x="891694" y="5757"/>
                </a:lnTo>
                <a:lnTo>
                  <a:pt x="938541" y="12828"/>
                </a:lnTo>
                <a:lnTo>
                  <a:pt x="984453" y="22584"/>
                </a:lnTo>
                <a:lnTo>
                  <a:pt x="1029346" y="34940"/>
                </a:lnTo>
                <a:lnTo>
                  <a:pt x="1073138" y="49815"/>
                </a:lnTo>
                <a:lnTo>
                  <a:pt x="1115745" y="67124"/>
                </a:lnTo>
                <a:lnTo>
                  <a:pt x="1157085" y="86784"/>
                </a:lnTo>
                <a:lnTo>
                  <a:pt x="1197073" y="108712"/>
                </a:lnTo>
                <a:lnTo>
                  <a:pt x="1235628" y="132824"/>
                </a:lnTo>
                <a:lnTo>
                  <a:pt x="1272665" y="159038"/>
                </a:lnTo>
                <a:lnTo>
                  <a:pt x="1308102" y="187270"/>
                </a:lnTo>
                <a:lnTo>
                  <a:pt x="1341855" y="217436"/>
                </a:lnTo>
                <a:lnTo>
                  <a:pt x="1373841" y="249454"/>
                </a:lnTo>
                <a:lnTo>
                  <a:pt x="1403978" y="283241"/>
                </a:lnTo>
                <a:lnTo>
                  <a:pt x="1432181" y="318712"/>
                </a:lnTo>
                <a:lnTo>
                  <a:pt x="1458368" y="355785"/>
                </a:lnTo>
                <a:lnTo>
                  <a:pt x="1482456" y="394377"/>
                </a:lnTo>
                <a:lnTo>
                  <a:pt x="1504362" y="434403"/>
                </a:lnTo>
                <a:lnTo>
                  <a:pt x="1524002" y="475782"/>
                </a:lnTo>
                <a:lnTo>
                  <a:pt x="1541292" y="518429"/>
                </a:lnTo>
                <a:lnTo>
                  <a:pt x="1556151" y="562262"/>
                </a:lnTo>
                <a:lnTo>
                  <a:pt x="1568495" y="607196"/>
                </a:lnTo>
                <a:lnTo>
                  <a:pt x="1578241" y="653150"/>
                </a:lnTo>
                <a:lnTo>
                  <a:pt x="1585305" y="700038"/>
                </a:lnTo>
                <a:lnTo>
                  <a:pt x="1589604" y="747779"/>
                </a:lnTo>
                <a:lnTo>
                  <a:pt x="1591055" y="796290"/>
                </a:lnTo>
                <a:lnTo>
                  <a:pt x="1589604" y="844797"/>
                </a:lnTo>
                <a:lnTo>
                  <a:pt x="1585305" y="892536"/>
                </a:lnTo>
                <a:lnTo>
                  <a:pt x="1578241" y="939423"/>
                </a:lnTo>
                <a:lnTo>
                  <a:pt x="1568495" y="985375"/>
                </a:lnTo>
                <a:lnTo>
                  <a:pt x="1556151" y="1030308"/>
                </a:lnTo>
                <a:lnTo>
                  <a:pt x="1541292" y="1074140"/>
                </a:lnTo>
                <a:lnTo>
                  <a:pt x="1524002" y="1116786"/>
                </a:lnTo>
                <a:lnTo>
                  <a:pt x="1504362" y="1158164"/>
                </a:lnTo>
                <a:lnTo>
                  <a:pt x="1482456" y="1198191"/>
                </a:lnTo>
                <a:lnTo>
                  <a:pt x="1458368" y="1236782"/>
                </a:lnTo>
                <a:lnTo>
                  <a:pt x="1432181" y="1273856"/>
                </a:lnTo>
                <a:lnTo>
                  <a:pt x="1403978" y="1309328"/>
                </a:lnTo>
                <a:lnTo>
                  <a:pt x="1373841" y="1343115"/>
                </a:lnTo>
                <a:lnTo>
                  <a:pt x="1341855" y="1375134"/>
                </a:lnTo>
                <a:lnTo>
                  <a:pt x="1308102" y="1405301"/>
                </a:lnTo>
                <a:lnTo>
                  <a:pt x="1272665" y="1433534"/>
                </a:lnTo>
                <a:lnTo>
                  <a:pt x="1235628" y="1459748"/>
                </a:lnTo>
                <a:lnTo>
                  <a:pt x="1197073" y="1483862"/>
                </a:lnTo>
                <a:lnTo>
                  <a:pt x="1157085" y="1505791"/>
                </a:lnTo>
                <a:lnTo>
                  <a:pt x="1115745" y="1525452"/>
                </a:lnTo>
                <a:lnTo>
                  <a:pt x="1073138" y="1542761"/>
                </a:lnTo>
                <a:lnTo>
                  <a:pt x="1029346" y="1557636"/>
                </a:lnTo>
                <a:lnTo>
                  <a:pt x="984453" y="1569994"/>
                </a:lnTo>
                <a:lnTo>
                  <a:pt x="938541" y="1579750"/>
                </a:lnTo>
                <a:lnTo>
                  <a:pt x="891694" y="1586822"/>
                </a:lnTo>
                <a:lnTo>
                  <a:pt x="843995" y="1591126"/>
                </a:lnTo>
                <a:lnTo>
                  <a:pt x="795527" y="1592580"/>
                </a:lnTo>
                <a:lnTo>
                  <a:pt x="747060" y="1591126"/>
                </a:lnTo>
                <a:lnTo>
                  <a:pt x="699361" y="1586822"/>
                </a:lnTo>
                <a:lnTo>
                  <a:pt x="652514" y="1579750"/>
                </a:lnTo>
                <a:lnTo>
                  <a:pt x="606602" y="1569994"/>
                </a:lnTo>
                <a:lnTo>
                  <a:pt x="561709" y="1557636"/>
                </a:lnTo>
                <a:lnTo>
                  <a:pt x="517917" y="1542761"/>
                </a:lnTo>
                <a:lnTo>
                  <a:pt x="475310" y="1525452"/>
                </a:lnTo>
                <a:lnTo>
                  <a:pt x="433970" y="1505791"/>
                </a:lnTo>
                <a:lnTo>
                  <a:pt x="393982" y="1483862"/>
                </a:lnTo>
                <a:lnTo>
                  <a:pt x="355427" y="1459748"/>
                </a:lnTo>
                <a:lnTo>
                  <a:pt x="318390" y="1433534"/>
                </a:lnTo>
                <a:lnTo>
                  <a:pt x="282953" y="1405301"/>
                </a:lnTo>
                <a:lnTo>
                  <a:pt x="249200" y="1375134"/>
                </a:lnTo>
                <a:lnTo>
                  <a:pt x="217214" y="1343115"/>
                </a:lnTo>
                <a:lnTo>
                  <a:pt x="187077" y="1309328"/>
                </a:lnTo>
                <a:lnTo>
                  <a:pt x="158874" y="1273856"/>
                </a:lnTo>
                <a:lnTo>
                  <a:pt x="132687" y="1236782"/>
                </a:lnTo>
                <a:lnTo>
                  <a:pt x="108599" y="1198191"/>
                </a:lnTo>
                <a:lnTo>
                  <a:pt x="86693" y="1158164"/>
                </a:lnTo>
                <a:lnTo>
                  <a:pt x="67053" y="1116786"/>
                </a:lnTo>
                <a:lnTo>
                  <a:pt x="49763" y="1074140"/>
                </a:lnTo>
                <a:lnTo>
                  <a:pt x="34904" y="1030308"/>
                </a:lnTo>
                <a:lnTo>
                  <a:pt x="22560" y="985375"/>
                </a:lnTo>
                <a:lnTo>
                  <a:pt x="12814" y="939423"/>
                </a:lnTo>
                <a:lnTo>
                  <a:pt x="5750" y="892536"/>
                </a:lnTo>
                <a:lnTo>
                  <a:pt x="1451" y="844797"/>
                </a:lnTo>
                <a:lnTo>
                  <a:pt x="0" y="796290"/>
                </a:lnTo>
                <a:close/>
              </a:path>
            </a:pathLst>
          </a:custGeom>
          <a:ln w="38100">
            <a:solidFill>
              <a:srgbClr val="767070"/>
            </a:solidFill>
          </a:ln>
        </p:spPr>
        <p:txBody>
          <a:bodyPr wrap="square" lIns="0" tIns="0" rIns="0" bIns="0" rtlCol="0"/>
          <a:lstStyle/>
          <a:p>
            <a:endParaRPr/>
          </a:p>
        </p:txBody>
      </p:sp>
      <p:sp>
        <p:nvSpPr>
          <p:cNvPr id="5" name="object 5"/>
          <p:cNvSpPr txBox="1">
            <a:spLocks noGrp="1"/>
          </p:cNvSpPr>
          <p:nvPr>
            <p:ph type="title"/>
          </p:nvPr>
        </p:nvSpPr>
        <p:spPr>
          <a:xfrm>
            <a:off x="482600" y="64134"/>
            <a:ext cx="3962400" cy="391160"/>
          </a:xfrm>
          <a:prstGeom prst="rect">
            <a:avLst/>
          </a:prstGeom>
        </p:spPr>
        <p:txBody>
          <a:bodyPr vert="horz" wrap="square" lIns="0" tIns="12700" rIns="0" bIns="0" rtlCol="0">
            <a:spAutoFit/>
          </a:bodyPr>
          <a:lstStyle/>
          <a:p>
            <a:pPr marL="12700">
              <a:lnSpc>
                <a:spcPct val="100000"/>
              </a:lnSpc>
              <a:spcBef>
                <a:spcPts val="100"/>
              </a:spcBef>
            </a:pPr>
            <a:r>
              <a:rPr sz="2400" spc="195" dirty="0">
                <a:solidFill>
                  <a:srgbClr val="000000"/>
                </a:solidFill>
              </a:rPr>
              <a:t>1.</a:t>
            </a:r>
            <a:r>
              <a:rPr sz="2400" spc="200" dirty="0">
                <a:solidFill>
                  <a:srgbClr val="000000"/>
                </a:solidFill>
              </a:rPr>
              <a:t>工程项目管理平台化</a:t>
            </a:r>
            <a:r>
              <a:rPr sz="2400" spc="190" dirty="0">
                <a:solidFill>
                  <a:srgbClr val="000000"/>
                </a:solidFill>
              </a:rPr>
              <a:t>治</a:t>
            </a:r>
            <a:r>
              <a:rPr sz="2400" dirty="0">
                <a:solidFill>
                  <a:srgbClr val="000000"/>
                </a:solidFill>
              </a:rPr>
              <a:t>理</a:t>
            </a:r>
            <a:endParaRPr sz="2400"/>
          </a:p>
        </p:txBody>
      </p:sp>
      <p:sp>
        <p:nvSpPr>
          <p:cNvPr id="6" name="object 6"/>
          <p:cNvSpPr txBox="1"/>
          <p:nvPr/>
        </p:nvSpPr>
        <p:spPr>
          <a:xfrm>
            <a:off x="1061719" y="480187"/>
            <a:ext cx="2242185" cy="330835"/>
          </a:xfrm>
          <a:prstGeom prst="rect">
            <a:avLst/>
          </a:prstGeom>
        </p:spPr>
        <p:txBody>
          <a:bodyPr vert="horz" wrap="square" lIns="0" tIns="13335" rIns="0" bIns="0" rtlCol="0">
            <a:spAutoFit/>
          </a:bodyPr>
          <a:lstStyle/>
          <a:p>
            <a:pPr marL="12700">
              <a:lnSpc>
                <a:spcPct val="100000"/>
              </a:lnSpc>
              <a:spcBef>
                <a:spcPts val="105"/>
              </a:spcBef>
            </a:pPr>
            <a:r>
              <a:rPr sz="2000" b="1" spc="200" dirty="0">
                <a:latin typeface="微软雅黑"/>
                <a:cs typeface="微软雅黑"/>
              </a:rPr>
              <a:t>平台化治理</a:t>
            </a:r>
            <a:r>
              <a:rPr sz="2000" b="1" spc="190" dirty="0">
                <a:latin typeface="微软雅黑"/>
                <a:cs typeface="微软雅黑"/>
              </a:rPr>
              <a:t>的</a:t>
            </a:r>
            <a:r>
              <a:rPr sz="2000" b="1" spc="200" dirty="0">
                <a:latin typeface="微软雅黑"/>
                <a:cs typeface="微软雅黑"/>
              </a:rPr>
              <a:t>内</a:t>
            </a:r>
            <a:r>
              <a:rPr sz="2000" b="1" dirty="0">
                <a:latin typeface="微软雅黑"/>
                <a:cs typeface="微软雅黑"/>
              </a:rPr>
              <a:t>容</a:t>
            </a:r>
            <a:endParaRPr sz="2000">
              <a:latin typeface="微软雅黑"/>
              <a:cs typeface="微软雅黑"/>
            </a:endParaRPr>
          </a:p>
        </p:txBody>
      </p:sp>
      <p:sp>
        <p:nvSpPr>
          <p:cNvPr id="7" name="object 7"/>
          <p:cNvSpPr/>
          <p:nvPr/>
        </p:nvSpPr>
        <p:spPr>
          <a:xfrm>
            <a:off x="853439" y="557783"/>
            <a:ext cx="161925" cy="163195"/>
          </a:xfrm>
          <a:custGeom>
            <a:avLst/>
            <a:gdLst/>
            <a:ahLst/>
            <a:cxnLst/>
            <a:rect l="l" t="t" r="r" b="b"/>
            <a:pathLst>
              <a:path w="161925" h="163195">
                <a:moveTo>
                  <a:pt x="0" y="163067"/>
                </a:moveTo>
                <a:lnTo>
                  <a:pt x="161544" y="163067"/>
                </a:lnTo>
                <a:lnTo>
                  <a:pt x="161544" y="0"/>
                </a:lnTo>
                <a:lnTo>
                  <a:pt x="0" y="0"/>
                </a:lnTo>
                <a:lnTo>
                  <a:pt x="0" y="163067"/>
                </a:lnTo>
                <a:close/>
              </a:path>
            </a:pathLst>
          </a:custGeom>
          <a:solidFill>
            <a:srgbClr val="000000"/>
          </a:solidFill>
        </p:spPr>
        <p:txBody>
          <a:bodyPr wrap="square" lIns="0" tIns="0" rIns="0" bIns="0" rtlCol="0"/>
          <a:lstStyle/>
          <a:p>
            <a:endParaRPr/>
          </a:p>
        </p:txBody>
      </p:sp>
      <p:sp>
        <p:nvSpPr>
          <p:cNvPr id="8" name="object 8"/>
          <p:cNvSpPr/>
          <p:nvPr/>
        </p:nvSpPr>
        <p:spPr>
          <a:xfrm>
            <a:off x="853439" y="557783"/>
            <a:ext cx="161925" cy="163195"/>
          </a:xfrm>
          <a:custGeom>
            <a:avLst/>
            <a:gdLst/>
            <a:ahLst/>
            <a:cxnLst/>
            <a:rect l="l" t="t" r="r" b="b"/>
            <a:pathLst>
              <a:path w="161925" h="163195">
                <a:moveTo>
                  <a:pt x="0" y="163067"/>
                </a:moveTo>
                <a:lnTo>
                  <a:pt x="161544" y="163067"/>
                </a:lnTo>
                <a:lnTo>
                  <a:pt x="161544" y="0"/>
                </a:lnTo>
                <a:lnTo>
                  <a:pt x="0" y="0"/>
                </a:lnTo>
                <a:lnTo>
                  <a:pt x="0" y="163067"/>
                </a:lnTo>
                <a:close/>
              </a:path>
            </a:pathLst>
          </a:custGeom>
          <a:ln w="12192">
            <a:solidFill>
              <a:srgbClr val="000000"/>
            </a:solidFill>
          </a:ln>
        </p:spPr>
        <p:txBody>
          <a:bodyPr wrap="square" lIns="0" tIns="0" rIns="0" bIns="0" rtlCol="0"/>
          <a:lstStyle/>
          <a:p>
            <a:endParaRPr/>
          </a:p>
        </p:txBody>
      </p:sp>
      <p:sp>
        <p:nvSpPr>
          <p:cNvPr id="9" name="object 9"/>
          <p:cNvSpPr/>
          <p:nvPr/>
        </p:nvSpPr>
        <p:spPr>
          <a:xfrm>
            <a:off x="4285488" y="2740151"/>
            <a:ext cx="2220467" cy="1990344"/>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4562602" y="3434537"/>
            <a:ext cx="1654810" cy="514350"/>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FFFFFF"/>
                </a:solidFill>
                <a:latin typeface="微软雅黑"/>
                <a:cs typeface="微软雅黑"/>
              </a:rPr>
              <a:t>数据驱动</a:t>
            </a:r>
            <a:endParaRPr sz="3200">
              <a:latin typeface="微软雅黑"/>
              <a:cs typeface="微软雅黑"/>
            </a:endParaRPr>
          </a:p>
        </p:txBody>
      </p:sp>
      <p:sp>
        <p:nvSpPr>
          <p:cNvPr id="11" name="object 11"/>
          <p:cNvSpPr/>
          <p:nvPr/>
        </p:nvSpPr>
        <p:spPr>
          <a:xfrm>
            <a:off x="2462022" y="1692401"/>
            <a:ext cx="1591310" cy="1592580"/>
          </a:xfrm>
          <a:custGeom>
            <a:avLst/>
            <a:gdLst/>
            <a:ahLst/>
            <a:cxnLst/>
            <a:rect l="l" t="t" r="r" b="b"/>
            <a:pathLst>
              <a:path w="1591310" h="1592579">
                <a:moveTo>
                  <a:pt x="0" y="796289"/>
                </a:moveTo>
                <a:lnTo>
                  <a:pt x="1451" y="747779"/>
                </a:lnTo>
                <a:lnTo>
                  <a:pt x="5750" y="700038"/>
                </a:lnTo>
                <a:lnTo>
                  <a:pt x="12814" y="653150"/>
                </a:lnTo>
                <a:lnTo>
                  <a:pt x="22560" y="607196"/>
                </a:lnTo>
                <a:lnTo>
                  <a:pt x="34904" y="562262"/>
                </a:lnTo>
                <a:lnTo>
                  <a:pt x="49763" y="518429"/>
                </a:lnTo>
                <a:lnTo>
                  <a:pt x="67053" y="475782"/>
                </a:lnTo>
                <a:lnTo>
                  <a:pt x="86693" y="434403"/>
                </a:lnTo>
                <a:lnTo>
                  <a:pt x="108599" y="394377"/>
                </a:lnTo>
                <a:lnTo>
                  <a:pt x="132687" y="355785"/>
                </a:lnTo>
                <a:lnTo>
                  <a:pt x="158874" y="318712"/>
                </a:lnTo>
                <a:lnTo>
                  <a:pt x="187077" y="283241"/>
                </a:lnTo>
                <a:lnTo>
                  <a:pt x="217214" y="249454"/>
                </a:lnTo>
                <a:lnTo>
                  <a:pt x="249200" y="217436"/>
                </a:lnTo>
                <a:lnTo>
                  <a:pt x="282953" y="187270"/>
                </a:lnTo>
                <a:lnTo>
                  <a:pt x="318390" y="159038"/>
                </a:lnTo>
                <a:lnTo>
                  <a:pt x="355427" y="132824"/>
                </a:lnTo>
                <a:lnTo>
                  <a:pt x="393982" y="108712"/>
                </a:lnTo>
                <a:lnTo>
                  <a:pt x="433970" y="86784"/>
                </a:lnTo>
                <a:lnTo>
                  <a:pt x="475310" y="67124"/>
                </a:lnTo>
                <a:lnTo>
                  <a:pt x="517917" y="49815"/>
                </a:lnTo>
                <a:lnTo>
                  <a:pt x="561709" y="34940"/>
                </a:lnTo>
                <a:lnTo>
                  <a:pt x="606602" y="22584"/>
                </a:lnTo>
                <a:lnTo>
                  <a:pt x="652514" y="12828"/>
                </a:lnTo>
                <a:lnTo>
                  <a:pt x="699361" y="5757"/>
                </a:lnTo>
                <a:lnTo>
                  <a:pt x="747060" y="1453"/>
                </a:lnTo>
                <a:lnTo>
                  <a:pt x="795527" y="0"/>
                </a:lnTo>
                <a:lnTo>
                  <a:pt x="843995" y="1453"/>
                </a:lnTo>
                <a:lnTo>
                  <a:pt x="891694" y="5757"/>
                </a:lnTo>
                <a:lnTo>
                  <a:pt x="938541" y="12828"/>
                </a:lnTo>
                <a:lnTo>
                  <a:pt x="984453" y="22584"/>
                </a:lnTo>
                <a:lnTo>
                  <a:pt x="1029346" y="34940"/>
                </a:lnTo>
                <a:lnTo>
                  <a:pt x="1073138" y="49815"/>
                </a:lnTo>
                <a:lnTo>
                  <a:pt x="1115745" y="67124"/>
                </a:lnTo>
                <a:lnTo>
                  <a:pt x="1157085" y="86784"/>
                </a:lnTo>
                <a:lnTo>
                  <a:pt x="1197073" y="108712"/>
                </a:lnTo>
                <a:lnTo>
                  <a:pt x="1235628" y="132824"/>
                </a:lnTo>
                <a:lnTo>
                  <a:pt x="1272665" y="159038"/>
                </a:lnTo>
                <a:lnTo>
                  <a:pt x="1308102" y="187270"/>
                </a:lnTo>
                <a:lnTo>
                  <a:pt x="1341855" y="217436"/>
                </a:lnTo>
                <a:lnTo>
                  <a:pt x="1373841" y="249454"/>
                </a:lnTo>
                <a:lnTo>
                  <a:pt x="1403978" y="283241"/>
                </a:lnTo>
                <a:lnTo>
                  <a:pt x="1432181" y="318712"/>
                </a:lnTo>
                <a:lnTo>
                  <a:pt x="1458368" y="355785"/>
                </a:lnTo>
                <a:lnTo>
                  <a:pt x="1482456" y="394377"/>
                </a:lnTo>
                <a:lnTo>
                  <a:pt x="1504362" y="434403"/>
                </a:lnTo>
                <a:lnTo>
                  <a:pt x="1524002" y="475782"/>
                </a:lnTo>
                <a:lnTo>
                  <a:pt x="1541292" y="518429"/>
                </a:lnTo>
                <a:lnTo>
                  <a:pt x="1556151" y="562262"/>
                </a:lnTo>
                <a:lnTo>
                  <a:pt x="1568495" y="607196"/>
                </a:lnTo>
                <a:lnTo>
                  <a:pt x="1578241" y="653150"/>
                </a:lnTo>
                <a:lnTo>
                  <a:pt x="1585305" y="700038"/>
                </a:lnTo>
                <a:lnTo>
                  <a:pt x="1589604" y="747779"/>
                </a:lnTo>
                <a:lnTo>
                  <a:pt x="1591055" y="796289"/>
                </a:lnTo>
                <a:lnTo>
                  <a:pt x="1589604" y="844800"/>
                </a:lnTo>
                <a:lnTo>
                  <a:pt x="1585305" y="892541"/>
                </a:lnTo>
                <a:lnTo>
                  <a:pt x="1578241" y="939429"/>
                </a:lnTo>
                <a:lnTo>
                  <a:pt x="1568495" y="985383"/>
                </a:lnTo>
                <a:lnTo>
                  <a:pt x="1556151" y="1030317"/>
                </a:lnTo>
                <a:lnTo>
                  <a:pt x="1541292" y="1074150"/>
                </a:lnTo>
                <a:lnTo>
                  <a:pt x="1524002" y="1116797"/>
                </a:lnTo>
                <a:lnTo>
                  <a:pt x="1504362" y="1158176"/>
                </a:lnTo>
                <a:lnTo>
                  <a:pt x="1482456" y="1198202"/>
                </a:lnTo>
                <a:lnTo>
                  <a:pt x="1458368" y="1236794"/>
                </a:lnTo>
                <a:lnTo>
                  <a:pt x="1432181" y="1273867"/>
                </a:lnTo>
                <a:lnTo>
                  <a:pt x="1403978" y="1309338"/>
                </a:lnTo>
                <a:lnTo>
                  <a:pt x="1373841" y="1343125"/>
                </a:lnTo>
                <a:lnTo>
                  <a:pt x="1341855" y="1375143"/>
                </a:lnTo>
                <a:lnTo>
                  <a:pt x="1308102" y="1405309"/>
                </a:lnTo>
                <a:lnTo>
                  <a:pt x="1272665" y="1433541"/>
                </a:lnTo>
                <a:lnTo>
                  <a:pt x="1235628" y="1459755"/>
                </a:lnTo>
                <a:lnTo>
                  <a:pt x="1197073" y="1483867"/>
                </a:lnTo>
                <a:lnTo>
                  <a:pt x="1157085" y="1505795"/>
                </a:lnTo>
                <a:lnTo>
                  <a:pt x="1115745" y="1525455"/>
                </a:lnTo>
                <a:lnTo>
                  <a:pt x="1073138" y="1542764"/>
                </a:lnTo>
                <a:lnTo>
                  <a:pt x="1029346" y="1557639"/>
                </a:lnTo>
                <a:lnTo>
                  <a:pt x="984453" y="1569995"/>
                </a:lnTo>
                <a:lnTo>
                  <a:pt x="938541" y="1579751"/>
                </a:lnTo>
                <a:lnTo>
                  <a:pt x="891694" y="1586822"/>
                </a:lnTo>
                <a:lnTo>
                  <a:pt x="843995" y="1591126"/>
                </a:lnTo>
                <a:lnTo>
                  <a:pt x="795527" y="1592580"/>
                </a:lnTo>
                <a:lnTo>
                  <a:pt x="747060" y="1591126"/>
                </a:lnTo>
                <a:lnTo>
                  <a:pt x="699361" y="1586822"/>
                </a:lnTo>
                <a:lnTo>
                  <a:pt x="652514" y="1579751"/>
                </a:lnTo>
                <a:lnTo>
                  <a:pt x="606602" y="1569995"/>
                </a:lnTo>
                <a:lnTo>
                  <a:pt x="561709" y="1557639"/>
                </a:lnTo>
                <a:lnTo>
                  <a:pt x="517917" y="1542764"/>
                </a:lnTo>
                <a:lnTo>
                  <a:pt x="475310" y="1525455"/>
                </a:lnTo>
                <a:lnTo>
                  <a:pt x="433970" y="1505795"/>
                </a:lnTo>
                <a:lnTo>
                  <a:pt x="393982" y="1483867"/>
                </a:lnTo>
                <a:lnTo>
                  <a:pt x="355427" y="1459755"/>
                </a:lnTo>
                <a:lnTo>
                  <a:pt x="318390" y="1433541"/>
                </a:lnTo>
                <a:lnTo>
                  <a:pt x="282953" y="1405309"/>
                </a:lnTo>
                <a:lnTo>
                  <a:pt x="249200" y="1375143"/>
                </a:lnTo>
                <a:lnTo>
                  <a:pt x="217214" y="1343125"/>
                </a:lnTo>
                <a:lnTo>
                  <a:pt x="187077" y="1309338"/>
                </a:lnTo>
                <a:lnTo>
                  <a:pt x="158874" y="1273867"/>
                </a:lnTo>
                <a:lnTo>
                  <a:pt x="132687" y="1236794"/>
                </a:lnTo>
                <a:lnTo>
                  <a:pt x="108599" y="1198202"/>
                </a:lnTo>
                <a:lnTo>
                  <a:pt x="86693" y="1158176"/>
                </a:lnTo>
                <a:lnTo>
                  <a:pt x="67053" y="1116797"/>
                </a:lnTo>
                <a:lnTo>
                  <a:pt x="49763" y="1074150"/>
                </a:lnTo>
                <a:lnTo>
                  <a:pt x="34904" y="1030317"/>
                </a:lnTo>
                <a:lnTo>
                  <a:pt x="22560" y="985383"/>
                </a:lnTo>
                <a:lnTo>
                  <a:pt x="12814" y="939429"/>
                </a:lnTo>
                <a:lnTo>
                  <a:pt x="5750" y="892541"/>
                </a:lnTo>
                <a:lnTo>
                  <a:pt x="1451" y="844800"/>
                </a:lnTo>
                <a:lnTo>
                  <a:pt x="0" y="796289"/>
                </a:lnTo>
                <a:close/>
              </a:path>
            </a:pathLst>
          </a:custGeom>
          <a:ln w="38100">
            <a:solidFill>
              <a:srgbClr val="767070"/>
            </a:solidFill>
          </a:ln>
        </p:spPr>
        <p:txBody>
          <a:bodyPr wrap="square" lIns="0" tIns="0" rIns="0" bIns="0" rtlCol="0"/>
          <a:lstStyle/>
          <a:p>
            <a:endParaRPr/>
          </a:p>
        </p:txBody>
      </p:sp>
      <p:sp>
        <p:nvSpPr>
          <p:cNvPr id="12" name="object 12"/>
          <p:cNvSpPr/>
          <p:nvPr/>
        </p:nvSpPr>
        <p:spPr>
          <a:xfrm>
            <a:off x="6828281" y="4005834"/>
            <a:ext cx="1592580" cy="1594485"/>
          </a:xfrm>
          <a:custGeom>
            <a:avLst/>
            <a:gdLst/>
            <a:ahLst/>
            <a:cxnLst/>
            <a:rect l="l" t="t" r="r" b="b"/>
            <a:pathLst>
              <a:path w="1592579" h="1594485">
                <a:moveTo>
                  <a:pt x="0" y="797052"/>
                </a:moveTo>
                <a:lnTo>
                  <a:pt x="1453" y="748499"/>
                </a:lnTo>
                <a:lnTo>
                  <a:pt x="5757" y="700716"/>
                </a:lnTo>
                <a:lnTo>
                  <a:pt x="12828" y="653785"/>
                </a:lnTo>
                <a:lnTo>
                  <a:pt x="22584" y="607790"/>
                </a:lnTo>
                <a:lnTo>
                  <a:pt x="34940" y="562814"/>
                </a:lnTo>
                <a:lnTo>
                  <a:pt x="49815" y="518941"/>
                </a:lnTo>
                <a:lnTo>
                  <a:pt x="67124" y="476254"/>
                </a:lnTo>
                <a:lnTo>
                  <a:pt x="86784" y="434837"/>
                </a:lnTo>
                <a:lnTo>
                  <a:pt x="108711" y="394772"/>
                </a:lnTo>
                <a:lnTo>
                  <a:pt x="132824" y="356143"/>
                </a:lnTo>
                <a:lnTo>
                  <a:pt x="159038" y="319034"/>
                </a:lnTo>
                <a:lnTo>
                  <a:pt x="187270" y="283528"/>
                </a:lnTo>
                <a:lnTo>
                  <a:pt x="217436" y="249709"/>
                </a:lnTo>
                <a:lnTo>
                  <a:pt x="249454" y="217659"/>
                </a:lnTo>
                <a:lnTo>
                  <a:pt x="283241" y="187462"/>
                </a:lnTo>
                <a:lnTo>
                  <a:pt x="318712" y="159202"/>
                </a:lnTo>
                <a:lnTo>
                  <a:pt x="355785" y="132961"/>
                </a:lnTo>
                <a:lnTo>
                  <a:pt x="394377" y="108824"/>
                </a:lnTo>
                <a:lnTo>
                  <a:pt x="434403" y="86874"/>
                </a:lnTo>
                <a:lnTo>
                  <a:pt x="475782" y="67194"/>
                </a:lnTo>
                <a:lnTo>
                  <a:pt x="518429" y="49867"/>
                </a:lnTo>
                <a:lnTo>
                  <a:pt x="562262" y="34977"/>
                </a:lnTo>
                <a:lnTo>
                  <a:pt x="607196" y="22608"/>
                </a:lnTo>
                <a:lnTo>
                  <a:pt x="653150" y="12842"/>
                </a:lnTo>
                <a:lnTo>
                  <a:pt x="700038" y="5763"/>
                </a:lnTo>
                <a:lnTo>
                  <a:pt x="747779" y="1454"/>
                </a:lnTo>
                <a:lnTo>
                  <a:pt x="796290" y="0"/>
                </a:lnTo>
                <a:lnTo>
                  <a:pt x="844800" y="1454"/>
                </a:lnTo>
                <a:lnTo>
                  <a:pt x="892541" y="5763"/>
                </a:lnTo>
                <a:lnTo>
                  <a:pt x="939429" y="12842"/>
                </a:lnTo>
                <a:lnTo>
                  <a:pt x="985383" y="22608"/>
                </a:lnTo>
                <a:lnTo>
                  <a:pt x="1030317" y="34977"/>
                </a:lnTo>
                <a:lnTo>
                  <a:pt x="1074150" y="49867"/>
                </a:lnTo>
                <a:lnTo>
                  <a:pt x="1116797" y="67194"/>
                </a:lnTo>
                <a:lnTo>
                  <a:pt x="1158176" y="86874"/>
                </a:lnTo>
                <a:lnTo>
                  <a:pt x="1198202" y="108824"/>
                </a:lnTo>
                <a:lnTo>
                  <a:pt x="1236794" y="132961"/>
                </a:lnTo>
                <a:lnTo>
                  <a:pt x="1273867" y="159202"/>
                </a:lnTo>
                <a:lnTo>
                  <a:pt x="1309338" y="187462"/>
                </a:lnTo>
                <a:lnTo>
                  <a:pt x="1343125" y="217659"/>
                </a:lnTo>
                <a:lnTo>
                  <a:pt x="1375143" y="249709"/>
                </a:lnTo>
                <a:lnTo>
                  <a:pt x="1405309" y="283528"/>
                </a:lnTo>
                <a:lnTo>
                  <a:pt x="1433541" y="319034"/>
                </a:lnTo>
                <a:lnTo>
                  <a:pt x="1459755" y="356143"/>
                </a:lnTo>
                <a:lnTo>
                  <a:pt x="1483868" y="394772"/>
                </a:lnTo>
                <a:lnTo>
                  <a:pt x="1505795" y="434837"/>
                </a:lnTo>
                <a:lnTo>
                  <a:pt x="1525455" y="476254"/>
                </a:lnTo>
                <a:lnTo>
                  <a:pt x="1542764" y="518941"/>
                </a:lnTo>
                <a:lnTo>
                  <a:pt x="1557639" y="562814"/>
                </a:lnTo>
                <a:lnTo>
                  <a:pt x="1569995" y="607790"/>
                </a:lnTo>
                <a:lnTo>
                  <a:pt x="1579751" y="653785"/>
                </a:lnTo>
                <a:lnTo>
                  <a:pt x="1586822" y="700716"/>
                </a:lnTo>
                <a:lnTo>
                  <a:pt x="1591126" y="748499"/>
                </a:lnTo>
                <a:lnTo>
                  <a:pt x="1592579" y="797052"/>
                </a:lnTo>
                <a:lnTo>
                  <a:pt x="1591126" y="845604"/>
                </a:lnTo>
                <a:lnTo>
                  <a:pt x="1586822" y="893387"/>
                </a:lnTo>
                <a:lnTo>
                  <a:pt x="1579751" y="940318"/>
                </a:lnTo>
                <a:lnTo>
                  <a:pt x="1569995" y="986313"/>
                </a:lnTo>
                <a:lnTo>
                  <a:pt x="1557639" y="1031289"/>
                </a:lnTo>
                <a:lnTo>
                  <a:pt x="1542764" y="1075162"/>
                </a:lnTo>
                <a:lnTo>
                  <a:pt x="1525455" y="1117849"/>
                </a:lnTo>
                <a:lnTo>
                  <a:pt x="1505795" y="1159266"/>
                </a:lnTo>
                <a:lnTo>
                  <a:pt x="1483868" y="1199331"/>
                </a:lnTo>
                <a:lnTo>
                  <a:pt x="1459755" y="1237960"/>
                </a:lnTo>
                <a:lnTo>
                  <a:pt x="1433541" y="1275069"/>
                </a:lnTo>
                <a:lnTo>
                  <a:pt x="1405309" y="1310575"/>
                </a:lnTo>
                <a:lnTo>
                  <a:pt x="1375143" y="1344394"/>
                </a:lnTo>
                <a:lnTo>
                  <a:pt x="1343125" y="1376444"/>
                </a:lnTo>
                <a:lnTo>
                  <a:pt x="1309338" y="1406641"/>
                </a:lnTo>
                <a:lnTo>
                  <a:pt x="1273867" y="1434901"/>
                </a:lnTo>
                <a:lnTo>
                  <a:pt x="1236794" y="1461142"/>
                </a:lnTo>
                <a:lnTo>
                  <a:pt x="1198202" y="1485279"/>
                </a:lnTo>
                <a:lnTo>
                  <a:pt x="1158176" y="1507229"/>
                </a:lnTo>
                <a:lnTo>
                  <a:pt x="1116797" y="1526909"/>
                </a:lnTo>
                <a:lnTo>
                  <a:pt x="1074150" y="1544236"/>
                </a:lnTo>
                <a:lnTo>
                  <a:pt x="1030317" y="1559126"/>
                </a:lnTo>
                <a:lnTo>
                  <a:pt x="985383" y="1571495"/>
                </a:lnTo>
                <a:lnTo>
                  <a:pt x="939429" y="1581261"/>
                </a:lnTo>
                <a:lnTo>
                  <a:pt x="892541" y="1588340"/>
                </a:lnTo>
                <a:lnTo>
                  <a:pt x="844800" y="1592649"/>
                </a:lnTo>
                <a:lnTo>
                  <a:pt x="796290" y="1594104"/>
                </a:lnTo>
                <a:lnTo>
                  <a:pt x="747779" y="1592649"/>
                </a:lnTo>
                <a:lnTo>
                  <a:pt x="700038" y="1588340"/>
                </a:lnTo>
                <a:lnTo>
                  <a:pt x="653150" y="1581261"/>
                </a:lnTo>
                <a:lnTo>
                  <a:pt x="607196" y="1571495"/>
                </a:lnTo>
                <a:lnTo>
                  <a:pt x="562262" y="1559126"/>
                </a:lnTo>
                <a:lnTo>
                  <a:pt x="518429" y="1544236"/>
                </a:lnTo>
                <a:lnTo>
                  <a:pt x="475782" y="1526909"/>
                </a:lnTo>
                <a:lnTo>
                  <a:pt x="434403" y="1507229"/>
                </a:lnTo>
                <a:lnTo>
                  <a:pt x="394377" y="1485279"/>
                </a:lnTo>
                <a:lnTo>
                  <a:pt x="355785" y="1461142"/>
                </a:lnTo>
                <a:lnTo>
                  <a:pt x="318712" y="1434901"/>
                </a:lnTo>
                <a:lnTo>
                  <a:pt x="283241" y="1406641"/>
                </a:lnTo>
                <a:lnTo>
                  <a:pt x="249454" y="1376444"/>
                </a:lnTo>
                <a:lnTo>
                  <a:pt x="217436" y="1344394"/>
                </a:lnTo>
                <a:lnTo>
                  <a:pt x="187270" y="1310575"/>
                </a:lnTo>
                <a:lnTo>
                  <a:pt x="159038" y="1275069"/>
                </a:lnTo>
                <a:lnTo>
                  <a:pt x="132824" y="1237960"/>
                </a:lnTo>
                <a:lnTo>
                  <a:pt x="108711" y="1199331"/>
                </a:lnTo>
                <a:lnTo>
                  <a:pt x="86784" y="1159266"/>
                </a:lnTo>
                <a:lnTo>
                  <a:pt x="67124" y="1117849"/>
                </a:lnTo>
                <a:lnTo>
                  <a:pt x="49815" y="1075162"/>
                </a:lnTo>
                <a:lnTo>
                  <a:pt x="34940" y="1031289"/>
                </a:lnTo>
                <a:lnTo>
                  <a:pt x="22584" y="986313"/>
                </a:lnTo>
                <a:lnTo>
                  <a:pt x="12828" y="940318"/>
                </a:lnTo>
                <a:lnTo>
                  <a:pt x="5757" y="893387"/>
                </a:lnTo>
                <a:lnTo>
                  <a:pt x="1453" y="845604"/>
                </a:lnTo>
                <a:lnTo>
                  <a:pt x="0" y="797052"/>
                </a:lnTo>
                <a:close/>
              </a:path>
            </a:pathLst>
          </a:custGeom>
          <a:ln w="38100">
            <a:solidFill>
              <a:srgbClr val="7E7E7E"/>
            </a:solidFill>
          </a:ln>
        </p:spPr>
        <p:txBody>
          <a:bodyPr wrap="square" lIns="0" tIns="0" rIns="0" bIns="0" rtlCol="0"/>
          <a:lstStyle/>
          <a:p>
            <a:endParaRPr/>
          </a:p>
        </p:txBody>
      </p:sp>
      <p:sp>
        <p:nvSpPr>
          <p:cNvPr id="13" name="object 13"/>
          <p:cNvSpPr txBox="1"/>
          <p:nvPr/>
        </p:nvSpPr>
        <p:spPr>
          <a:xfrm>
            <a:off x="7142480" y="5076571"/>
            <a:ext cx="9398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3A3838"/>
                </a:solidFill>
                <a:latin typeface="微软雅黑"/>
                <a:cs typeface="微软雅黑"/>
              </a:rPr>
              <a:t>企业自治</a:t>
            </a:r>
            <a:endParaRPr sz="1800">
              <a:latin typeface="微软雅黑"/>
              <a:cs typeface="微软雅黑"/>
            </a:endParaRPr>
          </a:p>
        </p:txBody>
      </p:sp>
      <p:sp>
        <p:nvSpPr>
          <p:cNvPr id="14" name="object 14"/>
          <p:cNvSpPr/>
          <p:nvPr/>
        </p:nvSpPr>
        <p:spPr>
          <a:xfrm>
            <a:off x="6928104" y="4226052"/>
            <a:ext cx="1159763" cy="958596"/>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4409059" y="6088481"/>
            <a:ext cx="9398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标准制定</a:t>
            </a:r>
            <a:endParaRPr sz="1800">
              <a:latin typeface="微软雅黑"/>
              <a:cs typeface="微软雅黑"/>
            </a:endParaRPr>
          </a:p>
        </p:txBody>
      </p:sp>
      <p:sp>
        <p:nvSpPr>
          <p:cNvPr id="16" name="object 16"/>
          <p:cNvSpPr/>
          <p:nvPr/>
        </p:nvSpPr>
        <p:spPr>
          <a:xfrm>
            <a:off x="2732532" y="1912620"/>
            <a:ext cx="1025652" cy="749808"/>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2811272" y="2652521"/>
            <a:ext cx="939800" cy="289823"/>
          </a:xfrm>
          <a:prstGeom prst="rect">
            <a:avLst/>
          </a:prstGeom>
        </p:spPr>
        <p:txBody>
          <a:bodyPr vert="horz" wrap="square" lIns="0" tIns="12700" rIns="0" bIns="0" rtlCol="0">
            <a:spAutoFit/>
          </a:bodyPr>
          <a:lstStyle/>
          <a:p>
            <a:pPr marL="12700">
              <a:lnSpc>
                <a:spcPct val="100000"/>
              </a:lnSpc>
              <a:spcBef>
                <a:spcPts val="100"/>
              </a:spcBef>
            </a:pPr>
            <a:r>
              <a:rPr lang="zh-CN" altLang="en-US" sz="1800" b="1" dirty="0">
                <a:latin typeface="微软雅黑"/>
                <a:cs typeface="微软雅黑"/>
              </a:rPr>
              <a:t>业务融合</a:t>
            </a:r>
            <a:endParaRPr sz="1800" b="1" dirty="0">
              <a:latin typeface="微软雅黑"/>
              <a:cs typeface="微软雅黑"/>
            </a:endParaRPr>
          </a:p>
        </p:txBody>
      </p:sp>
      <p:sp>
        <p:nvSpPr>
          <p:cNvPr id="18" name="object 18"/>
          <p:cNvSpPr/>
          <p:nvPr/>
        </p:nvSpPr>
        <p:spPr>
          <a:xfrm>
            <a:off x="6424421" y="4169028"/>
            <a:ext cx="373380" cy="280670"/>
          </a:xfrm>
          <a:custGeom>
            <a:avLst/>
            <a:gdLst/>
            <a:ahLst/>
            <a:cxnLst/>
            <a:rect l="l" t="t" r="r" b="b"/>
            <a:pathLst>
              <a:path w="373379" h="280670">
                <a:moveTo>
                  <a:pt x="164526" y="179000"/>
                </a:moveTo>
                <a:lnTo>
                  <a:pt x="120396" y="241173"/>
                </a:lnTo>
                <a:lnTo>
                  <a:pt x="372872" y="280289"/>
                </a:lnTo>
                <a:lnTo>
                  <a:pt x="330659" y="201041"/>
                </a:lnTo>
                <a:lnTo>
                  <a:pt x="195579" y="201041"/>
                </a:lnTo>
                <a:lnTo>
                  <a:pt x="164526" y="179000"/>
                </a:lnTo>
                <a:close/>
              </a:path>
              <a:path w="373379" h="280670">
                <a:moveTo>
                  <a:pt x="208619" y="116880"/>
                </a:moveTo>
                <a:lnTo>
                  <a:pt x="164526" y="179000"/>
                </a:lnTo>
                <a:lnTo>
                  <a:pt x="195579" y="201041"/>
                </a:lnTo>
                <a:lnTo>
                  <a:pt x="239649" y="138938"/>
                </a:lnTo>
                <a:lnTo>
                  <a:pt x="208619" y="116880"/>
                </a:lnTo>
                <a:close/>
              </a:path>
              <a:path w="373379" h="280670">
                <a:moveTo>
                  <a:pt x="252729" y="54737"/>
                </a:moveTo>
                <a:lnTo>
                  <a:pt x="208619" y="116880"/>
                </a:lnTo>
                <a:lnTo>
                  <a:pt x="239649" y="138938"/>
                </a:lnTo>
                <a:lnTo>
                  <a:pt x="195579" y="201041"/>
                </a:lnTo>
                <a:lnTo>
                  <a:pt x="330659" y="201041"/>
                </a:lnTo>
                <a:lnTo>
                  <a:pt x="252729" y="54737"/>
                </a:lnTo>
                <a:close/>
              </a:path>
              <a:path w="373379" h="280670">
                <a:moveTo>
                  <a:pt x="44195" y="0"/>
                </a:moveTo>
                <a:lnTo>
                  <a:pt x="0" y="62230"/>
                </a:lnTo>
                <a:lnTo>
                  <a:pt x="164526" y="179000"/>
                </a:lnTo>
                <a:lnTo>
                  <a:pt x="208619" y="116880"/>
                </a:lnTo>
                <a:lnTo>
                  <a:pt x="44195" y="0"/>
                </a:lnTo>
                <a:close/>
              </a:path>
            </a:pathLst>
          </a:custGeom>
          <a:solidFill>
            <a:srgbClr val="5B9BD4"/>
          </a:solidFill>
        </p:spPr>
        <p:txBody>
          <a:bodyPr wrap="square" lIns="0" tIns="0" rIns="0" bIns="0" rtlCol="0"/>
          <a:lstStyle/>
          <a:p>
            <a:endParaRPr/>
          </a:p>
        </p:txBody>
      </p:sp>
      <p:sp>
        <p:nvSpPr>
          <p:cNvPr id="19" name="object 19"/>
          <p:cNvSpPr/>
          <p:nvPr/>
        </p:nvSpPr>
        <p:spPr>
          <a:xfrm>
            <a:off x="3898391" y="3057144"/>
            <a:ext cx="335280" cy="217170"/>
          </a:xfrm>
          <a:custGeom>
            <a:avLst/>
            <a:gdLst/>
            <a:ahLst/>
            <a:cxnLst/>
            <a:rect l="l" t="t" r="r" b="b"/>
            <a:pathLst>
              <a:path w="335279" h="217170">
                <a:moveTo>
                  <a:pt x="216679" y="82180"/>
                </a:moveTo>
                <a:lnTo>
                  <a:pt x="178293" y="148063"/>
                </a:lnTo>
                <a:lnTo>
                  <a:pt x="296672" y="217042"/>
                </a:lnTo>
                <a:lnTo>
                  <a:pt x="335153" y="151256"/>
                </a:lnTo>
                <a:lnTo>
                  <a:pt x="216679" y="82180"/>
                </a:lnTo>
                <a:close/>
              </a:path>
              <a:path w="335279" h="217170">
                <a:moveTo>
                  <a:pt x="0" y="0"/>
                </a:moveTo>
                <a:lnTo>
                  <a:pt x="139954" y="213867"/>
                </a:lnTo>
                <a:lnTo>
                  <a:pt x="178293" y="148063"/>
                </a:lnTo>
                <a:lnTo>
                  <a:pt x="145415" y="128904"/>
                </a:lnTo>
                <a:lnTo>
                  <a:pt x="183769" y="62991"/>
                </a:lnTo>
                <a:lnTo>
                  <a:pt x="227859" y="62991"/>
                </a:lnTo>
                <a:lnTo>
                  <a:pt x="255016" y="16382"/>
                </a:lnTo>
                <a:lnTo>
                  <a:pt x="0" y="0"/>
                </a:lnTo>
                <a:close/>
              </a:path>
              <a:path w="335279" h="217170">
                <a:moveTo>
                  <a:pt x="183769" y="62991"/>
                </a:moveTo>
                <a:lnTo>
                  <a:pt x="145415" y="128904"/>
                </a:lnTo>
                <a:lnTo>
                  <a:pt x="178293" y="148063"/>
                </a:lnTo>
                <a:lnTo>
                  <a:pt x="216679" y="82180"/>
                </a:lnTo>
                <a:lnTo>
                  <a:pt x="183769" y="62991"/>
                </a:lnTo>
                <a:close/>
              </a:path>
              <a:path w="335279" h="217170">
                <a:moveTo>
                  <a:pt x="227859" y="62991"/>
                </a:moveTo>
                <a:lnTo>
                  <a:pt x="183769" y="62991"/>
                </a:lnTo>
                <a:lnTo>
                  <a:pt x="216679" y="82180"/>
                </a:lnTo>
                <a:lnTo>
                  <a:pt x="227859" y="62991"/>
                </a:lnTo>
                <a:close/>
              </a:path>
            </a:pathLst>
          </a:custGeom>
          <a:solidFill>
            <a:srgbClr val="5B9BD4"/>
          </a:solidFill>
        </p:spPr>
        <p:txBody>
          <a:bodyPr wrap="square" lIns="0" tIns="0" rIns="0" bIns="0" rtlCol="0"/>
          <a:lstStyle/>
          <a:p>
            <a:endParaRPr/>
          </a:p>
        </p:txBody>
      </p:sp>
      <p:sp>
        <p:nvSpPr>
          <p:cNvPr id="20" name="object 20"/>
          <p:cNvSpPr/>
          <p:nvPr/>
        </p:nvSpPr>
        <p:spPr>
          <a:xfrm>
            <a:off x="4920996" y="4677155"/>
            <a:ext cx="228600" cy="346075"/>
          </a:xfrm>
          <a:custGeom>
            <a:avLst/>
            <a:gdLst/>
            <a:ahLst/>
            <a:cxnLst/>
            <a:rect l="l" t="t" r="r" b="b"/>
            <a:pathLst>
              <a:path w="228600" h="346075">
                <a:moveTo>
                  <a:pt x="76200" y="117475"/>
                </a:moveTo>
                <a:lnTo>
                  <a:pt x="0" y="117475"/>
                </a:lnTo>
                <a:lnTo>
                  <a:pt x="114300" y="346075"/>
                </a:lnTo>
                <a:lnTo>
                  <a:pt x="209550" y="155575"/>
                </a:lnTo>
                <a:lnTo>
                  <a:pt x="76200" y="155575"/>
                </a:lnTo>
                <a:lnTo>
                  <a:pt x="76200" y="117475"/>
                </a:lnTo>
                <a:close/>
              </a:path>
              <a:path w="228600" h="346075">
                <a:moveTo>
                  <a:pt x="152400" y="0"/>
                </a:moveTo>
                <a:lnTo>
                  <a:pt x="76200" y="0"/>
                </a:lnTo>
                <a:lnTo>
                  <a:pt x="76200" y="155575"/>
                </a:lnTo>
                <a:lnTo>
                  <a:pt x="152400" y="155575"/>
                </a:lnTo>
                <a:lnTo>
                  <a:pt x="152400" y="0"/>
                </a:lnTo>
                <a:close/>
              </a:path>
              <a:path w="228600" h="346075">
                <a:moveTo>
                  <a:pt x="228600" y="117475"/>
                </a:moveTo>
                <a:lnTo>
                  <a:pt x="152400" y="117475"/>
                </a:lnTo>
                <a:lnTo>
                  <a:pt x="152400" y="155575"/>
                </a:lnTo>
                <a:lnTo>
                  <a:pt x="209550" y="155575"/>
                </a:lnTo>
                <a:lnTo>
                  <a:pt x="228600" y="117475"/>
                </a:lnTo>
                <a:close/>
              </a:path>
            </a:pathLst>
          </a:custGeom>
          <a:solidFill>
            <a:srgbClr val="5B9BD4"/>
          </a:solidFill>
        </p:spPr>
        <p:txBody>
          <a:bodyPr wrap="square" lIns="0" tIns="0" rIns="0" bIns="0" rtlCol="0"/>
          <a:lstStyle/>
          <a:p>
            <a:endParaRPr/>
          </a:p>
        </p:txBody>
      </p:sp>
      <p:sp>
        <p:nvSpPr>
          <p:cNvPr id="21" name="object 21"/>
          <p:cNvSpPr/>
          <p:nvPr/>
        </p:nvSpPr>
        <p:spPr>
          <a:xfrm>
            <a:off x="5903976" y="2531364"/>
            <a:ext cx="228600" cy="338455"/>
          </a:xfrm>
          <a:custGeom>
            <a:avLst/>
            <a:gdLst/>
            <a:ahLst/>
            <a:cxnLst/>
            <a:rect l="l" t="t" r="r" b="b"/>
            <a:pathLst>
              <a:path w="228600" h="338455">
                <a:moveTo>
                  <a:pt x="152400" y="190500"/>
                </a:moveTo>
                <a:lnTo>
                  <a:pt x="76200" y="190500"/>
                </a:lnTo>
                <a:lnTo>
                  <a:pt x="76200" y="338074"/>
                </a:lnTo>
                <a:lnTo>
                  <a:pt x="152400" y="338074"/>
                </a:lnTo>
                <a:lnTo>
                  <a:pt x="152400" y="190500"/>
                </a:lnTo>
                <a:close/>
              </a:path>
              <a:path w="228600" h="338455">
                <a:moveTo>
                  <a:pt x="114300" y="0"/>
                </a:moveTo>
                <a:lnTo>
                  <a:pt x="0" y="228600"/>
                </a:lnTo>
                <a:lnTo>
                  <a:pt x="76200" y="228600"/>
                </a:lnTo>
                <a:lnTo>
                  <a:pt x="76200" y="190500"/>
                </a:lnTo>
                <a:lnTo>
                  <a:pt x="209550" y="190500"/>
                </a:lnTo>
                <a:lnTo>
                  <a:pt x="114300" y="0"/>
                </a:lnTo>
                <a:close/>
              </a:path>
              <a:path w="228600" h="338455">
                <a:moveTo>
                  <a:pt x="209550" y="190500"/>
                </a:moveTo>
                <a:lnTo>
                  <a:pt x="152400" y="190500"/>
                </a:lnTo>
                <a:lnTo>
                  <a:pt x="152400" y="228600"/>
                </a:lnTo>
                <a:lnTo>
                  <a:pt x="228600" y="228600"/>
                </a:lnTo>
                <a:lnTo>
                  <a:pt x="209550" y="190500"/>
                </a:lnTo>
                <a:close/>
              </a:path>
            </a:pathLst>
          </a:custGeom>
          <a:solidFill>
            <a:srgbClr val="5B9BD4"/>
          </a:solidFill>
        </p:spPr>
        <p:txBody>
          <a:bodyPr wrap="square" lIns="0" tIns="0" rIns="0" bIns="0" rtlCol="0"/>
          <a:lstStyle/>
          <a:p>
            <a:endParaRPr/>
          </a:p>
        </p:txBody>
      </p:sp>
      <p:sp>
        <p:nvSpPr>
          <p:cNvPr id="22" name="object 22"/>
          <p:cNvSpPr/>
          <p:nvPr/>
        </p:nvSpPr>
        <p:spPr>
          <a:xfrm>
            <a:off x="5414009" y="898397"/>
            <a:ext cx="1592580" cy="1591310"/>
          </a:xfrm>
          <a:custGeom>
            <a:avLst/>
            <a:gdLst/>
            <a:ahLst/>
            <a:cxnLst/>
            <a:rect l="l" t="t" r="r" b="b"/>
            <a:pathLst>
              <a:path w="1592579" h="1591310">
                <a:moveTo>
                  <a:pt x="0" y="795527"/>
                </a:moveTo>
                <a:lnTo>
                  <a:pt x="1453" y="747060"/>
                </a:lnTo>
                <a:lnTo>
                  <a:pt x="5757" y="699361"/>
                </a:lnTo>
                <a:lnTo>
                  <a:pt x="12828" y="652514"/>
                </a:lnTo>
                <a:lnTo>
                  <a:pt x="22584" y="606602"/>
                </a:lnTo>
                <a:lnTo>
                  <a:pt x="34940" y="561709"/>
                </a:lnTo>
                <a:lnTo>
                  <a:pt x="49815" y="517917"/>
                </a:lnTo>
                <a:lnTo>
                  <a:pt x="67124" y="475310"/>
                </a:lnTo>
                <a:lnTo>
                  <a:pt x="86784" y="433970"/>
                </a:lnTo>
                <a:lnTo>
                  <a:pt x="108712" y="393982"/>
                </a:lnTo>
                <a:lnTo>
                  <a:pt x="132824" y="355427"/>
                </a:lnTo>
                <a:lnTo>
                  <a:pt x="159038" y="318390"/>
                </a:lnTo>
                <a:lnTo>
                  <a:pt x="187270" y="282953"/>
                </a:lnTo>
                <a:lnTo>
                  <a:pt x="217436" y="249200"/>
                </a:lnTo>
                <a:lnTo>
                  <a:pt x="249454" y="217214"/>
                </a:lnTo>
                <a:lnTo>
                  <a:pt x="283241" y="187077"/>
                </a:lnTo>
                <a:lnTo>
                  <a:pt x="318712" y="158874"/>
                </a:lnTo>
                <a:lnTo>
                  <a:pt x="355785" y="132687"/>
                </a:lnTo>
                <a:lnTo>
                  <a:pt x="394377" y="108599"/>
                </a:lnTo>
                <a:lnTo>
                  <a:pt x="434403" y="86693"/>
                </a:lnTo>
                <a:lnTo>
                  <a:pt x="475782" y="67053"/>
                </a:lnTo>
                <a:lnTo>
                  <a:pt x="518429" y="49763"/>
                </a:lnTo>
                <a:lnTo>
                  <a:pt x="562262" y="34904"/>
                </a:lnTo>
                <a:lnTo>
                  <a:pt x="607196" y="22560"/>
                </a:lnTo>
                <a:lnTo>
                  <a:pt x="653150" y="12814"/>
                </a:lnTo>
                <a:lnTo>
                  <a:pt x="700038" y="5750"/>
                </a:lnTo>
                <a:lnTo>
                  <a:pt x="747779" y="1451"/>
                </a:lnTo>
                <a:lnTo>
                  <a:pt x="796289" y="0"/>
                </a:lnTo>
                <a:lnTo>
                  <a:pt x="844800" y="1451"/>
                </a:lnTo>
                <a:lnTo>
                  <a:pt x="892541" y="5750"/>
                </a:lnTo>
                <a:lnTo>
                  <a:pt x="939429" y="12814"/>
                </a:lnTo>
                <a:lnTo>
                  <a:pt x="985383" y="22560"/>
                </a:lnTo>
                <a:lnTo>
                  <a:pt x="1030317" y="34904"/>
                </a:lnTo>
                <a:lnTo>
                  <a:pt x="1074150" y="49763"/>
                </a:lnTo>
                <a:lnTo>
                  <a:pt x="1116797" y="67053"/>
                </a:lnTo>
                <a:lnTo>
                  <a:pt x="1158176" y="86693"/>
                </a:lnTo>
                <a:lnTo>
                  <a:pt x="1198202" y="108599"/>
                </a:lnTo>
                <a:lnTo>
                  <a:pt x="1236794" y="132687"/>
                </a:lnTo>
                <a:lnTo>
                  <a:pt x="1273867" y="158874"/>
                </a:lnTo>
                <a:lnTo>
                  <a:pt x="1309338" y="187077"/>
                </a:lnTo>
                <a:lnTo>
                  <a:pt x="1343125" y="217214"/>
                </a:lnTo>
                <a:lnTo>
                  <a:pt x="1375143" y="249200"/>
                </a:lnTo>
                <a:lnTo>
                  <a:pt x="1405309" y="282953"/>
                </a:lnTo>
                <a:lnTo>
                  <a:pt x="1433541" y="318390"/>
                </a:lnTo>
                <a:lnTo>
                  <a:pt x="1459755" y="355427"/>
                </a:lnTo>
                <a:lnTo>
                  <a:pt x="1483867" y="393982"/>
                </a:lnTo>
                <a:lnTo>
                  <a:pt x="1505795" y="433970"/>
                </a:lnTo>
                <a:lnTo>
                  <a:pt x="1525455" y="475310"/>
                </a:lnTo>
                <a:lnTo>
                  <a:pt x="1542764" y="517917"/>
                </a:lnTo>
                <a:lnTo>
                  <a:pt x="1557639" y="561709"/>
                </a:lnTo>
                <a:lnTo>
                  <a:pt x="1569995" y="606602"/>
                </a:lnTo>
                <a:lnTo>
                  <a:pt x="1579751" y="652514"/>
                </a:lnTo>
                <a:lnTo>
                  <a:pt x="1586822" y="699361"/>
                </a:lnTo>
                <a:lnTo>
                  <a:pt x="1591126" y="747060"/>
                </a:lnTo>
                <a:lnTo>
                  <a:pt x="1592580" y="795527"/>
                </a:lnTo>
                <a:lnTo>
                  <a:pt x="1591126" y="843995"/>
                </a:lnTo>
                <a:lnTo>
                  <a:pt x="1586822" y="891694"/>
                </a:lnTo>
                <a:lnTo>
                  <a:pt x="1579751" y="938541"/>
                </a:lnTo>
                <a:lnTo>
                  <a:pt x="1569995" y="984453"/>
                </a:lnTo>
                <a:lnTo>
                  <a:pt x="1557639" y="1029346"/>
                </a:lnTo>
                <a:lnTo>
                  <a:pt x="1542764" y="1073138"/>
                </a:lnTo>
                <a:lnTo>
                  <a:pt x="1525455" y="1115745"/>
                </a:lnTo>
                <a:lnTo>
                  <a:pt x="1505795" y="1157085"/>
                </a:lnTo>
                <a:lnTo>
                  <a:pt x="1483868" y="1197073"/>
                </a:lnTo>
                <a:lnTo>
                  <a:pt x="1459755" y="1235628"/>
                </a:lnTo>
                <a:lnTo>
                  <a:pt x="1433541" y="1272665"/>
                </a:lnTo>
                <a:lnTo>
                  <a:pt x="1405309" y="1308102"/>
                </a:lnTo>
                <a:lnTo>
                  <a:pt x="1375143" y="1341855"/>
                </a:lnTo>
                <a:lnTo>
                  <a:pt x="1343125" y="1373841"/>
                </a:lnTo>
                <a:lnTo>
                  <a:pt x="1309338" y="1403978"/>
                </a:lnTo>
                <a:lnTo>
                  <a:pt x="1273867" y="1432181"/>
                </a:lnTo>
                <a:lnTo>
                  <a:pt x="1236794" y="1458368"/>
                </a:lnTo>
                <a:lnTo>
                  <a:pt x="1198202" y="1482456"/>
                </a:lnTo>
                <a:lnTo>
                  <a:pt x="1158176" y="1504362"/>
                </a:lnTo>
                <a:lnTo>
                  <a:pt x="1116797" y="1524002"/>
                </a:lnTo>
                <a:lnTo>
                  <a:pt x="1074150" y="1541292"/>
                </a:lnTo>
                <a:lnTo>
                  <a:pt x="1030317" y="1556151"/>
                </a:lnTo>
                <a:lnTo>
                  <a:pt x="985383" y="1568495"/>
                </a:lnTo>
                <a:lnTo>
                  <a:pt x="939429" y="1578241"/>
                </a:lnTo>
                <a:lnTo>
                  <a:pt x="892541" y="1585305"/>
                </a:lnTo>
                <a:lnTo>
                  <a:pt x="844800" y="1589604"/>
                </a:lnTo>
                <a:lnTo>
                  <a:pt x="796289" y="1591055"/>
                </a:lnTo>
                <a:lnTo>
                  <a:pt x="747779" y="1589604"/>
                </a:lnTo>
                <a:lnTo>
                  <a:pt x="700038" y="1585305"/>
                </a:lnTo>
                <a:lnTo>
                  <a:pt x="653150" y="1578241"/>
                </a:lnTo>
                <a:lnTo>
                  <a:pt x="607196" y="1568495"/>
                </a:lnTo>
                <a:lnTo>
                  <a:pt x="562262" y="1556151"/>
                </a:lnTo>
                <a:lnTo>
                  <a:pt x="518429" y="1541292"/>
                </a:lnTo>
                <a:lnTo>
                  <a:pt x="475782" y="1524002"/>
                </a:lnTo>
                <a:lnTo>
                  <a:pt x="434403" y="1504362"/>
                </a:lnTo>
                <a:lnTo>
                  <a:pt x="394377" y="1482456"/>
                </a:lnTo>
                <a:lnTo>
                  <a:pt x="355785" y="1458368"/>
                </a:lnTo>
                <a:lnTo>
                  <a:pt x="318712" y="1432181"/>
                </a:lnTo>
                <a:lnTo>
                  <a:pt x="283241" y="1403978"/>
                </a:lnTo>
                <a:lnTo>
                  <a:pt x="249454" y="1373841"/>
                </a:lnTo>
                <a:lnTo>
                  <a:pt x="217436" y="1341855"/>
                </a:lnTo>
                <a:lnTo>
                  <a:pt x="187270" y="1308102"/>
                </a:lnTo>
                <a:lnTo>
                  <a:pt x="159038" y="1272665"/>
                </a:lnTo>
                <a:lnTo>
                  <a:pt x="132824" y="1235628"/>
                </a:lnTo>
                <a:lnTo>
                  <a:pt x="108712" y="1197073"/>
                </a:lnTo>
                <a:lnTo>
                  <a:pt x="86784" y="1157085"/>
                </a:lnTo>
                <a:lnTo>
                  <a:pt x="67124" y="1115745"/>
                </a:lnTo>
                <a:lnTo>
                  <a:pt x="49815" y="1073138"/>
                </a:lnTo>
                <a:lnTo>
                  <a:pt x="34940" y="1029346"/>
                </a:lnTo>
                <a:lnTo>
                  <a:pt x="22584" y="984453"/>
                </a:lnTo>
                <a:lnTo>
                  <a:pt x="12828" y="938541"/>
                </a:lnTo>
                <a:lnTo>
                  <a:pt x="5757" y="891694"/>
                </a:lnTo>
                <a:lnTo>
                  <a:pt x="1453" y="843995"/>
                </a:lnTo>
                <a:lnTo>
                  <a:pt x="0" y="795527"/>
                </a:lnTo>
                <a:close/>
              </a:path>
            </a:pathLst>
          </a:custGeom>
          <a:ln w="38100">
            <a:solidFill>
              <a:srgbClr val="767070"/>
            </a:solidFill>
          </a:ln>
        </p:spPr>
        <p:txBody>
          <a:bodyPr wrap="square" lIns="0" tIns="0" rIns="0" bIns="0" rtlCol="0"/>
          <a:lstStyle/>
          <a:p>
            <a:endParaRPr/>
          </a:p>
        </p:txBody>
      </p:sp>
      <p:sp>
        <p:nvSpPr>
          <p:cNvPr id="23" name="object 23"/>
          <p:cNvSpPr txBox="1"/>
          <p:nvPr/>
        </p:nvSpPr>
        <p:spPr>
          <a:xfrm>
            <a:off x="5753227" y="1954784"/>
            <a:ext cx="9398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政务服务</a:t>
            </a:r>
            <a:endParaRPr sz="1800">
              <a:latin typeface="微软雅黑"/>
              <a:cs typeface="微软雅黑"/>
            </a:endParaRPr>
          </a:p>
        </p:txBody>
      </p:sp>
      <p:sp>
        <p:nvSpPr>
          <p:cNvPr id="24" name="object 24"/>
          <p:cNvSpPr/>
          <p:nvPr/>
        </p:nvSpPr>
        <p:spPr>
          <a:xfrm>
            <a:off x="5798820" y="1053083"/>
            <a:ext cx="838200" cy="877824"/>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4453128" y="5213603"/>
            <a:ext cx="883920" cy="809244"/>
          </a:xfrm>
          <a:prstGeom prst="rect">
            <a:avLst/>
          </a:prstGeom>
          <a:blipFill>
            <a:blip r:embed="rId9" cstate="print"/>
            <a:stretch>
              <a:fillRect/>
            </a:stretch>
          </a:blipFill>
        </p:spPr>
        <p:txBody>
          <a:bodyPr wrap="square" lIns="0" tIns="0" rIns="0" bIns="0" rtlCol="0"/>
          <a:lstStyle/>
          <a:p>
            <a:endParaRPr/>
          </a:p>
        </p:txBody>
      </p:sp>
      <p:pic>
        <p:nvPicPr>
          <p:cNvPr id="3" name="luvvoice.com-20240823-ZxcS">
            <a:hlinkClick r:id="" action="ppaction://media"/>
            <a:extLst>
              <a:ext uri="{FF2B5EF4-FFF2-40B4-BE49-F238E27FC236}">
                <a16:creationId xmlns:a16="http://schemas.microsoft.com/office/drawing/2014/main" id="{1C7703E3-657B-65C8-E8B4-0F8DECE0F5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85738" y="2878073"/>
            <a:ext cx="4829810" cy="3586479"/>
          </a:xfrm>
          <a:custGeom>
            <a:avLst/>
            <a:gdLst/>
            <a:ahLst/>
            <a:cxnLst/>
            <a:rect l="l" t="t" r="r" b="b"/>
            <a:pathLst>
              <a:path w="4829809" h="3586479">
                <a:moveTo>
                  <a:pt x="0" y="3585972"/>
                </a:moveTo>
                <a:lnTo>
                  <a:pt x="4829556" y="3585972"/>
                </a:lnTo>
                <a:lnTo>
                  <a:pt x="4829556" y="0"/>
                </a:lnTo>
                <a:lnTo>
                  <a:pt x="0" y="0"/>
                </a:lnTo>
                <a:lnTo>
                  <a:pt x="0" y="3585972"/>
                </a:lnTo>
                <a:close/>
              </a:path>
            </a:pathLst>
          </a:custGeom>
          <a:ln w="19812">
            <a:solidFill>
              <a:srgbClr val="000000"/>
            </a:solidFill>
            <a:prstDash val="sysDash"/>
          </a:ln>
        </p:spPr>
        <p:txBody>
          <a:bodyPr wrap="square" lIns="0" tIns="0" rIns="0" bIns="0" rtlCol="0"/>
          <a:lstStyle/>
          <a:p>
            <a:endParaRPr/>
          </a:p>
        </p:txBody>
      </p:sp>
      <p:sp>
        <p:nvSpPr>
          <p:cNvPr id="3" name="object 3"/>
          <p:cNvSpPr/>
          <p:nvPr/>
        </p:nvSpPr>
        <p:spPr>
          <a:xfrm>
            <a:off x="977646" y="2878073"/>
            <a:ext cx="4828540" cy="3586479"/>
          </a:xfrm>
          <a:custGeom>
            <a:avLst/>
            <a:gdLst/>
            <a:ahLst/>
            <a:cxnLst/>
            <a:rect l="l" t="t" r="r" b="b"/>
            <a:pathLst>
              <a:path w="4828540" h="3586479">
                <a:moveTo>
                  <a:pt x="0" y="3585972"/>
                </a:moveTo>
                <a:lnTo>
                  <a:pt x="4828032" y="3585972"/>
                </a:lnTo>
                <a:lnTo>
                  <a:pt x="4828032" y="0"/>
                </a:lnTo>
                <a:lnTo>
                  <a:pt x="0" y="0"/>
                </a:lnTo>
                <a:lnTo>
                  <a:pt x="0" y="3585972"/>
                </a:lnTo>
                <a:close/>
              </a:path>
            </a:pathLst>
          </a:custGeom>
          <a:ln w="19812">
            <a:solidFill>
              <a:srgbClr val="000000"/>
            </a:solidFill>
            <a:prstDash val="sysDash"/>
          </a:ln>
        </p:spPr>
        <p:txBody>
          <a:bodyPr wrap="square" lIns="0" tIns="0" rIns="0" bIns="0" rtlCol="0"/>
          <a:lstStyle/>
          <a:p>
            <a:endParaRPr/>
          </a:p>
        </p:txBody>
      </p:sp>
      <p:sp>
        <p:nvSpPr>
          <p:cNvPr id="6" name="object 6"/>
          <p:cNvSpPr txBox="1"/>
          <p:nvPr/>
        </p:nvSpPr>
        <p:spPr>
          <a:xfrm>
            <a:off x="415848" y="82557"/>
            <a:ext cx="3963035" cy="808355"/>
          </a:xfrm>
          <a:prstGeom prst="rect">
            <a:avLst/>
          </a:prstGeom>
        </p:spPr>
        <p:txBody>
          <a:bodyPr vert="horz" wrap="square" lIns="0" tIns="73025" rIns="0" bIns="0" rtlCol="0">
            <a:spAutoFit/>
          </a:bodyPr>
          <a:lstStyle/>
          <a:p>
            <a:pPr marL="12700">
              <a:lnSpc>
                <a:spcPct val="100000"/>
              </a:lnSpc>
              <a:spcBef>
                <a:spcPts val="575"/>
              </a:spcBef>
            </a:pPr>
            <a:r>
              <a:rPr sz="2400" b="1" spc="200" dirty="0">
                <a:latin typeface="微软雅黑"/>
                <a:cs typeface="微软雅黑"/>
              </a:rPr>
              <a:t>1.工程项目管理平台化</a:t>
            </a:r>
            <a:r>
              <a:rPr sz="2400" b="1" spc="190" dirty="0">
                <a:latin typeface="微软雅黑"/>
                <a:cs typeface="微软雅黑"/>
              </a:rPr>
              <a:t>治</a:t>
            </a:r>
            <a:r>
              <a:rPr sz="2400" b="1" dirty="0">
                <a:latin typeface="微软雅黑"/>
                <a:cs typeface="微软雅黑"/>
              </a:rPr>
              <a:t>理</a:t>
            </a:r>
            <a:endParaRPr sz="2400" dirty="0">
              <a:latin typeface="微软雅黑"/>
              <a:cs typeface="微软雅黑"/>
            </a:endParaRPr>
          </a:p>
          <a:p>
            <a:pPr marL="245745">
              <a:lnSpc>
                <a:spcPct val="100000"/>
              </a:lnSpc>
              <a:spcBef>
                <a:spcPts val="405"/>
              </a:spcBef>
            </a:pPr>
            <a:r>
              <a:rPr sz="2000" b="1" dirty="0">
                <a:latin typeface="微软雅黑"/>
                <a:cs typeface="微软雅黑"/>
              </a:rPr>
              <a:t>1</a:t>
            </a:r>
            <a:r>
              <a:rPr sz="2000" b="1" spc="-400" dirty="0">
                <a:latin typeface="微软雅黑"/>
                <a:cs typeface="微软雅黑"/>
              </a:rPr>
              <a:t> </a:t>
            </a:r>
            <a:r>
              <a:rPr sz="2000" b="1" dirty="0">
                <a:latin typeface="微软雅黑"/>
                <a:cs typeface="微软雅黑"/>
              </a:rPr>
              <a:t>.</a:t>
            </a:r>
            <a:r>
              <a:rPr sz="2000" b="1" spc="-395" dirty="0">
                <a:latin typeface="微软雅黑"/>
                <a:cs typeface="微软雅黑"/>
              </a:rPr>
              <a:t> </a:t>
            </a:r>
            <a:r>
              <a:rPr sz="2000" b="1" dirty="0">
                <a:latin typeface="微软雅黑"/>
                <a:cs typeface="微软雅黑"/>
              </a:rPr>
              <a:t>1</a:t>
            </a:r>
            <a:r>
              <a:rPr sz="2000" b="1" spc="-395" dirty="0">
                <a:latin typeface="微软雅黑"/>
                <a:cs typeface="微软雅黑"/>
              </a:rPr>
              <a:t> </a:t>
            </a:r>
            <a:r>
              <a:rPr sz="2000" b="1" spc="200" dirty="0">
                <a:latin typeface="微软雅黑"/>
                <a:cs typeface="微软雅黑"/>
              </a:rPr>
              <a:t>数据</a:t>
            </a:r>
            <a:r>
              <a:rPr sz="2000" b="1" spc="190" dirty="0">
                <a:latin typeface="微软雅黑"/>
                <a:cs typeface="微软雅黑"/>
              </a:rPr>
              <a:t>驱</a:t>
            </a:r>
            <a:r>
              <a:rPr sz="2000" b="1" spc="200" dirty="0">
                <a:latin typeface="微软雅黑"/>
                <a:cs typeface="微软雅黑"/>
              </a:rPr>
              <a:t>动</a:t>
            </a:r>
            <a:r>
              <a:rPr sz="2000" b="1" spc="190" dirty="0">
                <a:latin typeface="微软雅黑"/>
                <a:cs typeface="微软雅黑"/>
              </a:rPr>
              <a:t>的政</a:t>
            </a:r>
            <a:r>
              <a:rPr sz="2000" b="1" spc="200" dirty="0">
                <a:latin typeface="微软雅黑"/>
                <a:cs typeface="微软雅黑"/>
              </a:rPr>
              <a:t>务</a:t>
            </a:r>
            <a:r>
              <a:rPr sz="2000" b="1" spc="190" dirty="0">
                <a:latin typeface="微软雅黑"/>
                <a:cs typeface="微软雅黑"/>
              </a:rPr>
              <a:t>服</a:t>
            </a:r>
            <a:r>
              <a:rPr sz="2000" b="1" dirty="0">
                <a:latin typeface="微软雅黑"/>
                <a:cs typeface="微软雅黑"/>
              </a:rPr>
              <a:t>务</a:t>
            </a:r>
            <a:endParaRPr sz="2000" dirty="0">
              <a:latin typeface="微软雅黑"/>
              <a:cs typeface="微软雅黑"/>
            </a:endParaRPr>
          </a:p>
        </p:txBody>
      </p:sp>
      <p:sp>
        <p:nvSpPr>
          <p:cNvPr id="7" name="object 7"/>
          <p:cNvSpPr txBox="1"/>
          <p:nvPr/>
        </p:nvSpPr>
        <p:spPr>
          <a:xfrm>
            <a:off x="988567" y="1305813"/>
            <a:ext cx="10219055" cy="1298575"/>
          </a:xfrm>
          <a:prstGeom prst="rect">
            <a:avLst/>
          </a:prstGeom>
        </p:spPr>
        <p:txBody>
          <a:bodyPr vert="horz" wrap="square" lIns="0" tIns="8255" rIns="0" bIns="0" rtlCol="0">
            <a:spAutoFit/>
          </a:bodyPr>
          <a:lstStyle/>
          <a:p>
            <a:pPr marL="12700" marR="5080" indent="522605" algn="just">
              <a:lnSpc>
                <a:spcPct val="151500"/>
              </a:lnSpc>
              <a:spcBef>
                <a:spcPts val="65"/>
              </a:spcBef>
            </a:pPr>
            <a:r>
              <a:rPr sz="1800" spc="10" dirty="0">
                <a:latin typeface="微软雅黑"/>
                <a:cs typeface="微软雅黑"/>
              </a:rPr>
              <a:t>建造业的</a:t>
            </a:r>
            <a:r>
              <a:rPr sz="1800" dirty="0">
                <a:latin typeface="微软雅黑"/>
                <a:cs typeface="微软雅黑"/>
              </a:rPr>
              <a:t>良</a:t>
            </a:r>
            <a:r>
              <a:rPr sz="1800" spc="10" dirty="0">
                <a:latin typeface="微软雅黑"/>
                <a:cs typeface="微软雅黑"/>
              </a:rPr>
              <a:t>性发展有赖于公</a:t>
            </a:r>
            <a:r>
              <a:rPr sz="1800" spc="25" dirty="0">
                <a:latin typeface="微软雅黑"/>
                <a:cs typeface="微软雅黑"/>
              </a:rPr>
              <a:t>平</a:t>
            </a:r>
            <a:r>
              <a:rPr sz="1800" spc="10" dirty="0">
                <a:latin typeface="微软雅黑"/>
                <a:cs typeface="微软雅黑"/>
              </a:rPr>
              <a:t>、公正</a:t>
            </a:r>
            <a:r>
              <a:rPr sz="1800" spc="15" dirty="0">
                <a:latin typeface="微软雅黑"/>
                <a:cs typeface="微软雅黑"/>
              </a:rPr>
              <a:t>、</a:t>
            </a:r>
            <a:r>
              <a:rPr sz="1800" spc="10" dirty="0">
                <a:latin typeface="微软雅黑"/>
                <a:cs typeface="微软雅黑"/>
              </a:rPr>
              <a:t>公开的市场环境，但由于建造活动的参与方众</a:t>
            </a:r>
            <a:r>
              <a:rPr sz="1800" spc="15" dirty="0">
                <a:latin typeface="微软雅黑"/>
                <a:cs typeface="微软雅黑"/>
              </a:rPr>
              <a:t>多</a:t>
            </a:r>
            <a:r>
              <a:rPr sz="1800" spc="10" dirty="0">
                <a:latin typeface="微软雅黑"/>
                <a:cs typeface="微软雅黑"/>
              </a:rPr>
              <a:t>、中</a:t>
            </a:r>
            <a:r>
              <a:rPr sz="1800" spc="20" dirty="0">
                <a:latin typeface="微软雅黑"/>
                <a:cs typeface="微软雅黑"/>
              </a:rPr>
              <a:t>间</a:t>
            </a:r>
            <a:r>
              <a:rPr sz="1800" dirty="0">
                <a:latin typeface="微软雅黑"/>
                <a:cs typeface="微软雅黑"/>
              </a:rPr>
              <a:t>环 </a:t>
            </a:r>
            <a:r>
              <a:rPr sz="1800" spc="20" dirty="0">
                <a:latin typeface="微软雅黑"/>
                <a:cs typeface="微软雅黑"/>
              </a:rPr>
              <a:t>节繁杂、各种关系错综复</a:t>
            </a:r>
            <a:r>
              <a:rPr sz="1800" spc="25" dirty="0">
                <a:latin typeface="微软雅黑"/>
                <a:cs typeface="微软雅黑"/>
              </a:rPr>
              <a:t>杂</a:t>
            </a:r>
            <a:r>
              <a:rPr sz="1800" spc="20" dirty="0">
                <a:latin typeface="微软雅黑"/>
                <a:cs typeface="微软雅黑"/>
              </a:rPr>
              <a:t>，导致建造活动的监管出现缺</a:t>
            </a:r>
            <a:r>
              <a:rPr sz="1800" spc="25" dirty="0">
                <a:latin typeface="微软雅黑"/>
                <a:cs typeface="微软雅黑"/>
              </a:rPr>
              <a:t>位</a:t>
            </a:r>
            <a:r>
              <a:rPr sz="1800" spc="20" dirty="0">
                <a:latin typeface="微软雅黑"/>
                <a:cs typeface="微软雅黑"/>
              </a:rPr>
              <a:t>、错位和越位的现</a:t>
            </a:r>
            <a:r>
              <a:rPr sz="1800" spc="25" dirty="0">
                <a:latin typeface="微软雅黑"/>
                <a:cs typeface="微软雅黑"/>
              </a:rPr>
              <a:t>象</a:t>
            </a:r>
            <a:r>
              <a:rPr sz="1800" spc="20" dirty="0">
                <a:latin typeface="微软雅黑"/>
                <a:cs typeface="微软雅黑"/>
              </a:rPr>
              <a:t>。工程的隐蔽性特征 </a:t>
            </a:r>
            <a:r>
              <a:rPr sz="1800" dirty="0">
                <a:latin typeface="微软雅黑"/>
                <a:cs typeface="微软雅黑"/>
              </a:rPr>
              <a:t>进一步加大了监督的难度，行政主管部门将工作重心前移，出现了</a:t>
            </a:r>
            <a:r>
              <a:rPr sz="1800" dirty="0">
                <a:latin typeface="Arial"/>
                <a:cs typeface="Arial"/>
              </a:rPr>
              <a:t>“</a:t>
            </a:r>
            <a:r>
              <a:rPr sz="2000" dirty="0">
                <a:solidFill>
                  <a:srgbClr val="FF0000"/>
                </a:solidFill>
                <a:latin typeface="微软雅黑"/>
                <a:cs typeface="微软雅黑"/>
              </a:rPr>
              <a:t>重准</a:t>
            </a:r>
            <a:r>
              <a:rPr sz="2000" spc="-5" dirty="0">
                <a:solidFill>
                  <a:srgbClr val="FF0000"/>
                </a:solidFill>
                <a:latin typeface="微软雅黑"/>
                <a:cs typeface="微软雅黑"/>
              </a:rPr>
              <a:t>入</a:t>
            </a:r>
            <a:r>
              <a:rPr sz="2000" dirty="0">
                <a:solidFill>
                  <a:srgbClr val="FF0000"/>
                </a:solidFill>
                <a:latin typeface="微软雅黑"/>
                <a:cs typeface="微软雅黑"/>
              </a:rPr>
              <a:t>，轻监管</a:t>
            </a:r>
            <a:r>
              <a:rPr sz="1800" dirty="0">
                <a:latin typeface="Arial"/>
                <a:cs typeface="Arial"/>
              </a:rPr>
              <a:t>”</a:t>
            </a:r>
            <a:r>
              <a:rPr sz="1800" dirty="0">
                <a:latin typeface="微软雅黑"/>
                <a:cs typeface="微软雅黑"/>
              </a:rPr>
              <a:t>的现象。</a:t>
            </a:r>
          </a:p>
        </p:txBody>
      </p:sp>
      <p:sp>
        <p:nvSpPr>
          <p:cNvPr id="8" name="object 8"/>
          <p:cNvSpPr/>
          <p:nvPr/>
        </p:nvSpPr>
        <p:spPr>
          <a:xfrm>
            <a:off x="6356603" y="2933700"/>
            <a:ext cx="4669536" cy="3493008"/>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077467" y="2973323"/>
            <a:ext cx="4643628" cy="3453384"/>
          </a:xfrm>
          <a:prstGeom prst="rect">
            <a:avLst/>
          </a:prstGeom>
          <a:blipFill>
            <a:blip r:embed="rId6" cstate="print"/>
            <a:stretch>
              <a:fillRect/>
            </a:stretch>
          </a:blipFill>
        </p:spPr>
        <p:txBody>
          <a:bodyPr wrap="square" lIns="0" tIns="0" rIns="0" bIns="0" rtlCol="0"/>
          <a:lstStyle/>
          <a:p>
            <a:endParaRPr/>
          </a:p>
        </p:txBody>
      </p:sp>
      <p:pic>
        <p:nvPicPr>
          <p:cNvPr id="4" name="luvvoice.com-20240823-ElP2">
            <a:hlinkClick r:id="" action="ppaction://media"/>
            <a:extLst>
              <a:ext uri="{FF2B5EF4-FFF2-40B4-BE49-F238E27FC236}">
                <a16:creationId xmlns:a16="http://schemas.microsoft.com/office/drawing/2014/main" id="{A1ACB639-0F39-6DA8-2BEB-771464ABFB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99</TotalTime>
  <Words>7258</Words>
  <Application>Microsoft Office PowerPoint</Application>
  <PresentationFormat>宽屏</PresentationFormat>
  <Paragraphs>402</Paragraphs>
  <Slides>34</Slides>
  <Notes>34</Notes>
  <HiddenSlides>0</HiddenSlides>
  <MMClips>33</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34</vt:i4>
      </vt:variant>
    </vt:vector>
  </HeadingPairs>
  <TitlesOfParts>
    <vt:vector size="45" baseType="lpstr">
      <vt:lpstr>΢</vt:lpstr>
      <vt:lpstr>-apple-system</vt:lpstr>
      <vt:lpstr>等线</vt:lpstr>
      <vt:lpstr>思源黑体 Medium</vt:lpstr>
      <vt:lpstr>宋体</vt:lpstr>
      <vt:lpstr>微软雅黑</vt:lpstr>
      <vt:lpstr>Arial</vt:lpstr>
      <vt:lpstr>Calibri</vt:lpstr>
      <vt:lpstr>Times New Roman</vt:lpstr>
      <vt:lpstr>Wingdings</vt:lpstr>
      <vt:lpstr>Office Theme</vt:lpstr>
      <vt:lpstr>PowerPoint 演示文稿</vt:lpstr>
      <vt:lpstr>01 工程项目管理平台化治理</vt:lpstr>
      <vt:lpstr>1.工程项目管理平台化治理</vt:lpstr>
      <vt:lpstr>1.工程项目管理平台化治理</vt:lpstr>
      <vt:lpstr>1.工程项目管理平台化治理</vt:lpstr>
      <vt:lpstr>1.工程项目管理平台化治理</vt:lpstr>
      <vt:lpstr>1.工程项目管理平台化治理</vt:lpstr>
      <vt:lpstr>1.工程项目管理平台化治理</vt:lpstr>
      <vt:lpstr>PowerPoint 演示文稿</vt:lpstr>
      <vt:lpstr>1.工程项目管理平台化治理 1 . 1 数据驱动的政务服务</vt:lpstr>
      <vt:lpstr>1.工程项目管理平台化治理 1 . 2 数据驱动的业务融合</vt:lpstr>
      <vt:lpstr>1.工程项目管理平台化治理 1 . 3 数据驱动的标准制定</vt:lpstr>
      <vt:lpstr>1.工程项目管理平台化治理 1 . 4 数据驱动的企业自治</vt:lpstr>
      <vt:lpstr>02 工程项目管理信息系统在建筑 市场监督管理中的应用</vt:lpstr>
      <vt:lpstr>政府监管数据主体</vt:lpstr>
      <vt:lpstr>2.工程项目管理信息系统在建筑市场监督管理中的应用 2.1建筑市场监督信息系统监管的重要内容</vt:lpstr>
      <vt:lpstr>2.工程项目管理信息系统在建筑市场监督管理中的应用 2.1建筑市场监督信息系统监管的重要内容</vt:lpstr>
      <vt:lpstr>2.工程项目管理信息系统在建筑市场监督管理中的应用 2 . 2 建筑市场监管信息系统的框架</vt:lpstr>
      <vt:lpstr>建筑市场监管信息系统的整 体技术框架</vt:lpstr>
      <vt:lpstr>03 建筑工程质量指数编制与发布系统</vt:lpstr>
      <vt:lpstr>3.建筑工程质量指数编制与发布系统</vt:lpstr>
      <vt:lpstr>3.建筑工程质量指数编制与发布系统</vt:lpstr>
      <vt:lpstr>3.建筑工程质量指数编制与发布系统</vt:lpstr>
      <vt:lpstr>3.建筑工程质量指数编制与发布系统</vt:lpstr>
      <vt:lpstr>3.建筑工程质量指数编制与发布系统</vt:lpstr>
      <vt:lpstr>3.建筑工程质量指数编制与发布系统</vt:lpstr>
      <vt:lpstr>3.建筑工程质量指数编制与发布系统</vt:lpstr>
      <vt:lpstr>PowerPoint 演示文稿</vt:lpstr>
      <vt:lpstr>3.建筑工程质量指数编制与发布系统</vt:lpstr>
      <vt:lpstr>3.建筑工程质量指数编制与发布系统</vt:lpstr>
      <vt:lpstr>3.建筑工程质量指数编制与发布系统</vt:lpstr>
      <vt:lpstr>3.建筑工程质量指数编制与发布系统</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峰 邱</dc:creator>
  <cp:lastModifiedBy>峰 邱</cp:lastModifiedBy>
  <cp:revision>137</cp:revision>
  <cp:lastPrinted>2024-08-19T09:00:27Z</cp:lastPrinted>
  <dcterms:created xsi:type="dcterms:W3CDTF">2024-08-08T02:22:18Z</dcterms:created>
  <dcterms:modified xsi:type="dcterms:W3CDTF">2024-08-31T16:28:11Z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2022-06-15T00:00:00Z</vt:filetime>
  </property>
  <property fmtid="{D5CDD505-2E9C-101B-9397-08002B2CF9AE}" pid="3" name="Creator">
    <vt:lpwstr>Microsoft® PowerPoint® 2019</vt:lpwstr>
  </property>
  <property fmtid="{D5CDD505-2E9C-101B-9397-08002B2CF9AE}" pid="4" name="LastSaved">
    <vt:filetime>2024-08-08T00:00:00Z</vt:filetime>
  </property>
</Properties>
</file>